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41" autoAdjust="0"/>
  </p:normalViewPr>
  <p:slideViewPr>
    <p:cSldViewPr>
      <p:cViewPr varScale="1">
        <p:scale>
          <a:sx n="59" d="100"/>
          <a:sy n="59" d="100"/>
        </p:scale>
        <p:origin x="8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28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FF853-D673-4BCD-98E8-DE0977F4833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21F14-1032-42AB-ABCB-2BA2A661A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08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1F14-1032-42AB-ABCB-2BA2A661A1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748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21F14-1032-42AB-ABCB-2BA2A661A1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29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err="1" smtClean="0">
                <a:solidFill>
                  <a:srgbClr val="00B0F0"/>
                </a:solidFill>
              </a:rPr>
              <a:t>решение</a:t>
            </a:r>
            <a:r>
              <a:rPr lang="uk-UA" sz="3600" dirty="0" smtClean="0">
                <a:solidFill>
                  <a:srgbClr val="00B0F0"/>
                </a:solidFill>
              </a:rPr>
              <a:t> </a:t>
            </a:r>
            <a:r>
              <a:rPr lang="uk-UA" sz="3600" dirty="0" err="1" smtClean="0">
                <a:solidFill>
                  <a:srgbClr val="00B0F0"/>
                </a:solidFill>
              </a:rPr>
              <a:t>комбинаторн</a:t>
            </a:r>
            <a:r>
              <a:rPr lang="ru-RU" sz="3600" dirty="0" smtClean="0">
                <a:solidFill>
                  <a:srgbClr val="00B0F0"/>
                </a:solidFill>
              </a:rPr>
              <a:t>ы</a:t>
            </a:r>
            <a:r>
              <a:rPr lang="uk-UA" sz="3600" dirty="0" smtClean="0">
                <a:solidFill>
                  <a:srgbClr val="00B0F0"/>
                </a:solidFill>
              </a:rPr>
              <a:t>х</a:t>
            </a:r>
            <a:br>
              <a:rPr lang="uk-UA" sz="3600" dirty="0" smtClean="0">
                <a:solidFill>
                  <a:srgbClr val="00B0F0"/>
                </a:solidFill>
              </a:rPr>
            </a:br>
            <a:r>
              <a:rPr lang="uk-UA" sz="3600" dirty="0" smtClean="0">
                <a:solidFill>
                  <a:srgbClr val="00B0F0"/>
                </a:solidFill>
              </a:rPr>
              <a:t> задач</a:t>
            </a:r>
            <a:r>
              <a:rPr lang="uk-UA" sz="3600" dirty="0" smtClean="0">
                <a:solidFill>
                  <a:srgbClr val="0070C0"/>
                </a:solidFill>
              </a:rPr>
              <a:t/>
            </a:r>
            <a:br>
              <a:rPr lang="uk-UA" sz="3600" dirty="0" smtClean="0">
                <a:solidFill>
                  <a:srgbClr val="0070C0"/>
                </a:solidFill>
              </a:rPr>
            </a:br>
            <a:r>
              <a:rPr lang="uk-UA" sz="2700" dirty="0" smtClean="0">
                <a:solidFill>
                  <a:schemeClr val="tx1"/>
                </a:solidFill>
              </a:rPr>
              <a:t>на тему </a:t>
            </a:r>
            <a:r>
              <a:rPr lang="uk-UA" sz="3600" dirty="0" smtClean="0">
                <a:solidFill>
                  <a:srgbClr val="0070C0"/>
                </a:solidFill>
              </a:rPr>
              <a:t>“САНКТ ПЕТЕРБУРГ – </a:t>
            </a:r>
            <a:r>
              <a:rPr lang="uk-UA" sz="3600" dirty="0" err="1" smtClean="0">
                <a:solidFill>
                  <a:srgbClr val="0070C0"/>
                </a:solidFill>
              </a:rPr>
              <a:t>туристичЕСКИЙ</a:t>
            </a:r>
            <a:r>
              <a:rPr lang="uk-UA" sz="3600" dirty="0" smtClean="0">
                <a:solidFill>
                  <a:srgbClr val="0070C0"/>
                </a:solidFill>
              </a:rPr>
              <a:t> ГОРОД”</a:t>
            </a:r>
            <a:r>
              <a:rPr lang="uk-UA" dirty="0" smtClean="0">
                <a:solidFill>
                  <a:srgbClr val="0070C0"/>
                </a:solidFill>
              </a:rPr>
              <a:t/>
            </a:r>
            <a:br>
              <a:rPr lang="uk-UA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34870" y="3068960"/>
            <a:ext cx="4526203" cy="2808312"/>
          </a:xfrm>
        </p:spPr>
        <p:txBody>
          <a:bodyPr>
            <a:normAutofit fontScale="92500"/>
          </a:bodyPr>
          <a:lstStyle/>
          <a:p>
            <a:r>
              <a:rPr lang="uk-UA" dirty="0">
                <a:solidFill>
                  <a:srgbClr val="0070C0"/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ГОУ ЛНР</a:t>
            </a:r>
          </a:p>
          <a:p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«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</a:rPr>
              <a:t>Краснолучская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</a:rPr>
              <a:t>гимназия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 №1</a:t>
            </a:r>
          </a:p>
          <a:p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</a:rPr>
              <a:t>имени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dirty="0" err="1" smtClean="0">
                <a:solidFill>
                  <a:schemeClr val="tx1">
                    <a:lumMod val="95000"/>
                  </a:schemeClr>
                </a:solidFill>
              </a:rPr>
              <a:t>Л.Литвяк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»</a:t>
            </a:r>
            <a:endParaRPr lang="uk-UA" dirty="0" smtClean="0">
              <a:solidFill>
                <a:srgbClr val="0070C0"/>
              </a:solidFill>
            </a:endParaRPr>
          </a:p>
          <a:p>
            <a:r>
              <a:rPr lang="uk-UA" sz="2600" dirty="0" smtClean="0">
                <a:solidFill>
                  <a:srgbClr val="0070C0"/>
                </a:solidFill>
              </a:rPr>
              <a:t>                                                        </a:t>
            </a:r>
          </a:p>
          <a:p>
            <a:r>
              <a:rPr lang="uk-UA" sz="2600" dirty="0"/>
              <a:t>Учитель математики</a:t>
            </a:r>
          </a:p>
          <a:p>
            <a:r>
              <a:rPr lang="uk-UA" sz="2600" dirty="0" smtClean="0">
                <a:solidFill>
                  <a:schemeClr val="tx1"/>
                </a:solidFill>
              </a:rPr>
              <a:t>Павлова  Л.В.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Люблю Питер (Ольга Полуян) / Стихи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0" y="3284984"/>
            <a:ext cx="4174096" cy="312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B0F0"/>
                </a:solidFill>
              </a:rPr>
              <a:t>                                                    Задача </a:t>
            </a:r>
            <a:r>
              <a:rPr lang="uk-UA" sz="2800" dirty="0">
                <a:solidFill>
                  <a:srgbClr val="00B0F0"/>
                </a:solidFill>
              </a:rPr>
              <a:t>№ 9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80528" y="240493"/>
            <a:ext cx="619268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Комиссия Петербургской академии искусств, которая состоит из 15 человек, может начать работу, если  на заседании есть кворум, то есть присутствует не меньше 10 её членов. Сколько существует способов достичь  кворума?</a:t>
            </a:r>
            <a:endParaRPr lang="ru-RU" dirty="0"/>
          </a:p>
        </p:txBody>
      </p:sp>
      <p:pic>
        <p:nvPicPr>
          <p:cNvPr id="8194" name="Picture 2" descr="Фот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52565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rgbClr val="00B0F0"/>
                </a:solidFill>
              </a:rPr>
              <a:t>Задача № 10 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24544" y="1071546"/>
            <a:ext cx="5400600" cy="5054617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Среди 20 рабочих одного из цехов  металлургического завода «</a:t>
            </a:r>
            <a:r>
              <a:rPr lang="ru-RU" sz="2200" dirty="0" err="1" smtClean="0"/>
              <a:t>Петросталь</a:t>
            </a:r>
            <a:r>
              <a:rPr lang="ru-RU" sz="2200" dirty="0" smtClean="0"/>
              <a:t>»» 7 </a:t>
            </a:r>
            <a:r>
              <a:rPr lang="uk-UA" sz="2200" dirty="0" err="1" smtClean="0"/>
              <a:t>операторов</a:t>
            </a:r>
            <a:r>
              <a:rPr lang="uk-UA" sz="2200" dirty="0" smtClean="0"/>
              <a:t> </a:t>
            </a:r>
            <a:r>
              <a:rPr lang="uk-UA" sz="2200" dirty="0" err="1" smtClean="0"/>
              <a:t>станков</a:t>
            </a:r>
            <a:r>
              <a:rPr lang="uk-UA" sz="2200" dirty="0" smtClean="0"/>
              <a:t> с </a:t>
            </a:r>
            <a:r>
              <a:rPr lang="uk-UA" sz="2200" dirty="0" err="1" smtClean="0"/>
              <a:t>программным</a:t>
            </a:r>
            <a:r>
              <a:rPr lang="uk-UA" sz="2200" dirty="0" smtClean="0"/>
              <a:t> </a:t>
            </a:r>
            <a:r>
              <a:rPr lang="uk-UA" sz="2200" dirty="0" err="1" smtClean="0"/>
              <a:t>управлением</a:t>
            </a:r>
            <a:r>
              <a:rPr lang="uk-UA" sz="2200" dirty="0" smtClean="0"/>
              <a:t>.</a:t>
            </a:r>
            <a:r>
              <a:rPr lang="ru-RU" sz="2200" dirty="0" smtClean="0"/>
              <a:t> Сколькими способами можно составить бригаду из 5 рабочих так, чтобы в неё входило ровно 2 </a:t>
            </a:r>
            <a:r>
              <a:rPr lang="uk-UA" sz="2200" dirty="0" smtClean="0"/>
              <a:t>оператора </a:t>
            </a:r>
            <a:r>
              <a:rPr lang="uk-UA" sz="2200" dirty="0" err="1"/>
              <a:t>станков</a:t>
            </a:r>
            <a:r>
              <a:rPr lang="uk-UA" sz="2200" dirty="0"/>
              <a:t> с </a:t>
            </a:r>
            <a:r>
              <a:rPr lang="uk-UA" sz="2200" dirty="0" err="1"/>
              <a:t>программным</a:t>
            </a:r>
            <a:r>
              <a:rPr lang="uk-UA" sz="2200" dirty="0"/>
              <a:t> </a:t>
            </a:r>
            <a:r>
              <a:rPr lang="uk-UA" sz="2200" dirty="0" err="1" smtClean="0"/>
              <a:t>управлением</a:t>
            </a:r>
            <a:r>
              <a:rPr lang="uk-UA" dirty="0" smtClean="0"/>
              <a:t>?  </a:t>
            </a:r>
            <a:r>
              <a:rPr lang="uk-UA" sz="2000" dirty="0" smtClean="0">
                <a:solidFill>
                  <a:srgbClr val="FFFF00"/>
                </a:solidFill>
              </a:rPr>
              <a:t>(</a:t>
            </a:r>
            <a:r>
              <a:rPr lang="uk-UA" sz="2000" dirty="0" err="1" smtClean="0">
                <a:solidFill>
                  <a:srgbClr val="FFFF00"/>
                </a:solidFill>
              </a:rPr>
              <a:t>операторы</a:t>
            </a:r>
            <a:r>
              <a:rPr lang="uk-UA" sz="2000" dirty="0" smtClean="0">
                <a:solidFill>
                  <a:srgbClr val="FFFF00"/>
                </a:solidFill>
              </a:rPr>
              <a:t> </a:t>
            </a:r>
            <a:r>
              <a:rPr lang="uk-UA" sz="2000" dirty="0" err="1">
                <a:solidFill>
                  <a:srgbClr val="FFFF00"/>
                </a:solidFill>
              </a:rPr>
              <a:t>станков</a:t>
            </a:r>
            <a:r>
              <a:rPr lang="uk-UA" sz="2000" dirty="0">
                <a:solidFill>
                  <a:srgbClr val="FFFF00"/>
                </a:solidFill>
              </a:rPr>
              <a:t> с </a:t>
            </a:r>
            <a:r>
              <a:rPr lang="uk-UA" sz="2000" dirty="0" err="1">
                <a:solidFill>
                  <a:srgbClr val="FFFF00"/>
                </a:solidFill>
              </a:rPr>
              <a:t>программным</a:t>
            </a:r>
            <a:r>
              <a:rPr lang="uk-UA" sz="2000" dirty="0">
                <a:solidFill>
                  <a:srgbClr val="FFFF00"/>
                </a:solidFill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</a:rPr>
              <a:t>управлением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uk-UA" sz="2000" dirty="0" smtClean="0">
                <a:solidFill>
                  <a:srgbClr val="FFFF00"/>
                </a:solidFill>
              </a:rPr>
              <a:t>– </a:t>
            </a:r>
            <a:r>
              <a:rPr lang="uk-UA" sz="2000" dirty="0" err="1" smtClean="0">
                <a:solidFill>
                  <a:srgbClr val="FFFF00"/>
                </a:solidFill>
              </a:rPr>
              <a:t>это</a:t>
            </a:r>
            <a:r>
              <a:rPr lang="uk-UA" sz="2000" dirty="0" smtClean="0">
                <a:solidFill>
                  <a:srgbClr val="FFFF00"/>
                </a:solidFill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</a:rPr>
              <a:t>программисты</a:t>
            </a:r>
            <a:r>
              <a:rPr lang="uk-UA" sz="2000" dirty="0" smtClean="0">
                <a:solidFill>
                  <a:srgbClr val="FFFF00"/>
                </a:solidFill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</a:rPr>
              <a:t>промышленных</a:t>
            </a:r>
            <a:r>
              <a:rPr lang="uk-UA" sz="2000" dirty="0" smtClean="0">
                <a:solidFill>
                  <a:srgbClr val="FFFF00"/>
                </a:solidFill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</a:rPr>
              <a:t>масштабов</a:t>
            </a:r>
            <a:r>
              <a:rPr lang="uk-UA" sz="2000" dirty="0" smtClean="0">
                <a:solidFill>
                  <a:srgbClr val="FFFF00"/>
                </a:solidFill>
              </a:rPr>
              <a:t>. </a:t>
            </a:r>
            <a:r>
              <a:rPr lang="uk-UA" sz="2000" dirty="0" err="1" smtClean="0">
                <a:solidFill>
                  <a:srgbClr val="FFFF00"/>
                </a:solidFill>
              </a:rPr>
              <a:t>Они</a:t>
            </a:r>
            <a:r>
              <a:rPr lang="uk-UA" sz="2000" dirty="0" smtClean="0">
                <a:solidFill>
                  <a:srgbClr val="FFFF00"/>
                </a:solidFill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</a:rPr>
              <a:t>управляют</a:t>
            </a:r>
            <a:r>
              <a:rPr lang="uk-UA" sz="2000" dirty="0" smtClean="0">
                <a:solidFill>
                  <a:srgbClr val="FFFF00"/>
                </a:solidFill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</a:rPr>
              <a:t>программированием</a:t>
            </a:r>
            <a:r>
              <a:rPr lang="uk-UA" sz="2000" dirty="0" smtClean="0">
                <a:solidFill>
                  <a:srgbClr val="FFFF00"/>
                </a:solidFill>
              </a:rPr>
              <a:t> и </a:t>
            </a:r>
            <a:r>
              <a:rPr lang="uk-UA" sz="2000" dirty="0" err="1" smtClean="0">
                <a:solidFill>
                  <a:srgbClr val="FFFF00"/>
                </a:solidFill>
              </a:rPr>
              <a:t>настройкой</a:t>
            </a:r>
            <a:r>
              <a:rPr lang="uk-UA" sz="2000" dirty="0" smtClean="0">
                <a:solidFill>
                  <a:srgbClr val="FFFF00"/>
                </a:solidFill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</a:rPr>
              <a:t>процесса</a:t>
            </a:r>
            <a:r>
              <a:rPr lang="uk-UA" sz="2000" dirty="0" smtClean="0">
                <a:solidFill>
                  <a:srgbClr val="FFFF00"/>
                </a:solidFill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</a:rPr>
              <a:t>обработки</a:t>
            </a:r>
            <a:r>
              <a:rPr lang="uk-UA" sz="2000" dirty="0" smtClean="0">
                <a:solidFill>
                  <a:srgbClr val="FFFF00"/>
                </a:solidFill>
              </a:rPr>
              <a:t> </a:t>
            </a:r>
            <a:r>
              <a:rPr lang="uk-UA" sz="2000" dirty="0" err="1" smtClean="0">
                <a:solidFill>
                  <a:srgbClr val="FFFF00"/>
                </a:solidFill>
              </a:rPr>
              <a:t>необходимых</a:t>
            </a:r>
            <a:r>
              <a:rPr lang="uk-UA" sz="2000" dirty="0" smtClean="0">
                <a:solidFill>
                  <a:srgbClr val="FFFF00"/>
                </a:solidFill>
              </a:rPr>
              <a:t>  </a:t>
            </a:r>
            <a:r>
              <a:rPr lang="uk-UA" sz="2000" dirty="0" smtClean="0">
                <a:solidFill>
                  <a:srgbClr val="FFFF00"/>
                </a:solidFill>
              </a:rPr>
              <a:t>деталей)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Владелец\Desktop\КАРТИНКИ\азовстал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8024" y="2420888"/>
            <a:ext cx="4213728" cy="3408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Владелец\Desktop\КАРТИНКИ\6 шляп мышл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388572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thepresentation.ru/img/thumbs/78aa884fab9b72d2f30d71e45150b27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thepresentation.ru/img/thumbs/78aa884fab9b72d2f30d71e45150b279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solidFill>
                  <a:srgbClr val="00B0F0"/>
                </a:solidFill>
              </a:rPr>
              <a:t>Задача № 1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09886" y="1213805"/>
            <a:ext cx="6524228" cy="2069992"/>
          </a:xfrm>
        </p:spPr>
        <p:txBody>
          <a:bodyPr>
            <a:noAutofit/>
          </a:bodyPr>
          <a:lstStyle/>
          <a:p>
            <a:r>
              <a:rPr lang="uk-UA" sz="3200" dirty="0" err="1" smtClean="0"/>
              <a:t>Встретились</a:t>
            </a:r>
            <a:r>
              <a:rPr lang="uk-UA" sz="3200" dirty="0" smtClean="0"/>
              <a:t> 6 </a:t>
            </a:r>
            <a:r>
              <a:rPr lang="uk-UA" sz="3200" dirty="0" err="1" smtClean="0"/>
              <a:t>друзей</a:t>
            </a:r>
            <a:r>
              <a:rPr lang="uk-UA" sz="3200" dirty="0" smtClean="0"/>
              <a:t> и </a:t>
            </a:r>
            <a:r>
              <a:rPr lang="uk-UA" sz="3200" dirty="0" err="1" smtClean="0"/>
              <a:t>каждый</a:t>
            </a:r>
            <a:r>
              <a:rPr lang="uk-UA" sz="3200" dirty="0" smtClean="0"/>
              <a:t> </a:t>
            </a:r>
            <a:r>
              <a:rPr lang="uk-UA" sz="3200" dirty="0" err="1" smtClean="0"/>
              <a:t>пожал</a:t>
            </a:r>
            <a:r>
              <a:rPr lang="uk-UA" sz="3200" dirty="0" smtClean="0"/>
              <a:t> руку </a:t>
            </a:r>
            <a:r>
              <a:rPr lang="uk-UA" sz="3200" dirty="0" err="1" smtClean="0"/>
              <a:t>каждому</a:t>
            </a:r>
            <a:r>
              <a:rPr lang="uk-UA" sz="3200" dirty="0" smtClean="0"/>
              <a:t> </a:t>
            </a:r>
            <a:r>
              <a:rPr lang="uk-UA" sz="3200" dirty="0" err="1" smtClean="0"/>
              <a:t>своему</a:t>
            </a:r>
            <a:r>
              <a:rPr lang="uk-UA" sz="3200" dirty="0" smtClean="0"/>
              <a:t> другу. </a:t>
            </a:r>
            <a:r>
              <a:rPr lang="uk-UA" sz="3200" dirty="0" err="1" smtClean="0"/>
              <a:t>Сколько</a:t>
            </a:r>
            <a:r>
              <a:rPr lang="uk-UA" sz="3200" dirty="0" smtClean="0"/>
              <a:t> </a:t>
            </a:r>
            <a:r>
              <a:rPr lang="uk-UA" sz="3200" dirty="0" err="1" smtClean="0"/>
              <a:t>получилось</a:t>
            </a:r>
            <a:r>
              <a:rPr lang="uk-UA" sz="3200" dirty="0" smtClean="0"/>
              <a:t> </a:t>
            </a:r>
            <a:r>
              <a:rPr lang="uk-UA" sz="3200" dirty="0" err="1" smtClean="0"/>
              <a:t>рукопожатий</a:t>
            </a:r>
            <a:r>
              <a:rPr lang="uk-UA" sz="3200" dirty="0" smtClean="0"/>
              <a:t>?</a:t>
            </a:r>
            <a:endParaRPr lang="ru-RU" sz="3200" dirty="0"/>
          </a:p>
        </p:txBody>
      </p:sp>
      <p:pic>
        <p:nvPicPr>
          <p:cNvPr id="9" name="Рисунок 8"/>
          <p:cNvPicPr>
            <a:picLocks noGrp="1"/>
          </p:cNvPicPr>
          <p:nvPr>
            <p:ph type="pic" idx="1"/>
          </p:nvPr>
        </p:nvPicPr>
        <p:blipFill>
          <a:blip r:embed="rId2"/>
          <a:srcRect l="22227" t="39664" r="45337" b="22475"/>
          <a:stretch>
            <a:fillRect/>
          </a:stretch>
        </p:blipFill>
        <p:spPr bwMode="auto">
          <a:xfrm>
            <a:off x="4357686" y="3429000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04664"/>
            <a:ext cx="8229600" cy="2795736"/>
          </a:xfrm>
        </p:spPr>
        <p:txBody>
          <a:bodyPr>
            <a:normAutofit/>
          </a:bodyPr>
          <a:lstStyle/>
          <a:p>
            <a:r>
              <a:rPr lang="uk-UA" sz="3100" cap="none" dirty="0" smtClean="0"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Задача</a:t>
            </a:r>
            <a:r>
              <a:rPr lang="uk-UA" sz="2800" cap="none" dirty="0" smtClean="0"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2800" cap="none" dirty="0"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№ 2</a:t>
            </a:r>
            <a:br>
              <a:rPr lang="uk-UA" sz="2800" cap="none" dirty="0"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800" cap="none" dirty="0"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sz="2800" cap="none" dirty="0"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400" dirty="0" smtClean="0">
                <a:solidFill>
                  <a:srgbClr val="0070C0"/>
                </a:solidFill>
              </a:rPr>
              <a:t/>
            </a:r>
            <a:br>
              <a:rPr lang="uk-UA" sz="2400" dirty="0" smtClean="0">
                <a:solidFill>
                  <a:srgbClr val="0070C0"/>
                </a:solidFill>
              </a:rPr>
            </a:br>
            <a:r>
              <a:rPr lang="uk-UA" sz="2400" dirty="0" smtClean="0">
                <a:solidFill>
                  <a:srgbClr val="0070C0"/>
                </a:solidFill>
              </a:rPr>
              <a:t/>
            </a:r>
            <a:br>
              <a:rPr lang="uk-UA" sz="2400" dirty="0" smtClean="0">
                <a:solidFill>
                  <a:srgbClr val="0070C0"/>
                </a:solidFill>
              </a:rPr>
            </a:br>
            <a:r>
              <a:rPr lang="uk-UA" sz="2400" dirty="0" smtClean="0">
                <a:solidFill>
                  <a:srgbClr val="0070C0"/>
                </a:solidFill>
              </a:rPr>
              <a:t/>
            </a:r>
            <a:br>
              <a:rPr lang="uk-UA" sz="24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96752"/>
            <a:ext cx="6425880" cy="3816108"/>
          </a:xfrm>
        </p:spPr>
        <p:txBody>
          <a:bodyPr>
            <a:normAutofit/>
          </a:bodyPr>
          <a:lstStyle/>
          <a:p>
            <a:r>
              <a:rPr lang="uk-UA" sz="3200" dirty="0" err="1"/>
              <a:t>Сколькими</a:t>
            </a:r>
            <a:r>
              <a:rPr lang="uk-UA" sz="3200" dirty="0"/>
              <a:t> способами </a:t>
            </a:r>
            <a:r>
              <a:rPr lang="uk-UA" sz="3200" dirty="0" err="1"/>
              <a:t>можно</a:t>
            </a:r>
            <a:r>
              <a:rPr lang="uk-UA" sz="3200" dirty="0"/>
              <a:t> </a:t>
            </a:r>
            <a:r>
              <a:rPr lang="uk-UA" sz="3200" dirty="0" err="1"/>
              <a:t>рассадить</a:t>
            </a:r>
            <a:r>
              <a:rPr lang="uk-UA" sz="3200" dirty="0"/>
              <a:t> </a:t>
            </a:r>
            <a:r>
              <a:rPr lang="uk-UA" sz="3200" dirty="0" smtClean="0"/>
              <a:t>4 </a:t>
            </a:r>
            <a:r>
              <a:rPr lang="uk-UA" sz="3200" dirty="0" err="1"/>
              <a:t>туристов</a:t>
            </a:r>
            <a:r>
              <a:rPr lang="uk-UA" sz="3200" dirty="0"/>
              <a:t> в такси, </a:t>
            </a:r>
            <a:r>
              <a:rPr lang="uk-UA" sz="3200" dirty="0" err="1"/>
              <a:t>если</a:t>
            </a:r>
            <a:r>
              <a:rPr lang="uk-UA" sz="3200" dirty="0"/>
              <a:t> </a:t>
            </a:r>
            <a:r>
              <a:rPr lang="uk-UA" sz="3200" dirty="0" err="1" smtClean="0"/>
              <a:t>водитель</a:t>
            </a:r>
            <a:r>
              <a:rPr lang="uk-UA" sz="3200" dirty="0" smtClean="0"/>
              <a:t> </a:t>
            </a:r>
            <a:r>
              <a:rPr lang="uk-UA" sz="3200" dirty="0" err="1"/>
              <a:t>сидит</a:t>
            </a:r>
            <a:r>
              <a:rPr lang="uk-UA" sz="3200" dirty="0"/>
              <a:t> за </a:t>
            </a:r>
            <a:r>
              <a:rPr lang="uk-UA" sz="3200" dirty="0" err="1"/>
              <a:t>рулём</a:t>
            </a:r>
            <a:r>
              <a:rPr lang="uk-UA" sz="3200" dirty="0"/>
              <a:t>?</a:t>
            </a:r>
            <a:endParaRPr lang="ru-RU" sz="3200" dirty="0"/>
          </a:p>
        </p:txBody>
      </p:sp>
      <p:pic>
        <p:nvPicPr>
          <p:cNvPr id="1026" name="Picture 2" descr="C:\Users\Владелец\Desktop\КАРТИНКИ\такс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7622" y="2924944"/>
            <a:ext cx="5657932" cy="3511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                                                  </a:t>
            </a:r>
            <a:r>
              <a:rPr lang="ru-RU" sz="2400" dirty="0" smtClean="0">
                <a:solidFill>
                  <a:srgbClr val="0070C0"/>
                </a:solidFill>
              </a:rPr>
              <a:t>      </a:t>
            </a:r>
            <a:r>
              <a:rPr lang="uk-UA" sz="2800" dirty="0" smtClean="0">
                <a:solidFill>
                  <a:srgbClr val="00B0F0"/>
                </a:solidFill>
              </a:rPr>
              <a:t>Задача </a:t>
            </a:r>
            <a:r>
              <a:rPr lang="uk-UA" sz="2800" dirty="0">
                <a:solidFill>
                  <a:srgbClr val="00B0F0"/>
                </a:solidFill>
              </a:rPr>
              <a:t>№ 3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4497387" y="2143116"/>
            <a:ext cx="45719" cy="14288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H="1">
            <a:off x="8686800" y="2214554"/>
            <a:ext cx="45719" cy="7144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-86580" y="353300"/>
            <a:ext cx="6026732" cy="3768733"/>
          </a:xfrm>
        </p:spPr>
        <p:txBody>
          <a:bodyPr>
            <a:noAutofit/>
          </a:bodyPr>
          <a:lstStyle/>
          <a:p>
            <a:r>
              <a:rPr lang="uk-UA" sz="2800" dirty="0" smtClean="0"/>
              <a:t>  </a:t>
            </a:r>
            <a:r>
              <a:rPr lang="uk-UA" sz="3200" dirty="0" err="1"/>
              <a:t>Сколькими</a:t>
            </a:r>
            <a:r>
              <a:rPr lang="uk-UA" sz="3200" dirty="0"/>
              <a:t> </a:t>
            </a:r>
            <a:r>
              <a:rPr lang="uk-UA" sz="3200" dirty="0"/>
              <a:t>с</a:t>
            </a:r>
            <a:r>
              <a:rPr lang="uk-UA" sz="3200" dirty="0"/>
              <a:t>пособами турист </a:t>
            </a:r>
            <a:r>
              <a:rPr lang="uk-UA" sz="3200" dirty="0" err="1"/>
              <a:t>может</a:t>
            </a:r>
            <a:r>
              <a:rPr lang="uk-UA" sz="3200" dirty="0"/>
              <a:t> </a:t>
            </a:r>
            <a:r>
              <a:rPr lang="uk-UA" sz="3200" dirty="0" err="1"/>
              <a:t>составить</a:t>
            </a:r>
            <a:r>
              <a:rPr lang="uk-UA" sz="3200" dirty="0"/>
              <a:t> себе </a:t>
            </a:r>
            <a:r>
              <a:rPr lang="uk-UA" sz="3200" dirty="0" err="1"/>
              <a:t>экскурсионный</a:t>
            </a:r>
            <a:r>
              <a:rPr lang="uk-UA" sz="3200" dirty="0"/>
              <a:t> </a:t>
            </a:r>
            <a:r>
              <a:rPr lang="uk-UA" sz="3200" dirty="0" smtClean="0"/>
              <a:t>день</a:t>
            </a:r>
            <a:r>
              <a:rPr lang="uk-UA" sz="3200" dirty="0"/>
              <a:t>, </a:t>
            </a:r>
            <a:r>
              <a:rPr lang="uk-UA" sz="3200" dirty="0" err="1"/>
              <a:t>если</a:t>
            </a:r>
            <a:r>
              <a:rPr lang="uk-UA" sz="3200" dirty="0"/>
              <a:t> он </a:t>
            </a:r>
            <a:r>
              <a:rPr lang="uk-UA" sz="3200" dirty="0" err="1"/>
              <a:t>решил</a:t>
            </a:r>
            <a:r>
              <a:rPr lang="uk-UA" sz="3200" dirty="0"/>
              <a:t> </a:t>
            </a:r>
            <a:r>
              <a:rPr lang="uk-UA" sz="3200" dirty="0" err="1"/>
              <a:t>посетить</a:t>
            </a:r>
            <a:r>
              <a:rPr lang="uk-UA" sz="3200" dirty="0"/>
              <a:t> 5 </a:t>
            </a:r>
            <a:r>
              <a:rPr lang="uk-UA" sz="3200" dirty="0" err="1" smtClean="0"/>
              <a:t>из</a:t>
            </a:r>
            <a:r>
              <a:rPr lang="uk-UA" sz="3200" dirty="0" smtClean="0"/>
              <a:t> </a:t>
            </a:r>
            <a:r>
              <a:rPr lang="uk-UA" sz="3200" dirty="0"/>
              <a:t>12 </a:t>
            </a:r>
            <a:r>
              <a:rPr lang="uk-UA" sz="3200" dirty="0" err="1"/>
              <a:t>предложенных</a:t>
            </a:r>
            <a:r>
              <a:rPr lang="uk-UA" sz="3200" dirty="0"/>
              <a:t> </a:t>
            </a:r>
            <a:r>
              <a:rPr lang="uk-UA" sz="3200" dirty="0" err="1"/>
              <a:t>ему</a:t>
            </a:r>
            <a:r>
              <a:rPr lang="uk-UA" sz="3200" dirty="0"/>
              <a:t> </a:t>
            </a:r>
            <a:r>
              <a:rPr lang="uk-UA" sz="3200" dirty="0" err="1"/>
              <a:t>экскурсий</a:t>
            </a:r>
            <a:r>
              <a:rPr lang="uk-UA" sz="3200" dirty="0"/>
              <a:t>?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Путеводители по Санкт-Петербургу: 6 идей для прогулок | Издательство А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31529"/>
            <a:ext cx="7876353" cy="277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0" dirty="0" smtClean="0">
                <a:solidFill>
                  <a:srgbClr val="0070C0"/>
                </a:solidFill>
              </a:rPr>
              <a:t>                                      </a:t>
            </a:r>
            <a:r>
              <a:rPr lang="uk-UA" sz="2800" dirty="0">
                <a:solidFill>
                  <a:srgbClr val="00B0F0"/>
                </a:solidFill>
              </a:rPr>
              <a:t>Задача № 4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3538736" cy="5793507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 </a:t>
            </a:r>
            <a:r>
              <a:rPr lang="ru-RU" dirty="0" smtClean="0"/>
              <a:t>В парке </a:t>
            </a:r>
            <a:r>
              <a:rPr lang="ru-RU" dirty="0"/>
              <a:t>на </a:t>
            </a:r>
            <a:r>
              <a:rPr lang="ru-RU" dirty="0" err="1"/>
              <a:t>Елагином</a:t>
            </a:r>
            <a:r>
              <a:rPr lang="ru-RU" dirty="0"/>
              <a:t> </a:t>
            </a:r>
            <a:r>
              <a:rPr lang="ru-RU" dirty="0" smtClean="0"/>
              <a:t>острове открылся </a:t>
            </a:r>
            <a:r>
              <a:rPr lang="ru-RU" dirty="0"/>
              <a:t>фестиваль тюльпанов</a:t>
            </a:r>
            <a:r>
              <a:rPr lang="ru-RU" dirty="0" smtClean="0"/>
              <a:t>. </a:t>
            </a:r>
            <a:r>
              <a:rPr lang="uk-UA" dirty="0" smtClean="0"/>
              <a:t>На </a:t>
            </a:r>
            <a:r>
              <a:rPr lang="uk-UA" dirty="0" err="1" smtClean="0"/>
              <a:t>выставку</a:t>
            </a:r>
            <a:r>
              <a:rPr lang="uk-UA" dirty="0" smtClean="0"/>
              <a:t> </a:t>
            </a:r>
            <a:r>
              <a:rPr lang="uk-UA" dirty="0" err="1" smtClean="0"/>
              <a:t>был</a:t>
            </a:r>
            <a:r>
              <a:rPr lang="uk-UA" dirty="0" smtClean="0"/>
              <a:t> </a:t>
            </a:r>
            <a:r>
              <a:rPr lang="uk-UA" dirty="0" err="1" smtClean="0"/>
              <a:t>составлен</a:t>
            </a:r>
            <a:r>
              <a:rPr lang="uk-UA" dirty="0" smtClean="0"/>
              <a:t>  букет.     </a:t>
            </a:r>
            <a:r>
              <a:rPr lang="uk-UA" dirty="0" err="1" smtClean="0"/>
              <a:t>Сколько</a:t>
            </a:r>
            <a:r>
              <a:rPr lang="uk-UA" dirty="0" smtClean="0"/>
              <a:t> </a:t>
            </a:r>
            <a:r>
              <a:rPr lang="uk-UA" dirty="0" err="1" smtClean="0"/>
              <a:t>существует</a:t>
            </a:r>
            <a:r>
              <a:rPr lang="uk-UA" dirty="0" smtClean="0"/>
              <a:t> </a:t>
            </a:r>
            <a:r>
              <a:rPr lang="uk-UA" dirty="0" err="1" smtClean="0"/>
              <a:t>вариантов</a:t>
            </a:r>
            <a:r>
              <a:rPr lang="uk-UA" dirty="0" smtClean="0"/>
              <a:t> для </a:t>
            </a:r>
            <a:r>
              <a:rPr lang="uk-UA" dirty="0" err="1" smtClean="0"/>
              <a:t>составления</a:t>
            </a:r>
            <a:r>
              <a:rPr lang="uk-UA" dirty="0" smtClean="0"/>
              <a:t> букета, </a:t>
            </a:r>
            <a:r>
              <a:rPr lang="uk-UA" dirty="0" err="1" smtClean="0"/>
              <a:t>если</a:t>
            </a:r>
            <a:r>
              <a:rPr lang="uk-UA" dirty="0" smtClean="0"/>
              <a:t> </a:t>
            </a:r>
            <a:r>
              <a:rPr lang="uk-UA" dirty="0" err="1" smtClean="0"/>
              <a:t>из</a:t>
            </a:r>
            <a:r>
              <a:rPr lang="uk-UA" dirty="0" smtClean="0"/>
              <a:t> 30 </a:t>
            </a:r>
            <a:r>
              <a:rPr lang="uk-UA" dirty="0" err="1" smtClean="0"/>
              <a:t>видов</a:t>
            </a:r>
            <a:r>
              <a:rPr lang="uk-UA" dirty="0" smtClean="0"/>
              <a:t> </a:t>
            </a:r>
            <a:r>
              <a:rPr lang="uk-UA" dirty="0" err="1" smtClean="0"/>
              <a:t>тюльпанов</a:t>
            </a:r>
            <a:r>
              <a:rPr lang="uk-UA" dirty="0" smtClean="0"/>
              <a:t> </a:t>
            </a:r>
            <a:r>
              <a:rPr lang="uk-UA" dirty="0" err="1" smtClean="0"/>
              <a:t>надо</a:t>
            </a:r>
            <a:r>
              <a:rPr lang="uk-UA" dirty="0" smtClean="0"/>
              <a:t> </a:t>
            </a:r>
            <a:r>
              <a:rPr lang="uk-UA" dirty="0" err="1" smtClean="0"/>
              <a:t>выбрать</a:t>
            </a:r>
            <a:r>
              <a:rPr lang="uk-UA" dirty="0" smtClean="0"/>
              <a:t> по 3 тюльпана 7 </a:t>
            </a:r>
            <a:r>
              <a:rPr lang="uk-UA" dirty="0" err="1" smtClean="0"/>
              <a:t>видов</a:t>
            </a:r>
            <a:r>
              <a:rPr lang="uk-UA" dirty="0" smtClean="0"/>
              <a:t>?</a:t>
            </a:r>
            <a:endParaRPr lang="ru-RU" dirty="0"/>
          </a:p>
        </p:txBody>
      </p:sp>
      <p:pic>
        <p:nvPicPr>
          <p:cNvPr id="5" name="Picture 2" descr="Весна. Тюльпаны. Елагин | Это надо отметить! | Дзе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49437"/>
            <a:ext cx="4813787" cy="270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0070C0"/>
                </a:solidFill>
              </a:rPr>
              <a:t>                                      </a:t>
            </a:r>
            <a:r>
              <a:rPr lang="uk-UA" sz="2800" dirty="0">
                <a:solidFill>
                  <a:srgbClr val="00B0F0"/>
                </a:solidFill>
              </a:rPr>
              <a:t>Задача № 5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4680520" cy="5745097"/>
          </a:xfrm>
        </p:spPr>
        <p:txBody>
          <a:bodyPr>
            <a:normAutofit/>
          </a:bodyPr>
          <a:lstStyle/>
          <a:p>
            <a:r>
              <a:rPr lang="uk-UA" sz="3200" dirty="0" err="1" smtClean="0"/>
              <a:t>Сколькими</a:t>
            </a:r>
            <a:r>
              <a:rPr lang="uk-UA" sz="3200" dirty="0" smtClean="0"/>
              <a:t> способами </a:t>
            </a:r>
            <a:r>
              <a:rPr lang="uk-UA" sz="3200" dirty="0" err="1" smtClean="0"/>
              <a:t>можно</a:t>
            </a:r>
            <a:r>
              <a:rPr lang="uk-UA" sz="3200" dirty="0" smtClean="0"/>
              <a:t> </a:t>
            </a:r>
            <a:r>
              <a:rPr lang="uk-UA" sz="3200" dirty="0" err="1" smtClean="0"/>
              <a:t>рассадить</a:t>
            </a:r>
            <a:r>
              <a:rPr lang="uk-UA" sz="3200" dirty="0" smtClean="0"/>
              <a:t> 12 </a:t>
            </a:r>
            <a:r>
              <a:rPr lang="uk-UA" sz="3200" dirty="0" err="1" smtClean="0"/>
              <a:t>туристов</a:t>
            </a:r>
            <a:r>
              <a:rPr lang="uk-UA" sz="3200" dirty="0" smtClean="0"/>
              <a:t> в 1 ряду  </a:t>
            </a:r>
            <a:r>
              <a:rPr lang="uk-UA" sz="3200" dirty="0" err="1" smtClean="0"/>
              <a:t>партера</a:t>
            </a:r>
            <a:r>
              <a:rPr lang="uk-UA" sz="3200" dirty="0" smtClean="0"/>
              <a:t> </a:t>
            </a:r>
            <a:r>
              <a:rPr lang="uk-UA" sz="3200" dirty="0" err="1" smtClean="0"/>
              <a:t>Мариинского</a:t>
            </a:r>
            <a:r>
              <a:rPr lang="uk-UA" sz="3200" dirty="0" smtClean="0"/>
              <a:t> </a:t>
            </a:r>
            <a:r>
              <a:rPr lang="uk-UA" sz="3200" dirty="0" err="1" smtClean="0"/>
              <a:t>театра</a:t>
            </a:r>
            <a:r>
              <a:rPr lang="uk-UA" sz="3200" dirty="0" smtClean="0"/>
              <a:t>?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Мариинский театр историческая сцена Питер. Уникальное убранство | Магия  Культуры и Кино |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36912"/>
            <a:ext cx="5400600" cy="38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70C0"/>
                </a:solidFill>
              </a:rPr>
              <a:t>                                                    </a:t>
            </a:r>
            <a:r>
              <a:rPr lang="uk-UA" sz="2800" dirty="0" smtClean="0">
                <a:solidFill>
                  <a:srgbClr val="00B0F0"/>
                </a:solidFill>
              </a:rPr>
              <a:t>Задача № 6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116632"/>
            <a:ext cx="5832648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 Г</a:t>
            </a:r>
            <a:r>
              <a:rPr lang="ru-RU" dirty="0" err="1" smtClean="0"/>
              <a:t>осударственный</a:t>
            </a:r>
            <a:r>
              <a:rPr lang="ru-RU" dirty="0" smtClean="0"/>
              <a:t> </a:t>
            </a:r>
            <a:r>
              <a:rPr lang="ru-RU" dirty="0"/>
              <a:t>музей-заповедник </a:t>
            </a:r>
            <a:r>
              <a:rPr lang="ru-RU" dirty="0" smtClean="0"/>
              <a:t>«Петергоф» </a:t>
            </a:r>
            <a:r>
              <a:rPr lang="uk-UA" dirty="0" smtClean="0"/>
              <a:t> </a:t>
            </a:r>
            <a:r>
              <a:rPr lang="uk-UA" dirty="0" err="1" smtClean="0"/>
              <a:t>предлагает</a:t>
            </a:r>
            <a:r>
              <a:rPr lang="uk-UA" dirty="0" smtClean="0"/>
              <a:t> 16 </a:t>
            </a:r>
            <a:r>
              <a:rPr lang="uk-UA" dirty="0" err="1" smtClean="0"/>
              <a:t>видов</a:t>
            </a:r>
            <a:r>
              <a:rPr lang="uk-UA" dirty="0" smtClean="0"/>
              <a:t> </a:t>
            </a:r>
            <a:r>
              <a:rPr lang="uk-UA" dirty="0" err="1" smtClean="0"/>
              <a:t>экскурсий</a:t>
            </a:r>
            <a:r>
              <a:rPr lang="uk-UA" dirty="0" smtClean="0"/>
              <a:t>.  </a:t>
            </a:r>
            <a:r>
              <a:rPr lang="uk-UA" dirty="0" err="1" smtClean="0"/>
              <a:t>Вычислите</a:t>
            </a:r>
            <a:r>
              <a:rPr lang="uk-UA" dirty="0" smtClean="0"/>
              <a:t> </a:t>
            </a:r>
            <a:r>
              <a:rPr lang="uk-UA" dirty="0" err="1" smtClean="0"/>
              <a:t>количество</a:t>
            </a:r>
            <a:r>
              <a:rPr lang="uk-UA" dirty="0" smtClean="0"/>
              <a:t> </a:t>
            </a:r>
            <a:r>
              <a:rPr lang="uk-UA" dirty="0" err="1" smtClean="0"/>
              <a:t>экскурсионных</a:t>
            </a:r>
            <a:r>
              <a:rPr lang="uk-UA" dirty="0" smtClean="0"/>
              <a:t> </a:t>
            </a:r>
            <a:r>
              <a:rPr lang="uk-UA" dirty="0" err="1" smtClean="0"/>
              <a:t>дней</a:t>
            </a:r>
            <a:r>
              <a:rPr lang="uk-UA" dirty="0" smtClean="0"/>
              <a:t>, </a:t>
            </a:r>
            <a:r>
              <a:rPr lang="uk-UA" dirty="0" err="1" smtClean="0"/>
              <a:t>если</a:t>
            </a:r>
            <a:r>
              <a:rPr lang="uk-UA" dirty="0" smtClean="0"/>
              <a:t> </a:t>
            </a:r>
            <a:r>
              <a:rPr lang="uk-UA" dirty="0" err="1" smtClean="0"/>
              <a:t>туристы</a:t>
            </a:r>
            <a:r>
              <a:rPr lang="uk-UA" dirty="0" smtClean="0"/>
              <a:t> </a:t>
            </a:r>
            <a:r>
              <a:rPr lang="uk-UA" dirty="0" err="1" smtClean="0"/>
              <a:t>решили</a:t>
            </a:r>
            <a:r>
              <a:rPr lang="uk-UA" dirty="0" smtClean="0"/>
              <a:t> </a:t>
            </a:r>
            <a:r>
              <a:rPr lang="uk-UA" dirty="0" err="1" smtClean="0"/>
              <a:t>посмотреть</a:t>
            </a:r>
            <a:r>
              <a:rPr lang="uk-UA" dirty="0" smtClean="0"/>
              <a:t> </a:t>
            </a:r>
            <a:r>
              <a:rPr lang="uk-UA" dirty="0" err="1" smtClean="0"/>
              <a:t>всё</a:t>
            </a:r>
            <a:r>
              <a:rPr lang="uk-UA" dirty="0" smtClean="0"/>
              <a:t>, но в день </a:t>
            </a:r>
            <a:r>
              <a:rPr lang="uk-UA" dirty="0" err="1" smtClean="0"/>
              <a:t>можно</a:t>
            </a:r>
            <a:r>
              <a:rPr lang="uk-UA" dirty="0" smtClean="0"/>
              <a:t> </a:t>
            </a:r>
            <a:r>
              <a:rPr lang="uk-UA" dirty="0" err="1" smtClean="0"/>
              <a:t>посетить</a:t>
            </a:r>
            <a:r>
              <a:rPr lang="uk-UA" dirty="0" smtClean="0"/>
              <a:t> </a:t>
            </a:r>
            <a:r>
              <a:rPr lang="uk-UA" dirty="0" err="1" smtClean="0"/>
              <a:t>только</a:t>
            </a:r>
            <a:r>
              <a:rPr lang="uk-UA" dirty="0" smtClean="0"/>
              <a:t> 2 </a:t>
            </a:r>
            <a:r>
              <a:rPr lang="uk-UA" dirty="0" err="1" smtClean="0"/>
              <a:t>экскурсии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5" name="Picture 2" descr="Экскурсия в Петергоф из Санкт-Петербурга — Автобусные экскурсии от 2000 руб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57" y="3077692"/>
            <a:ext cx="564454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B0F0"/>
                </a:solidFill>
              </a:rPr>
              <a:t>                                         Задача </a:t>
            </a:r>
            <a:r>
              <a:rPr lang="uk-UA" sz="2800" dirty="0">
                <a:solidFill>
                  <a:srgbClr val="00B0F0"/>
                </a:solidFill>
              </a:rPr>
              <a:t>№ 7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24544" y="274638"/>
            <a:ext cx="6048672" cy="4536849"/>
          </a:xfrm>
        </p:spPr>
        <p:txBody>
          <a:bodyPr>
            <a:normAutofit/>
          </a:bodyPr>
          <a:lstStyle/>
          <a:p>
            <a:r>
              <a:rPr lang="uk-UA" dirty="0" smtClean="0"/>
              <a:t>В </a:t>
            </a:r>
            <a:r>
              <a:rPr lang="uk-UA" dirty="0" err="1" smtClean="0"/>
              <a:t>Питере</a:t>
            </a:r>
            <a:r>
              <a:rPr lang="uk-UA" dirty="0" smtClean="0"/>
              <a:t> </a:t>
            </a:r>
            <a:r>
              <a:rPr lang="uk-UA" dirty="0" err="1" smtClean="0"/>
              <a:t>насчитывается</a:t>
            </a:r>
            <a:r>
              <a:rPr lang="uk-UA" dirty="0" smtClean="0"/>
              <a:t> </a:t>
            </a:r>
            <a:r>
              <a:rPr lang="uk-UA" dirty="0" err="1" smtClean="0"/>
              <a:t>огромное</a:t>
            </a:r>
            <a:r>
              <a:rPr lang="uk-UA" dirty="0" smtClean="0"/>
              <a:t> </a:t>
            </a:r>
            <a:r>
              <a:rPr lang="uk-UA" dirty="0" err="1" smtClean="0"/>
              <a:t>количество</a:t>
            </a:r>
            <a:r>
              <a:rPr lang="uk-UA" dirty="0" smtClean="0"/>
              <a:t> </a:t>
            </a:r>
            <a:r>
              <a:rPr lang="uk-UA" dirty="0" err="1" smtClean="0"/>
              <a:t>муралов</a:t>
            </a:r>
            <a:r>
              <a:rPr lang="uk-UA" dirty="0" smtClean="0"/>
              <a:t> и </a:t>
            </a:r>
            <a:r>
              <a:rPr lang="uk-UA" dirty="0" err="1" smtClean="0"/>
              <a:t>граффити</a:t>
            </a:r>
            <a:r>
              <a:rPr lang="uk-UA" dirty="0"/>
              <a:t>.</a:t>
            </a:r>
            <a:r>
              <a:rPr lang="uk-UA" dirty="0" smtClean="0"/>
              <a:t> </a:t>
            </a:r>
            <a:r>
              <a:rPr lang="uk-UA" dirty="0" err="1" smtClean="0"/>
              <a:t>Сколькими</a:t>
            </a:r>
            <a:r>
              <a:rPr lang="uk-UA" dirty="0" smtClean="0"/>
              <a:t> способами </a:t>
            </a:r>
            <a:r>
              <a:rPr lang="uk-UA" dirty="0" err="1" smtClean="0"/>
              <a:t>можно</a:t>
            </a:r>
            <a:r>
              <a:rPr lang="uk-UA" dirty="0" smtClean="0"/>
              <a:t> </a:t>
            </a:r>
            <a:r>
              <a:rPr lang="uk-UA" dirty="0" err="1" smtClean="0"/>
              <a:t>составить</a:t>
            </a:r>
            <a:r>
              <a:rPr lang="uk-UA" dirty="0" smtClean="0"/>
              <a:t> </a:t>
            </a:r>
            <a:r>
              <a:rPr lang="uk-UA" dirty="0" err="1" smtClean="0"/>
              <a:t>из</a:t>
            </a:r>
            <a:r>
              <a:rPr lang="uk-UA" dirty="0" smtClean="0"/>
              <a:t> 20 </a:t>
            </a:r>
            <a:r>
              <a:rPr lang="uk-UA" dirty="0" err="1" smtClean="0"/>
              <a:t>самых</a:t>
            </a:r>
            <a:r>
              <a:rPr lang="uk-UA" dirty="0" smtClean="0"/>
              <a:t> </a:t>
            </a:r>
            <a:r>
              <a:rPr lang="uk-UA" dirty="0" err="1" smtClean="0"/>
              <a:t>красивых</a:t>
            </a:r>
            <a:r>
              <a:rPr lang="uk-UA" dirty="0" smtClean="0"/>
              <a:t> </a:t>
            </a:r>
            <a:r>
              <a:rPr lang="uk-UA" dirty="0" err="1" smtClean="0"/>
              <a:t>муралов</a:t>
            </a:r>
            <a:r>
              <a:rPr lang="uk-UA" dirty="0" smtClean="0"/>
              <a:t> и 30 </a:t>
            </a:r>
            <a:r>
              <a:rPr lang="uk-UA" dirty="0" err="1" smtClean="0"/>
              <a:t>граффити</a:t>
            </a:r>
            <a:r>
              <a:rPr lang="uk-UA" dirty="0" smtClean="0"/>
              <a:t> перечень </a:t>
            </a:r>
            <a:r>
              <a:rPr lang="uk-UA" dirty="0" err="1" smtClean="0"/>
              <a:t>достопримечательностей</a:t>
            </a:r>
            <a:r>
              <a:rPr lang="uk-UA" dirty="0" smtClean="0"/>
              <a:t> для </a:t>
            </a:r>
            <a:r>
              <a:rPr lang="uk-UA" dirty="0" err="1" smtClean="0"/>
              <a:t>просмотра</a:t>
            </a:r>
            <a:r>
              <a:rPr lang="uk-UA" dirty="0" smtClean="0"/>
              <a:t> 3 </a:t>
            </a:r>
            <a:r>
              <a:rPr lang="uk-UA" dirty="0" err="1" smtClean="0"/>
              <a:t>муралов</a:t>
            </a:r>
            <a:r>
              <a:rPr lang="uk-UA" dirty="0" smtClean="0"/>
              <a:t> и 3 </a:t>
            </a:r>
            <a:r>
              <a:rPr lang="uk-UA" dirty="0" err="1" smtClean="0"/>
              <a:t>граффити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8" name="Picture 4" descr="https://static.bn.ru/uploads/gazeta/2019_06/05-AAN_36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56992"/>
            <a:ext cx="6423753" cy="302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rgbClr val="00B0F0"/>
                </a:solidFill>
              </a:rPr>
              <a:t>                                                  Задача № 8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24544" y="274638"/>
            <a:ext cx="6408712" cy="5001419"/>
          </a:xfrm>
        </p:spPr>
        <p:txBody>
          <a:bodyPr>
            <a:normAutofit/>
          </a:bodyPr>
          <a:lstStyle/>
          <a:p>
            <a:r>
              <a:rPr lang="ru-RU" dirty="0" smtClean="0"/>
              <a:t>Морской порт «Большой порт Санкт-Петербург» - один из крупнейших портов на Северо-Западе России. </a:t>
            </a:r>
            <a:r>
              <a:rPr lang="uk-UA" dirty="0" smtClean="0"/>
              <a:t>В порт </a:t>
            </a:r>
            <a:r>
              <a:rPr lang="uk-UA" dirty="0" err="1" smtClean="0"/>
              <a:t>приходят</a:t>
            </a:r>
            <a:r>
              <a:rPr lang="uk-UA" dirty="0" smtClean="0"/>
              <a:t> </a:t>
            </a:r>
            <a:r>
              <a:rPr lang="uk-UA" dirty="0" err="1" smtClean="0"/>
              <a:t>почти</a:t>
            </a:r>
            <a:r>
              <a:rPr lang="uk-UA" dirty="0" smtClean="0"/>
              <a:t> </a:t>
            </a:r>
            <a:r>
              <a:rPr lang="uk-UA" dirty="0" err="1" smtClean="0"/>
              <a:t>одновременно</a:t>
            </a:r>
            <a:r>
              <a:rPr lang="uk-UA" dirty="0" smtClean="0"/>
              <a:t> 5 суден. </a:t>
            </a:r>
            <a:r>
              <a:rPr lang="uk-UA" dirty="0" err="1" smtClean="0"/>
              <a:t>Сколькими</a:t>
            </a:r>
            <a:r>
              <a:rPr lang="uk-UA" dirty="0" smtClean="0"/>
              <a:t> способами диспетчер </a:t>
            </a:r>
            <a:r>
              <a:rPr lang="uk-UA" dirty="0" err="1" smtClean="0"/>
              <a:t>может</a:t>
            </a:r>
            <a:r>
              <a:rPr lang="uk-UA" dirty="0" smtClean="0"/>
              <a:t> </a:t>
            </a:r>
            <a:r>
              <a:rPr lang="uk-UA" dirty="0" err="1" smtClean="0"/>
              <a:t>их</a:t>
            </a:r>
            <a:r>
              <a:rPr lang="uk-UA" dirty="0" smtClean="0"/>
              <a:t> </a:t>
            </a:r>
            <a:r>
              <a:rPr lang="uk-UA" dirty="0" err="1" smtClean="0"/>
              <a:t>разместить</a:t>
            </a:r>
            <a:r>
              <a:rPr lang="uk-UA" dirty="0" smtClean="0"/>
              <a:t> на рейде, </a:t>
            </a:r>
            <a:r>
              <a:rPr lang="uk-UA" dirty="0" err="1" smtClean="0"/>
              <a:t>если</a:t>
            </a:r>
            <a:r>
              <a:rPr lang="uk-UA" dirty="0" smtClean="0"/>
              <a:t>  в его </a:t>
            </a:r>
            <a:r>
              <a:rPr lang="uk-UA" dirty="0" err="1" smtClean="0"/>
              <a:t>распоряжении</a:t>
            </a:r>
            <a:r>
              <a:rPr lang="uk-UA" dirty="0" smtClean="0"/>
              <a:t> </a:t>
            </a:r>
            <a:r>
              <a:rPr lang="uk-UA" dirty="0" err="1" smtClean="0"/>
              <a:t>есть</a:t>
            </a:r>
            <a:r>
              <a:rPr lang="uk-UA" dirty="0" smtClean="0"/>
              <a:t> </a:t>
            </a:r>
            <a:r>
              <a:rPr lang="uk-UA" dirty="0" err="1" smtClean="0"/>
              <a:t>семь</a:t>
            </a:r>
            <a:r>
              <a:rPr lang="uk-UA" dirty="0" smtClean="0"/>
              <a:t> </a:t>
            </a:r>
            <a:r>
              <a:rPr lang="uk-UA" dirty="0" err="1" smtClean="0"/>
              <a:t>свободных</a:t>
            </a:r>
            <a:r>
              <a:rPr lang="uk-UA" dirty="0" smtClean="0"/>
              <a:t> </a:t>
            </a:r>
            <a:r>
              <a:rPr lang="uk-UA" dirty="0" err="1" smtClean="0"/>
              <a:t>мест</a:t>
            </a:r>
            <a:r>
              <a:rPr lang="uk-UA" dirty="0" smtClean="0"/>
              <a:t> на </a:t>
            </a:r>
            <a:r>
              <a:rPr lang="uk-UA" dirty="0" err="1" smtClean="0"/>
              <a:t>якорной</a:t>
            </a:r>
            <a:r>
              <a:rPr lang="uk-UA" dirty="0" smtClean="0"/>
              <a:t> </a:t>
            </a:r>
            <a:r>
              <a:rPr lang="uk-UA" dirty="0" err="1" smtClean="0"/>
              <a:t>стоянке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5" name="Picture 2" descr="Большой порт Санкт-Петербург предложили перенести в Усть-Лугу за 440 млрд  руб. - Морские вести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2" y="3573016"/>
            <a:ext cx="5265048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425</TotalTime>
  <Words>387</Words>
  <Application>Microsoft Office PowerPoint</Application>
  <PresentationFormat>Экран (4:3)</PresentationFormat>
  <Paragraphs>29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решение комбинаторных  задач на тему “САНКТ ПЕТЕРБУРГ – туристичЕСКИЙ ГОРОД” </vt:lpstr>
      <vt:lpstr>Задача № 1</vt:lpstr>
      <vt:lpstr>Задача № 2     </vt:lpstr>
      <vt:lpstr>                                                         Задача № 3</vt:lpstr>
      <vt:lpstr>                                      Задача № 4</vt:lpstr>
      <vt:lpstr>                                      Задача № 5</vt:lpstr>
      <vt:lpstr>                                                    Задача № 6</vt:lpstr>
      <vt:lpstr>                                         Задача № 7</vt:lpstr>
      <vt:lpstr>                                                  Задача № 8</vt:lpstr>
      <vt:lpstr>                                                    Задача № 9</vt:lpstr>
      <vt:lpstr>Задача № 10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“Розв'язування комбінаторних  задач” </dc:title>
  <dc:creator>Владелец</dc:creator>
  <cp:lastModifiedBy>hp</cp:lastModifiedBy>
  <cp:revision>43</cp:revision>
  <dcterms:created xsi:type="dcterms:W3CDTF">2021-06-10T08:00:21Z</dcterms:created>
  <dcterms:modified xsi:type="dcterms:W3CDTF">2023-11-17T18:43:06Z</dcterms:modified>
</cp:coreProperties>
</file>