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35" r:id="rId3"/>
    <p:sldId id="257" r:id="rId4"/>
    <p:sldId id="274" r:id="rId5"/>
    <p:sldId id="34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7" r:id="rId16"/>
    <p:sldId id="340" r:id="rId17"/>
    <p:sldId id="341" r:id="rId18"/>
    <p:sldId id="278" r:id="rId19"/>
    <p:sldId id="281" r:id="rId20"/>
    <p:sldId id="280" r:id="rId21"/>
    <p:sldId id="282" r:id="rId22"/>
    <p:sldId id="283" r:id="rId23"/>
    <p:sldId id="342" r:id="rId24"/>
    <p:sldId id="343" r:id="rId25"/>
    <p:sldId id="344" r:id="rId26"/>
    <p:sldId id="287" r:id="rId27"/>
    <p:sldId id="289" r:id="rId28"/>
    <p:sldId id="293" r:id="rId29"/>
    <p:sldId id="294" r:id="rId30"/>
    <p:sldId id="295" r:id="rId31"/>
    <p:sldId id="345" r:id="rId32"/>
    <p:sldId id="346" r:id="rId33"/>
    <p:sldId id="33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D610C-F80F-473F-95F3-B59134789A18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2C63A-542F-4B0F-B154-F5205DAC32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589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2C63A-542F-4B0F-B154-F5205DAC326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806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blind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488" y="1340769"/>
            <a:ext cx="628651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uk-UA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uk-UA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uk-UA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uk-UA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нтелектуальная </a:t>
            </a:r>
            <a:r>
              <a:rPr lang="uk-UA" sz="4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</a:t>
            </a:r>
            <a:r>
              <a:rPr lang="uk-UA" sz="48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uk-UA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uk-UA" sz="4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Самый</a:t>
            </a:r>
            <a:r>
              <a:rPr lang="uk-UA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4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умный”</a:t>
            </a:r>
            <a:endParaRPr lang="uk-UA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</a:t>
            </a:r>
            <a:r>
              <a:rPr lang="uk-UA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учащихся</a:t>
            </a:r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5 </a:t>
            </a:r>
            <a:r>
              <a:rPr lang="uk-UA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классов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 descr="C:\Documents and Settings\User\Рабочий стол\найрозумніший\220px-Sov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58564" cy="41433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250001" y="709452"/>
            <a:ext cx="8643998" cy="221457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latin typeface="Arial Black" pitchFamily="34" charset="0"/>
              </a:rPr>
              <a:t>Сказки,созданные</a:t>
            </a:r>
            <a:r>
              <a:rPr lang="ru-RU" sz="3200" b="1" dirty="0">
                <a:latin typeface="Arial Black" pitchFamily="34" charset="0"/>
              </a:rPr>
              <a:t> писателем, называются?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67744" y="5229200"/>
            <a:ext cx="4214842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  В) </a:t>
            </a:r>
            <a:r>
              <a:rPr lang="ru-RU" sz="4000" dirty="0"/>
              <a:t>Литературные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67744" y="4221088"/>
            <a:ext cx="4214842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Б) </a:t>
            </a:r>
            <a:r>
              <a:rPr lang="ru-RU" sz="4000" dirty="0"/>
              <a:t>Бытовые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67744" y="3212976"/>
            <a:ext cx="4214842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А) Народные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1" grpId="0" animBg="1"/>
      <p:bldP spid="11" grpId="1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214282" y="714356"/>
            <a:ext cx="8643998" cy="2357454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 Black" pitchFamily="34" charset="0"/>
              </a:rPr>
              <a:t>Волнистой линией подчеркивается второстепенный член предложения:</a:t>
            </a:r>
            <a:endParaRPr lang="ru-RU" sz="2800" dirty="0">
              <a:latin typeface="Arial Black" pitchFamily="34" charset="0"/>
              <a:cs typeface="Courier New" pitchFamily="49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71800" y="4365104"/>
            <a:ext cx="3960440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 Б) </a:t>
            </a:r>
            <a:r>
              <a:rPr lang="ru-RU" sz="4000" dirty="0"/>
              <a:t>Определение</a:t>
            </a:r>
            <a:endParaRPr lang="ru-RU" sz="3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71800" y="5603584"/>
            <a:ext cx="4032448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dirty="0"/>
              <a:t> В)</a:t>
            </a:r>
            <a:r>
              <a:rPr lang="ru-RU" sz="3600" dirty="0"/>
              <a:t>Обстоятельство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99792" y="3068960"/>
            <a:ext cx="3997678" cy="1224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А) </a:t>
            </a:r>
            <a:r>
              <a:rPr lang="ru-RU" sz="4000" dirty="0"/>
              <a:t>Дополнение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1" grpId="0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214282" y="500042"/>
            <a:ext cx="8643998" cy="221457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itchFamily="34" charset="0"/>
              </a:rPr>
              <a:t>В каком стиле речи пишется газетная статья?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35696" y="4797152"/>
            <a:ext cx="4502874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/>
              <a:t>В) </a:t>
            </a:r>
            <a:r>
              <a:rPr lang="ru-RU" sz="3600" dirty="0"/>
              <a:t>Публицистический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35696" y="3789040"/>
            <a:ext cx="4502874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Б) </a:t>
            </a:r>
            <a:r>
              <a:rPr lang="ru-RU" sz="4000" dirty="0"/>
              <a:t>Разговорный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35696" y="2780928"/>
            <a:ext cx="4502874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dirty="0"/>
              <a:t>А) </a:t>
            </a:r>
            <a:r>
              <a:rPr lang="ru-RU" sz="4000" dirty="0"/>
              <a:t>Художественный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1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214282" y="857232"/>
            <a:ext cx="8643998" cy="185738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 Black" pitchFamily="34" charset="0"/>
              </a:rPr>
              <a:t>Сколько букв в русском алфавите?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79712" y="4797152"/>
            <a:ext cx="4214842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В) 34</a:t>
            </a:r>
            <a:endParaRPr lang="ru-RU" sz="4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07704" y="3789040"/>
            <a:ext cx="4214842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Б) 33</a:t>
            </a:r>
            <a:endParaRPr lang="ru-RU" sz="4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07704" y="2780928"/>
            <a:ext cx="4214842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А) 32</a:t>
            </a:r>
            <a:endParaRPr lang="ru-RU" sz="4000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3" grpId="1" animBg="1"/>
      <p:bldP spid="10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79512" y="1196752"/>
            <a:ext cx="8643998" cy="142876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itchFamily="34" charset="0"/>
              </a:rPr>
              <a:t>Сколько гласных звуков в русском алфавите?</a:t>
            </a:r>
            <a:endParaRPr lang="ru-RU" sz="3200" dirty="0">
              <a:latin typeface="Arial Black" pitchFamily="34" charset="0"/>
              <a:cs typeface="Courier New" pitchFamily="49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11760" y="4725144"/>
            <a:ext cx="4214842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В) 6</a:t>
            </a:r>
            <a:endParaRPr lang="ru-RU" sz="4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11760" y="3717032"/>
            <a:ext cx="4214842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 Б) 10</a:t>
            </a:r>
            <a:endParaRPr lang="ru-RU" sz="4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2708920"/>
            <a:ext cx="4214842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А) 8</a:t>
            </a:r>
            <a:endParaRPr lang="ru-RU" sz="4000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0" grpId="0" animBg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NIGH0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428604"/>
            <a:ext cx="3929058" cy="4624390"/>
          </a:xfrm>
          <a:prstGeom prst="rect">
            <a:avLst/>
          </a:prstGeom>
          <a:noFill/>
          <a:ln/>
        </p:spPr>
      </p:pic>
      <p:pic>
        <p:nvPicPr>
          <p:cNvPr id="5" name="Picture 5" descr="KNIGH0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357430"/>
            <a:ext cx="4143372" cy="424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45950" y="642918"/>
            <a:ext cx="6014660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Второй</a:t>
            </a:r>
            <a:r>
              <a:rPr lang="uk-UA" sz="6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тур</a:t>
            </a:r>
            <a:br>
              <a:rPr lang="uk-UA" sz="6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uk-UA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“ </a:t>
            </a:r>
            <a:r>
              <a:rPr lang="ru-RU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Категория знаний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0"/>
            <a:ext cx="849694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4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из игроков за две минуты должен дать как можно больше правильных ответов. Предлагаю 6 тем, каждая из которых имеет 10 вопросов, которые стоят по 1 баллу. </a:t>
            </a:r>
            <a:r>
              <a:rPr lang="ru-RU" sz="3600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Внимание!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игрок даст правильный ответ на все 10 вопросов, то получает 5 баллов бонуса. Для установления порядка выбора категории проведем жеребьевку.</a:t>
            </a:r>
          </a:p>
        </p:txBody>
      </p:sp>
    </p:spTree>
  </p:cSld>
  <p:clrMapOvr>
    <a:masterClrMapping/>
  </p:clrMapOvr>
  <p:transition spd="slow"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97su.bg/wp-content/uploads/2017/09/sova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940148" y="0"/>
            <a:ext cx="320385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332656"/>
            <a:ext cx="4824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u="sng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Категория знаний</a:t>
            </a:r>
            <a:endParaRPr lang="ru-RU" sz="54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375048"/>
              </p:ext>
            </p:extLst>
          </p:nvPr>
        </p:nvGraphicFramePr>
        <p:xfrm>
          <a:off x="179511" y="2924944"/>
          <a:ext cx="8784978" cy="3168352"/>
        </p:xfrm>
        <a:graphic>
          <a:graphicData uri="http://schemas.openxmlformats.org/drawingml/2006/table">
            <a:tbl>
              <a:tblPr/>
              <a:tblGrid>
                <a:gridCol w="2736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0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8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84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noProof="0" dirty="0">
                          <a:latin typeface="Times New Roman"/>
                          <a:ea typeface="Calibri"/>
                        </a:rPr>
                        <a:t>Части речи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noProof="0" dirty="0">
                          <a:latin typeface="Times New Roman"/>
                          <a:ea typeface="Calibri"/>
                        </a:rPr>
                        <a:t>Фразеологизмы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</a:rPr>
                        <a:t>Простое предложение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4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>
                          <a:latin typeface="Times New Roman"/>
                          <a:ea typeface="Calibri"/>
                        </a:rPr>
                        <a:t>Редактор</a:t>
                      </a:r>
                      <a:endParaRPr lang="ru-RU" sz="3600" b="1" dirty="0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Calibri"/>
                        </a:rPr>
                        <a:t>Поговорки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noProof="0" dirty="0">
                          <a:latin typeface="Times New Roman"/>
                          <a:ea typeface="Calibri"/>
                        </a:rPr>
                        <a:t>Мифология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lu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142852"/>
            <a:ext cx="8786874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600" b="1" u="sng" dirty="0"/>
          </a:p>
          <a:p>
            <a:r>
              <a:rPr lang="uk-UA" sz="4800" b="1" u="sng" dirty="0">
                <a:latin typeface="Arial Black" pitchFamily="34" charset="0"/>
              </a:rPr>
              <a:t>1.Простое </a:t>
            </a:r>
            <a:r>
              <a:rPr lang="ru-RU" sz="4800" b="1" u="sng" dirty="0">
                <a:latin typeface="Arial Black" pitchFamily="34" charset="0"/>
              </a:rPr>
              <a:t>предложение</a:t>
            </a:r>
            <a:endParaRPr lang="ru-RU" sz="4800" dirty="0">
              <a:latin typeface="Arial Black" pitchFamily="34" charset="0"/>
            </a:endParaRPr>
          </a:p>
          <a:p>
            <a:r>
              <a:rPr lang="uk-UA" sz="4800" b="1" u="sng" dirty="0">
                <a:latin typeface="Arial Black" pitchFamily="34" charset="0"/>
              </a:rPr>
              <a:t>2. </a:t>
            </a:r>
            <a:r>
              <a:rPr lang="ru-RU" sz="4800" b="1" u="sng" dirty="0">
                <a:latin typeface="Arial Black" pitchFamily="34" charset="0"/>
              </a:rPr>
              <a:t>Части</a:t>
            </a:r>
            <a:r>
              <a:rPr lang="uk-UA" sz="4800" b="1" u="sng" dirty="0">
                <a:latin typeface="Arial Black" pitchFamily="34" charset="0"/>
              </a:rPr>
              <a:t> </a:t>
            </a:r>
            <a:r>
              <a:rPr lang="ru-RU" sz="4800" b="1" u="sng" dirty="0">
                <a:latin typeface="Arial Black" pitchFamily="34" charset="0"/>
              </a:rPr>
              <a:t>речи</a:t>
            </a:r>
            <a:endParaRPr lang="ru-RU" sz="4800" dirty="0">
              <a:latin typeface="Arial Black" pitchFamily="34" charset="0"/>
            </a:endParaRPr>
          </a:p>
          <a:p>
            <a:r>
              <a:rPr lang="uk-UA" sz="4800" b="1" u="sng" dirty="0">
                <a:latin typeface="Arial Black" pitchFamily="34" charset="0"/>
              </a:rPr>
              <a:t>3.Фразеолог</a:t>
            </a:r>
            <a:r>
              <a:rPr lang="ru-RU" sz="4800" b="1" u="sng" dirty="0" err="1">
                <a:latin typeface="Arial Black" pitchFamily="34" charset="0"/>
              </a:rPr>
              <a:t>измы</a:t>
            </a:r>
            <a:endParaRPr lang="ru-RU" sz="4800" dirty="0">
              <a:latin typeface="Arial Black" pitchFamily="34" charset="0"/>
            </a:endParaRPr>
          </a:p>
          <a:p>
            <a:r>
              <a:rPr lang="uk-UA" sz="4800" b="1" u="sng" dirty="0">
                <a:latin typeface="Arial Black" pitchFamily="34" charset="0"/>
              </a:rPr>
              <a:t>4.Мифология </a:t>
            </a:r>
          </a:p>
          <a:p>
            <a:r>
              <a:rPr lang="uk-UA" sz="4800" b="1" u="sng" dirty="0">
                <a:latin typeface="Arial Black" pitchFamily="34" charset="0"/>
              </a:rPr>
              <a:t>5. Редактор </a:t>
            </a:r>
            <a:endParaRPr lang="ru-RU" sz="4800" dirty="0">
              <a:latin typeface="Arial Black" pitchFamily="34" charset="0"/>
            </a:endParaRPr>
          </a:p>
          <a:p>
            <a:r>
              <a:rPr lang="uk-UA" sz="4800" b="1" u="sng" dirty="0">
                <a:latin typeface="Arial Black" pitchFamily="34" charset="0"/>
              </a:rPr>
              <a:t>6. </a:t>
            </a:r>
            <a:r>
              <a:rPr lang="ru-RU" sz="4800" b="1" u="sng" dirty="0">
                <a:latin typeface="Arial Black" pitchFamily="34" charset="0"/>
              </a:rPr>
              <a:t>Поговорки</a:t>
            </a:r>
            <a:endParaRPr lang="ru-RU" sz="4800" dirty="0">
              <a:latin typeface="Arial Black" pitchFamily="34" charset="0"/>
            </a:endParaRPr>
          </a:p>
          <a:p>
            <a:pPr algn="ctr"/>
            <a:endParaRPr lang="uk-UA" sz="3500" dirty="0"/>
          </a:p>
          <a:p>
            <a:pPr algn="ctr"/>
            <a:endParaRPr lang="ru-RU" sz="3500" dirty="0"/>
          </a:p>
        </p:txBody>
      </p:sp>
    </p:spTree>
  </p:cSld>
  <p:clrMapOvr>
    <a:masterClrMapping/>
  </p:clrMapOvr>
  <p:transition spd="slow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357166"/>
            <a:ext cx="878687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500" dirty="0"/>
              <a:t>Каждая категория содержит </a:t>
            </a:r>
            <a:r>
              <a:rPr lang="ru-RU" sz="3500" b="1" dirty="0"/>
              <a:t>10 </a:t>
            </a:r>
            <a:r>
              <a:rPr lang="ru-RU" sz="3500" dirty="0"/>
              <a:t>вопросов. </a:t>
            </a:r>
          </a:p>
          <a:p>
            <a:pPr algn="ctr">
              <a:lnSpc>
                <a:spcPct val="150000"/>
              </a:lnSpc>
            </a:pPr>
            <a:r>
              <a:rPr lang="ru-RU" sz="3500" dirty="0"/>
              <a:t>Количество баллов, которые могут набрать участники, равно количеству правильных ответов </a:t>
            </a:r>
          </a:p>
          <a:p>
            <a:pPr algn="ctr">
              <a:lnSpc>
                <a:spcPct val="150000"/>
              </a:lnSpc>
            </a:pPr>
            <a:r>
              <a:rPr lang="ru-RU" sz="3500" dirty="0"/>
              <a:t>и только 3 из 6 участников </a:t>
            </a:r>
          </a:p>
          <a:p>
            <a:pPr algn="ctr">
              <a:lnSpc>
                <a:spcPct val="150000"/>
              </a:lnSpc>
            </a:pPr>
            <a:r>
              <a:rPr lang="ru-RU" sz="3500" dirty="0"/>
              <a:t>будут участвовать в следующем туре.</a:t>
            </a:r>
          </a:p>
        </p:txBody>
      </p:sp>
    </p:spTree>
  </p:cSld>
  <p:clrMapOvr>
    <a:masterClrMapping/>
  </p:clrMapOvr>
  <p:transition spd="slow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9144000" cy="3214710"/>
          </a:xfrm>
        </p:spPr>
        <p:txBody>
          <a:bodyPr>
            <a:noAutofit/>
          </a:bodyPr>
          <a:lstStyle/>
          <a:p>
            <a:r>
              <a:rPr lang="ru-RU" sz="6600" spc="300" dirty="0"/>
              <a:t>Уважаемые учащиеся</a:t>
            </a:r>
            <a:r>
              <a:rPr lang="uk-UA" sz="6600" spc="300" dirty="0"/>
              <a:t>!</a:t>
            </a:r>
            <a:br>
              <a:rPr lang="uk-UA" sz="6600" spc="300" dirty="0"/>
            </a:br>
            <a:r>
              <a:rPr lang="ru-RU" sz="6600" spc="300" dirty="0"/>
              <a:t>Просим представится</a:t>
            </a:r>
            <a:r>
              <a:rPr lang="uk-UA" sz="6600" spc="300" dirty="0"/>
              <a:t>…</a:t>
            </a:r>
            <a:endParaRPr lang="ru-RU" sz="6600" spc="300" dirty="0"/>
          </a:p>
        </p:txBody>
      </p:sp>
      <p:pic>
        <p:nvPicPr>
          <p:cNvPr id="86018" name="Picture 2" descr="http://miamihealthykids.webs.com/cartoon_kid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929066"/>
            <a:ext cx="5715040" cy="27622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4355976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Arial Black" pitchFamily="34" charset="0"/>
              </a:rPr>
              <a:t>1.Простое </a:t>
            </a:r>
            <a:r>
              <a:rPr lang="uk-UA" sz="2000" dirty="0" err="1">
                <a:latin typeface="Arial Black" pitchFamily="34" charset="0"/>
              </a:rPr>
              <a:t>предложение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620688"/>
            <a:ext cx="856895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1) Как называется предложение, в котором только один главный член?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2) Двусоставное предложение-это предложение....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3)Члены предложения, которые отвечают на один и тот же вопрос, зависят от одного и того же слова, называются..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4) Как называется предложение, в котором нет второстепенных членов?...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5) Какие бывают предложения по цели высказывания?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6) Как называется второстепенный член предложения, отвечающий на вопрос какой? Какая? Какое? Какие?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7) Как называется второстепенный член предложения, отвечающий на вопросы всех падежей, кроме именительного?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8. На какой вопрос отвечает сказуемое?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9. Как называется слово или словосочетание слов, которое называет того, к кому обращается?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10. Слова в предложении связаны по смыслу и ... </a:t>
            </a:r>
            <a:endParaRPr lang="uk-UA" dirty="0"/>
          </a:p>
          <a:p>
            <a:r>
              <a:rPr lang="uk-UA" dirty="0"/>
              <a:t> 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419872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Arial Black" pitchFamily="34" charset="0"/>
              </a:rPr>
              <a:t>2.  Час</a:t>
            </a:r>
            <a:r>
              <a:rPr lang="ru-RU" sz="2000" dirty="0" err="1">
                <a:latin typeface="Arial Black" pitchFamily="34" charset="0"/>
              </a:rPr>
              <a:t>ти</a:t>
            </a:r>
            <a:r>
              <a:rPr lang="ru-RU" sz="2000" dirty="0">
                <a:latin typeface="Arial Black" pitchFamily="34" charset="0"/>
              </a:rPr>
              <a:t> речи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1520" y="620688"/>
            <a:ext cx="849694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Как называется часть речи, называющая предмет или лицо и отвечающая на вопрос кто? Что?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Сколько падежей имеет существительное?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Какой падеж стоит после дательного?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Как называется часть речи, что означает признак предмета и отвечает на вопрос какой? Какая? Какое? Какие?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5).Как называется часть речи, что означает действие предмета и отвечает на вопрос Что делать? Что сделать?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6. Как называется часть речи, указывающая на лицо или предмет, не называя их и отвечающая на вопрос кто? Что?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7. Каким членом предложения выступает существительное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И.п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.?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8. Слова книга, судьба, песня, душа, хлеб – это собственные или общие названия?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9. Назовите все личные местоимения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10. Часть речи, означающая количество предметов и порядок их при счете</a:t>
            </a:r>
          </a:p>
        </p:txBody>
      </p:sp>
    </p:spTree>
  </p:cSld>
  <p:clrMapOvr>
    <a:masterClrMapping/>
  </p:clrMapOvr>
  <p:transition spd="slow">
    <p:newsfla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3059832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Arial Black" pitchFamily="34" charset="0"/>
              </a:rPr>
              <a:t>3.Фразеология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620688"/>
            <a:ext cx="828092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Баклуши бить –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2.Клевать носом –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3. Печь Раков –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4. Когда рак на горе свистнет –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5. Держать язык за зубами –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6. Драть горло –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7. Как кот наплакал –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8. Негде иголки вонзить –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9. Как гром среди ясного неба –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10. Водить за нос –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6632"/>
            <a:ext cx="4608512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Arial Black" pitchFamily="34" charset="0"/>
              </a:rPr>
              <a:t>4. МИФОЛОГИЯ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620688"/>
            <a:ext cx="82809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1)Как называют напиток богов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 Кто старше всех греческих богов?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3) Совокупность мифов — фантастических историй о сотворении мира, о деяниях божеств и героев; способ осмысления мира на ранних стадиях человеческой истории.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4) первобытные представления древних людей о Вселенной, явлениях природы, животных, растений, о богах и героях называются ...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5) Назовите титана, который похитил с Олимпа огонь и отдал его людям? 6) Название священной горы, на которой жили боги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7) главный Бог добра в славянской мифологии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8) Славянский Бог зла, враг Виру, людей и света, заступник всех злых сил, властитель подземного царства. Согласно поверью превращался в черного лебедя, постоянно воевал 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Белобог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9) Кто был отцом Зевса?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10) Назовите автора поэм, сложенных в Древней Греции? </a:t>
            </a:r>
          </a:p>
        </p:txBody>
      </p:sp>
    </p:spTree>
  </p:cSld>
  <p:clrMapOvr>
    <a:masterClrMapping/>
  </p:clrMapOvr>
  <p:transition spd="slow">
    <p:split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316416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Arial Black" pitchFamily="34" charset="0"/>
              </a:rPr>
              <a:t>5. Редактор 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620688"/>
            <a:ext cx="82809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Бывалый друг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Набумаге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3) Путешествовать в содержании (Путешествовать вместе)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Взысказывать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собственную точку зрения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5) И так далее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6) Первоначальная учительница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7) Попомнить о празднике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8)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Последнючий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раз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9) Пятно в рубашке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10) Следовая страница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316416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Arial Black" pitchFamily="34" charset="0"/>
              </a:rPr>
              <a:t>6. П</a:t>
            </a:r>
            <a:r>
              <a:rPr lang="ru-RU" sz="2000" b="1" dirty="0">
                <a:latin typeface="Arial Black" pitchFamily="34" charset="0"/>
              </a:rPr>
              <a:t>оговорки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620688"/>
            <a:ext cx="8280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1) Век живи - …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2) Ученому мир, а неученому - …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3) Книга учит, как на свете …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4) Одна голова хорошо, а две - …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5) Или пан, или…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6) Баба с телеги-кобыле …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7) Горбатого могила …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8) Волка бояться-в лес …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9) Дареному коню в зубы …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10)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Втихом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болоте черти…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NIGH0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428604"/>
            <a:ext cx="3929058" cy="4624390"/>
          </a:xfrm>
          <a:prstGeom prst="rect">
            <a:avLst/>
          </a:prstGeom>
          <a:noFill/>
          <a:ln/>
        </p:spPr>
      </p:pic>
      <p:pic>
        <p:nvPicPr>
          <p:cNvPr id="5" name="Picture 5" descr="KNIGH0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357430"/>
            <a:ext cx="4143372" cy="424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75856" y="404664"/>
            <a:ext cx="532859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Третий</a:t>
            </a:r>
            <a:r>
              <a:rPr lang="uk-UA" sz="66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тур</a:t>
            </a:r>
            <a:br>
              <a:rPr lang="uk-UA" sz="66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uk-UA" sz="66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“</a:t>
            </a:r>
            <a:r>
              <a:rPr lang="uk-UA" sz="66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Минутка</a:t>
            </a:r>
            <a:r>
              <a:rPr lang="uk-UA" sz="66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”</a:t>
            </a:r>
            <a:endParaRPr lang="ru-RU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883566"/>
          </a:xfrm>
        </p:spPr>
        <p:txBody>
          <a:bodyPr>
            <a:normAutofit/>
          </a:bodyPr>
          <a:lstStyle/>
          <a:p>
            <a:pPr algn="l"/>
            <a:r>
              <a:rPr lang="ru-RU" sz="4000" dirty="0"/>
              <a:t>И мы переходим к решающему </a:t>
            </a:r>
            <a:r>
              <a:rPr lang="en-US" sz="4000" dirty="0"/>
              <a:t>III </a:t>
            </a:r>
            <a:r>
              <a:rPr lang="ru-RU" sz="4000" dirty="0"/>
              <a:t>туру.</a:t>
            </a:r>
            <a:br>
              <a:rPr lang="ru-RU" sz="4000" dirty="0"/>
            </a:br>
            <a:r>
              <a:rPr lang="ru-RU" sz="4000" dirty="0"/>
              <a:t>Напоминаю условия: за 1 минуту дать больше правильных ответов на вопросы ведущего </a:t>
            </a:r>
            <a:r>
              <a:rPr lang="ru-RU" sz="4000" dirty="0" err="1"/>
              <a:t>порусскому</a:t>
            </a:r>
            <a:r>
              <a:rPr lang="ru-RU" sz="4000" dirty="0"/>
              <a:t> языку и литературе.</a:t>
            </a:r>
          </a:p>
        </p:txBody>
      </p:sp>
    </p:spTree>
  </p:cSld>
  <p:clrMapOvr>
    <a:masterClrMapping/>
  </p:clrMapOvr>
  <p:transition spd="slow">
    <p:check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188640"/>
            <a:ext cx="842493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u="sng" dirty="0">
                <a:solidFill>
                  <a:srgbClr val="C00000"/>
                </a:solidFill>
              </a:rPr>
              <a:t>ІІІ тур </a:t>
            </a:r>
            <a:r>
              <a:rPr lang="uk-UA" sz="3200" b="1" u="sng" dirty="0" err="1">
                <a:solidFill>
                  <a:srgbClr val="C00000"/>
                </a:solidFill>
              </a:rPr>
              <a:t>русский</a:t>
            </a:r>
            <a:r>
              <a:rPr lang="uk-UA" sz="3200" b="1" u="sng" dirty="0">
                <a:solidFill>
                  <a:srgbClr val="C00000"/>
                </a:solidFill>
              </a:rPr>
              <a:t> </a:t>
            </a:r>
            <a:r>
              <a:rPr lang="uk-UA" sz="3200" b="1" u="sng" dirty="0" err="1">
                <a:solidFill>
                  <a:srgbClr val="C00000"/>
                </a:solidFill>
              </a:rPr>
              <a:t>язык</a:t>
            </a:r>
            <a:endParaRPr lang="ru-RU" sz="2400" dirty="0"/>
          </a:p>
          <a:p>
            <a:r>
              <a:rPr lang="ru-RU" sz="3200" b="1" dirty="0"/>
              <a:t>1.Сколько букв насчитывает русский язык </a:t>
            </a:r>
          </a:p>
          <a:p>
            <a:r>
              <a:rPr lang="ru-RU" sz="3200" b="1" dirty="0"/>
              <a:t>2. Раздел о языке изучает звуки речи? </a:t>
            </a:r>
          </a:p>
          <a:p>
            <a:r>
              <a:rPr lang="ru-RU" sz="3200" b="1" dirty="0"/>
              <a:t>3. Что изучает синтаксис? </a:t>
            </a:r>
          </a:p>
          <a:p>
            <a:r>
              <a:rPr lang="ru-RU" sz="3200" b="1" dirty="0"/>
              <a:t>4. Назовите служебные части речи</a:t>
            </a:r>
          </a:p>
          <a:p>
            <a:r>
              <a:rPr lang="ru-RU" sz="3200" b="1" dirty="0"/>
              <a:t>5. Назовите второстепенные члены предложения </a:t>
            </a:r>
          </a:p>
          <a:p>
            <a:r>
              <a:rPr lang="ru-RU" sz="3200" b="1" dirty="0"/>
              <a:t>6. Назовите главные члены предложения </a:t>
            </a:r>
          </a:p>
          <a:p>
            <a:r>
              <a:rPr lang="ru-RU" sz="3200" b="1" dirty="0"/>
              <a:t>7. Сколько гласных звуков в русском языке </a:t>
            </a:r>
          </a:p>
          <a:p>
            <a:r>
              <a:rPr lang="ru-RU" sz="3200" b="1" dirty="0"/>
              <a:t>8. Сколько звуков обозначает буква Й</a:t>
            </a:r>
          </a:p>
          <a:p>
            <a:r>
              <a:rPr lang="ru-RU" sz="3200" b="1" dirty="0"/>
              <a:t>9. Как определить количество слогов в слове 10. На какой вопрос отвечает дательный падеж</a:t>
            </a:r>
            <a:endParaRPr lang="ru-RU" sz="2400" dirty="0"/>
          </a:p>
        </p:txBody>
      </p:sp>
    </p:spTree>
  </p:cSld>
  <p:clrMapOvr>
    <a:masterClrMapping/>
  </p:clrMapOvr>
  <p:transition spd="slow">
    <p:push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548680"/>
            <a:ext cx="856895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u="sng" dirty="0">
                <a:solidFill>
                  <a:srgbClr val="C00000"/>
                </a:solidFill>
              </a:rPr>
              <a:t> </a:t>
            </a:r>
            <a:r>
              <a:rPr lang="uk-UA" sz="3200" b="1" u="sng" dirty="0" err="1">
                <a:solidFill>
                  <a:srgbClr val="C00000"/>
                </a:solidFill>
              </a:rPr>
              <a:t>Русская</a:t>
            </a:r>
            <a:r>
              <a:rPr lang="uk-UA" sz="3200" b="1" u="sng" dirty="0">
                <a:solidFill>
                  <a:srgbClr val="C00000"/>
                </a:solidFill>
              </a:rPr>
              <a:t> </a:t>
            </a:r>
            <a:r>
              <a:rPr lang="uk-UA" sz="3200" b="1" u="sng" dirty="0" err="1">
                <a:solidFill>
                  <a:srgbClr val="C00000"/>
                </a:solidFill>
              </a:rPr>
              <a:t>литература</a:t>
            </a:r>
            <a:endParaRPr lang="uk-UA" sz="3200" b="1" u="sng" dirty="0">
              <a:solidFill>
                <a:srgbClr val="C00000"/>
              </a:solidFill>
            </a:endParaRPr>
          </a:p>
          <a:p>
            <a:pPr algn="ctr"/>
            <a:endParaRPr lang="ru-RU" sz="3200" dirty="0">
              <a:solidFill>
                <a:srgbClr val="C00000"/>
              </a:solidFill>
            </a:endParaRPr>
          </a:p>
          <a:p>
            <a:r>
              <a:rPr lang="ru-RU" sz="2800" b="1" dirty="0"/>
              <a:t>В каком государстве жили герои многих русских народных сказок? </a:t>
            </a:r>
          </a:p>
          <a:p>
            <a:r>
              <a:rPr lang="ru-RU" sz="2800" b="1" dirty="0"/>
              <a:t>2. Чем был колобок: пряником или пирогом? 3. Каково настоящее имя Царевны- лягушки? 4. Назовите имя сказочного царя-долгожителя.</a:t>
            </a:r>
          </a:p>
          <a:p>
            <a:r>
              <a:rPr lang="ru-RU" sz="2800" b="1" dirty="0"/>
              <a:t>5.Назовите грозное оружие Соловья Разбойника. </a:t>
            </a:r>
          </a:p>
          <a:p>
            <a:endParaRPr lang="uk-UA" dirty="0"/>
          </a:p>
          <a:p>
            <a:endParaRPr lang="ru-RU" dirty="0"/>
          </a:p>
        </p:txBody>
      </p:sp>
    </p:spTree>
  </p:cSld>
  <p:clrMapOvr>
    <a:masterClrMapping/>
  </p:clrMapOvr>
  <p:transition spd="slow"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NIGH0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428604"/>
            <a:ext cx="3929058" cy="4624390"/>
          </a:xfrm>
          <a:prstGeom prst="rect">
            <a:avLst/>
          </a:prstGeom>
          <a:noFill/>
          <a:ln/>
        </p:spPr>
      </p:pic>
      <p:pic>
        <p:nvPicPr>
          <p:cNvPr id="5" name="Picture 5" descr="KNIGH0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357430"/>
            <a:ext cx="4143372" cy="424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467465" y="642918"/>
            <a:ext cx="3688830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Первый тур</a:t>
            </a:r>
            <a:br>
              <a:rPr lang="ru-RU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48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Отборочный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260648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uk-UA" sz="4800" b="1" dirty="0"/>
              <a:t>  	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76672"/>
            <a:ext cx="864096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u="sng" dirty="0" err="1">
                <a:solidFill>
                  <a:srgbClr val="C00000"/>
                </a:solidFill>
              </a:rPr>
              <a:t>Русский</a:t>
            </a:r>
            <a:r>
              <a:rPr lang="uk-UA" sz="3200" u="sng" dirty="0">
                <a:solidFill>
                  <a:srgbClr val="C00000"/>
                </a:solidFill>
              </a:rPr>
              <a:t> </a:t>
            </a:r>
            <a:r>
              <a:rPr lang="uk-UA" sz="3200" u="sng" dirty="0" err="1">
                <a:solidFill>
                  <a:srgbClr val="C00000"/>
                </a:solidFill>
              </a:rPr>
              <a:t>язык</a:t>
            </a:r>
            <a:endParaRPr lang="uk-UA" sz="3200" u="sng" dirty="0">
              <a:solidFill>
                <a:srgbClr val="C00000"/>
              </a:solidFill>
            </a:endParaRPr>
          </a:p>
          <a:p>
            <a:r>
              <a:rPr lang="ru-RU" sz="2800" b="1" dirty="0"/>
              <a:t>1.С какой буквы пишутся названия цветов</a:t>
            </a:r>
          </a:p>
          <a:p>
            <a:r>
              <a:rPr lang="ru-RU" sz="2800" b="1" dirty="0"/>
              <a:t>2. Как называется общая часть родственных слов </a:t>
            </a:r>
          </a:p>
          <a:p>
            <a:r>
              <a:rPr lang="ru-RU" sz="2800" b="1" dirty="0"/>
              <a:t>3. Какие виды речи существуют</a:t>
            </a:r>
          </a:p>
          <a:p>
            <a:r>
              <a:rPr lang="ru-RU" sz="2800" b="1" dirty="0"/>
              <a:t>4. Антоним к слову « Начало» </a:t>
            </a:r>
          </a:p>
          <a:p>
            <a:r>
              <a:rPr lang="ru-RU" sz="2800" b="1" dirty="0"/>
              <a:t>5. Какой частью речи является слово «Примерять» </a:t>
            </a:r>
          </a:p>
          <a:p>
            <a:r>
              <a:rPr lang="ru-RU" sz="2800" b="1" dirty="0"/>
              <a:t>6. В каком роде употреблено существительное «Солнце» </a:t>
            </a:r>
          </a:p>
          <a:p>
            <a:r>
              <a:rPr lang="ru-RU" sz="2800" b="1" dirty="0"/>
              <a:t>7. На какие вопросы отвечает родительный падеж? </a:t>
            </a:r>
          </a:p>
          <a:p>
            <a:r>
              <a:rPr lang="ru-RU" sz="2800" b="1" dirty="0"/>
              <a:t>8. Сколько гласных звуков в слове «лошадь»? </a:t>
            </a:r>
          </a:p>
          <a:p>
            <a:r>
              <a:rPr lang="ru-RU" sz="2800" b="1" dirty="0"/>
              <a:t>9. Какие предложения бывают по цели высказывания</a:t>
            </a:r>
          </a:p>
          <a:p>
            <a:r>
              <a:rPr lang="ru-RU" sz="2800" b="1" dirty="0"/>
              <a:t>10. на какие вопросы отвечает существительное? </a:t>
            </a:r>
            <a:endParaRPr lang="uk-UA" dirty="0"/>
          </a:p>
          <a:p>
            <a:endParaRPr lang="ru-RU" dirty="0"/>
          </a:p>
        </p:txBody>
      </p:sp>
    </p:spTree>
  </p:cSld>
  <p:clrMapOvr>
    <a:masterClrMapping/>
  </p:clrMapOvr>
  <p:transition spd="slow">
    <p:blinds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260648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uk-UA" sz="4800" b="1" dirty="0"/>
              <a:t>  	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040" y="548680"/>
            <a:ext cx="86409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u="sng" dirty="0" err="1">
                <a:solidFill>
                  <a:srgbClr val="C00000"/>
                </a:solidFill>
              </a:rPr>
              <a:t>Русская</a:t>
            </a:r>
            <a:r>
              <a:rPr lang="uk-UA" sz="3200" u="sng" dirty="0">
                <a:solidFill>
                  <a:srgbClr val="C00000"/>
                </a:solidFill>
              </a:rPr>
              <a:t> </a:t>
            </a:r>
            <a:r>
              <a:rPr lang="uk-UA" sz="3200" u="sng" dirty="0" err="1">
                <a:solidFill>
                  <a:srgbClr val="C00000"/>
                </a:solidFill>
              </a:rPr>
              <a:t>литература</a:t>
            </a:r>
            <a:endParaRPr lang="uk-UA" sz="3200" u="sng" dirty="0">
              <a:solidFill>
                <a:srgbClr val="C00000"/>
              </a:solidFill>
            </a:endParaRPr>
          </a:p>
          <a:p>
            <a:pPr algn="ctr"/>
            <a:endParaRPr lang="uk-UA" sz="3200" u="sng" dirty="0">
              <a:solidFill>
                <a:srgbClr val="C00000"/>
              </a:solidFill>
            </a:endParaRPr>
          </a:p>
          <a:p>
            <a:r>
              <a:rPr lang="ru-RU" sz="3200" b="1" dirty="0"/>
              <a:t>1.Поляки называют её </a:t>
            </a:r>
            <a:r>
              <a:rPr lang="ru-RU" sz="3200" b="1" dirty="0" err="1"/>
              <a:t>Едзина</a:t>
            </a:r>
            <a:r>
              <a:rPr lang="ru-RU" sz="3200" b="1" dirty="0"/>
              <a:t>, чехи – </a:t>
            </a:r>
            <a:r>
              <a:rPr lang="ru-RU" sz="3200" b="1" dirty="0" err="1"/>
              <a:t>Езинка</a:t>
            </a:r>
            <a:r>
              <a:rPr lang="ru-RU" sz="3200" b="1" dirty="0"/>
              <a:t>, словаки – Еже Баба, а как называем её мы? </a:t>
            </a:r>
          </a:p>
          <a:p>
            <a:r>
              <a:rPr lang="ru-RU" sz="3200" b="1" dirty="0"/>
              <a:t>2. Назовите место рождения Колобка </a:t>
            </a:r>
          </a:p>
          <a:p>
            <a:r>
              <a:rPr lang="ru-RU" sz="3200" b="1" dirty="0"/>
              <a:t>3. Назовите единственную героиню сказки «Репка», имя которой нам известно? </a:t>
            </a:r>
          </a:p>
          <a:p>
            <a:r>
              <a:rPr lang="ru-RU" sz="3200" b="1" dirty="0"/>
              <a:t>4. Назовите сказочный персонаж, лезущий вон из кожи? </a:t>
            </a:r>
          </a:p>
          <a:p>
            <a:r>
              <a:rPr lang="ru-RU" sz="3200" b="1" dirty="0"/>
              <a:t>5. Как называется деталь женского платья, в которой помещаются озёра, лебеди и другие элементы окружающей среды </a:t>
            </a:r>
          </a:p>
        </p:txBody>
      </p:sp>
    </p:spTree>
  </p:cSld>
  <p:clrMapOvr>
    <a:masterClrMapping/>
  </p:clrMapOvr>
  <p:transition spd="slow">
    <p:blinds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260648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uk-UA" sz="4800" b="1" dirty="0"/>
              <a:t>  	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76672"/>
            <a:ext cx="864096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u="sng" dirty="0" err="1">
                <a:solidFill>
                  <a:srgbClr val="C00000"/>
                </a:solidFill>
              </a:rPr>
              <a:t>Русский</a:t>
            </a:r>
            <a:r>
              <a:rPr lang="uk-UA" sz="3200" u="sng" dirty="0">
                <a:solidFill>
                  <a:srgbClr val="C00000"/>
                </a:solidFill>
              </a:rPr>
              <a:t> </a:t>
            </a:r>
            <a:r>
              <a:rPr lang="uk-UA" sz="3200" u="sng" dirty="0" err="1">
                <a:solidFill>
                  <a:srgbClr val="C00000"/>
                </a:solidFill>
              </a:rPr>
              <a:t>язык</a:t>
            </a:r>
            <a:endParaRPr lang="uk-UA" sz="2400" u="sng" dirty="0">
              <a:solidFill>
                <a:srgbClr val="C00000"/>
              </a:solidFill>
            </a:endParaRPr>
          </a:p>
          <a:p>
            <a:r>
              <a:rPr lang="ru-RU" sz="3200" b="1" dirty="0"/>
              <a:t>1.На какие группы делятся члены предложения?</a:t>
            </a:r>
          </a:p>
          <a:p>
            <a:r>
              <a:rPr lang="ru-RU" sz="3200" b="1" dirty="0"/>
              <a:t>2. Назвать значимые части слова</a:t>
            </a:r>
          </a:p>
          <a:p>
            <a:r>
              <a:rPr lang="ru-RU" sz="3200" b="1" dirty="0"/>
              <a:t>3. Какие вы знаете стили речи? </a:t>
            </a:r>
          </a:p>
          <a:p>
            <a:r>
              <a:rPr lang="ru-RU" sz="3200" b="1" dirty="0"/>
              <a:t>4. Слово «третий " какой частью языка является? </a:t>
            </a:r>
          </a:p>
          <a:p>
            <a:r>
              <a:rPr lang="ru-RU" sz="3200" b="1" dirty="0"/>
              <a:t>5. Какие роды имеют существительные? </a:t>
            </a:r>
          </a:p>
          <a:p>
            <a:r>
              <a:rPr lang="ru-RU" sz="3200" b="1" dirty="0"/>
              <a:t>6. На какие вопросы отвечает прилагательное? 7. Поставьте числительное десять в творительном падеже </a:t>
            </a:r>
          </a:p>
          <a:p>
            <a:r>
              <a:rPr lang="ru-RU" sz="3200" b="1" dirty="0"/>
              <a:t>8. Слово "зимой" какой является частью языка? </a:t>
            </a:r>
            <a:endParaRPr lang="uk-UA" sz="2800" b="1" dirty="0"/>
          </a:p>
          <a:p>
            <a:endParaRPr lang="ru-RU" sz="3200" b="1" dirty="0"/>
          </a:p>
        </p:txBody>
      </p:sp>
    </p:spTree>
  </p:cSld>
  <p:clrMapOvr>
    <a:masterClrMapping/>
  </p:clrMapOvr>
  <p:transition spd="slow">
    <p:blinds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BIZ0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20463835">
            <a:off x="467544" y="1052910"/>
            <a:ext cx="4752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err="1">
                <a:latin typeface="Arial Black" pitchFamily="34" charset="0"/>
              </a:rPr>
              <a:t>Поздравляем</a:t>
            </a:r>
            <a:r>
              <a:rPr lang="uk-UA" sz="4400" dirty="0">
                <a:latin typeface="Arial Black" pitchFamily="34" charset="0"/>
              </a:rPr>
              <a:t> </a:t>
            </a:r>
            <a:r>
              <a:rPr lang="uk-UA" sz="4400" dirty="0" err="1">
                <a:latin typeface="Arial Black" pitchFamily="34" charset="0"/>
              </a:rPr>
              <a:t>победителей</a:t>
            </a:r>
            <a:r>
              <a:rPr lang="uk-UA" sz="4400" dirty="0">
                <a:latin typeface="Arial Black" pitchFamily="34" charset="0"/>
              </a:rPr>
              <a:t>!</a:t>
            </a:r>
            <a:endParaRPr lang="ru-RU" sz="4400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142852"/>
            <a:ext cx="878687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dirty="0"/>
              <a:t>К каждому вопросу этого тура предлагается</a:t>
            </a:r>
          </a:p>
          <a:p>
            <a:pPr algn="ctr"/>
            <a:r>
              <a:rPr lang="ru-RU" sz="3500" dirty="0"/>
              <a:t>3 варианта ответов,</a:t>
            </a:r>
            <a:r>
              <a:rPr lang="uk-UA" sz="3500" dirty="0"/>
              <a:t>  </a:t>
            </a:r>
          </a:p>
          <a:p>
            <a:pPr algn="ctr"/>
            <a:r>
              <a:rPr lang="ru-RU" sz="3500" dirty="0"/>
              <a:t>Один из которых правильный</a:t>
            </a:r>
            <a:r>
              <a:rPr lang="uk-UA" sz="3500" dirty="0"/>
              <a:t>. </a:t>
            </a:r>
          </a:p>
          <a:p>
            <a:pPr algn="ctr"/>
            <a:r>
              <a:rPr lang="ru-RU" sz="3500" dirty="0"/>
              <a:t>Участник должен выбрать один вариант ответа и записать на листе бумаги</a:t>
            </a:r>
            <a:r>
              <a:rPr lang="uk-UA" sz="3500" dirty="0"/>
              <a:t>. </a:t>
            </a:r>
          </a:p>
          <a:p>
            <a:pPr algn="ctr"/>
            <a:r>
              <a:rPr lang="ru-RU" sz="3500" dirty="0"/>
              <a:t>За каждый правильный ответ</a:t>
            </a:r>
          </a:p>
          <a:p>
            <a:pPr algn="ctr"/>
            <a:r>
              <a:rPr lang="ru-RU" sz="3500" dirty="0"/>
              <a:t>  насчитывается </a:t>
            </a:r>
            <a:r>
              <a:rPr lang="ru-RU" sz="3500" b="1" u="sng" dirty="0"/>
              <a:t>1 бал</a:t>
            </a:r>
            <a:r>
              <a:rPr lang="ru-RU" sz="3500" dirty="0"/>
              <a:t>.</a:t>
            </a:r>
          </a:p>
          <a:p>
            <a:pPr algn="ctr"/>
            <a:r>
              <a:rPr lang="ru-RU" sz="3500" dirty="0"/>
              <a:t>После первых поставленных </a:t>
            </a:r>
            <a:r>
              <a:rPr lang="ru-RU" sz="3500" b="1" u="sng" dirty="0"/>
              <a:t>10 вопросов </a:t>
            </a:r>
            <a:r>
              <a:rPr lang="ru-RU" sz="3500" dirty="0"/>
              <a:t>подсчитывается общее количество балов каждого участника и определяется </a:t>
            </a:r>
            <a:r>
              <a:rPr lang="ru-RU" sz="3500" b="1" u="sng" dirty="0"/>
              <a:t>6 участников </a:t>
            </a:r>
            <a:r>
              <a:rPr lang="ru-RU" sz="3500" dirty="0"/>
              <a:t>с </a:t>
            </a:r>
            <a:r>
              <a:rPr lang="ru-RU" sz="3500" dirty="0" err="1"/>
              <a:t>найбольшим</a:t>
            </a:r>
            <a:r>
              <a:rPr lang="ru-RU" sz="3500" dirty="0"/>
              <a:t> количеством балов.</a:t>
            </a:r>
          </a:p>
        </p:txBody>
      </p:sp>
    </p:spTree>
  </p:cSld>
  <p:clrMapOvr>
    <a:masterClrMapping/>
  </p:clrMapOvr>
  <p:transition spd="slow">
    <p:cover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51520" y="836712"/>
            <a:ext cx="8643998" cy="185966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/>
              <a:t>1.</a:t>
            </a:r>
            <a:r>
              <a:rPr lang="ru-RU" sz="2800" dirty="0"/>
              <a:t> </a:t>
            </a:r>
            <a:r>
              <a:rPr lang="ru-RU" sz="2800" b="1" dirty="0"/>
              <a:t>Первый русский ученый-естествоиспытатель, энциклопедист, химик, физик, астроном, приборостроитель, географ, металлург, геолог, поэт, художник, историк.</a:t>
            </a:r>
            <a:endParaRPr lang="ru-RU" sz="2800" dirty="0"/>
          </a:p>
        </p:txBody>
      </p:sp>
      <p:sp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1835696" y="2852936"/>
            <a:ext cx="4214842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А)  </a:t>
            </a:r>
            <a:r>
              <a:rPr lang="uk-UA" sz="4000" dirty="0" err="1"/>
              <a:t>А.Пушкин</a:t>
            </a:r>
            <a:endParaRPr lang="ru-RU" sz="4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62409" y="3851100"/>
            <a:ext cx="4214842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  Б)  </a:t>
            </a:r>
            <a:r>
              <a:rPr lang="uk-UA" sz="4000" dirty="0" err="1"/>
              <a:t>М.Ломоносов</a:t>
            </a:r>
            <a:endParaRPr lang="ru-RU" sz="4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35696" y="4869160"/>
            <a:ext cx="4214842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 В) </a:t>
            </a:r>
            <a:r>
              <a:rPr lang="uk-UA" sz="4000" dirty="0" err="1"/>
              <a:t>Ф.Достоевский</a:t>
            </a:r>
            <a:endParaRPr lang="ru-RU" sz="4000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252090" y="980728"/>
            <a:ext cx="8678198" cy="185396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/>
              <a:t>Кто бы мог подать такое объявление: «Старушка в полном расцвете сил ищет спутника жизни. Жильём и транспортом обеспечена. Слишком худосочных, живущих вечно прошу не беспокоить»?</a:t>
            </a:r>
            <a:endParaRPr lang="ru-RU" sz="28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11760" y="4293096"/>
            <a:ext cx="4214842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Б) Баба Яга</a:t>
            </a:r>
            <a:endParaRPr lang="ru-RU" sz="4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83768" y="5229200"/>
            <a:ext cx="4214842" cy="10001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В)</a:t>
            </a:r>
            <a:r>
              <a:rPr lang="uk-UA" sz="4000" dirty="0" err="1"/>
              <a:t>Аленушка</a:t>
            </a:r>
            <a:endParaRPr lang="ru-RU" sz="4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39752" y="3140968"/>
            <a:ext cx="4214842" cy="10715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А) </a:t>
            </a:r>
            <a:r>
              <a:rPr lang="uk-UA" sz="4000" dirty="0" err="1"/>
              <a:t>Змея</a:t>
            </a:r>
            <a:endParaRPr lang="ru-RU" sz="4000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0" grpId="0" animBg="1"/>
      <p:bldP spid="10" grpId="1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214282" y="500042"/>
            <a:ext cx="8643998" cy="257176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Совокупность правил устной и письменной речи, закреплённых в литературном языке.</a:t>
            </a:r>
            <a:endParaRPr lang="ru-RU" sz="3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83768" y="4293096"/>
            <a:ext cx="4285710" cy="11663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Б) </a:t>
            </a:r>
            <a:r>
              <a:rPr lang="ru-RU" sz="4000" dirty="0"/>
              <a:t>Орфоэпия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83768" y="5445224"/>
            <a:ext cx="4249042" cy="10846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В) Синтаксис</a:t>
            </a:r>
            <a:endParaRPr lang="ru-RU" sz="4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83768" y="3212976"/>
            <a:ext cx="4213702" cy="10846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А) </a:t>
            </a:r>
            <a:r>
              <a:rPr lang="ru-RU" sz="4000" dirty="0"/>
              <a:t>Морфология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0" grpId="0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214282" y="1142984"/>
            <a:ext cx="8606190" cy="2069992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itchFamily="34" charset="0"/>
              </a:rPr>
              <a:t>Сколько самостоятельных частей речи в украинском языке?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95736" y="5301208"/>
            <a:ext cx="4214842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В.) 7</a:t>
            </a:r>
            <a:endParaRPr lang="ru-RU" sz="4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95736" y="4293096"/>
            <a:ext cx="4214842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Б) 6</a:t>
            </a:r>
            <a:endParaRPr lang="ru-RU" sz="4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95736" y="3284984"/>
            <a:ext cx="4214842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А) 5</a:t>
            </a:r>
            <a:endParaRPr lang="ru-RU" sz="4000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0" grpId="0" animBg="1"/>
      <p:bldP spid="10" grpId="1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214282" y="500042"/>
            <a:ext cx="8643998" cy="221457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itchFamily="34" charset="0"/>
              </a:rPr>
              <a:t>К какой служебной части речи относятся слова на, в, у?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83768" y="5157192"/>
            <a:ext cx="4213702" cy="12383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В) </a:t>
            </a:r>
            <a:r>
              <a:rPr lang="uk-UA" sz="4000" dirty="0" err="1"/>
              <a:t>Частица</a:t>
            </a:r>
            <a:endParaRPr lang="ru-RU" sz="4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83768" y="2708920"/>
            <a:ext cx="4249042" cy="11566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А) </a:t>
            </a:r>
            <a:r>
              <a:rPr lang="ru-RU" sz="4000" dirty="0"/>
              <a:t>Предлог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83768" y="3933056"/>
            <a:ext cx="4213702" cy="10846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Б) Союз</a:t>
            </a:r>
            <a:endParaRPr lang="ru-RU" sz="4000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0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>
          <a:glow rad="101600">
            <a:schemeClr val="accent2">
              <a:satMod val="175000"/>
              <a:alpha val="40000"/>
            </a:schemeClr>
          </a:glow>
          <a:outerShdw blurRad="40000" dist="23000" dir="5400000" rotWithShape="0">
            <a:srgbClr val="000000">
              <a:alpha val="35000"/>
            </a:srgbClr>
          </a:outerShdw>
        </a:effectLst>
      </a:spPr>
      <a:bodyPr rtlCol="0" anchor="ctr"/>
      <a:lstStyle>
        <a:defPPr algn="ctr">
          <a:defRPr sz="6000" dirty="0" smtClean="0"/>
        </a:defPPr>
      </a:lstStyle>
      <a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2319</TotalTime>
  <Words>1472</Words>
  <Application>Microsoft Office PowerPoint</Application>
  <PresentationFormat>Экран (4:3)</PresentationFormat>
  <Paragraphs>191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Arial Black</vt:lpstr>
      <vt:lpstr>Calibri</vt:lpstr>
      <vt:lpstr>Courier New</vt:lpstr>
      <vt:lpstr>Times New Roman</vt:lpstr>
      <vt:lpstr>Тема Office</vt:lpstr>
      <vt:lpstr>Презентация PowerPoint</vt:lpstr>
      <vt:lpstr>Уважаемые учащиеся! Просим представится…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 мы переходим к решающему III туру. Напоминаю условия: за 1 минуту дать больше правильных ответов на вопросы ведущего порусскому языку и литературе.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271</cp:revision>
  <dcterms:modified xsi:type="dcterms:W3CDTF">2022-11-26T17:37:29Z</dcterms:modified>
</cp:coreProperties>
</file>