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sldIdLst>
    <p:sldId id="258" r:id="rId3"/>
    <p:sldId id="279" r:id="rId4"/>
    <p:sldId id="259" r:id="rId5"/>
    <p:sldId id="262" r:id="rId6"/>
    <p:sldId id="263" r:id="rId7"/>
    <p:sldId id="264" r:id="rId8"/>
    <p:sldId id="256" r:id="rId9"/>
    <p:sldId id="265" r:id="rId10"/>
    <p:sldId id="261" r:id="rId11"/>
    <p:sldId id="267" r:id="rId12"/>
    <p:sldId id="268" r:id="rId13"/>
    <p:sldId id="269" r:id="rId14"/>
    <p:sldId id="271" r:id="rId15"/>
    <p:sldId id="270" r:id="rId16"/>
    <p:sldId id="278" r:id="rId17"/>
    <p:sldId id="277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4DA"/>
    <a:srgbClr val="E9DEEA"/>
    <a:srgbClr val="FBE9F8"/>
    <a:srgbClr val="F0B6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BDC7-5CFC-4934-B6D2-C839552C1DD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4C2F2-A6C8-4CC0-9865-6CB7F9FDA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4C2F2-A6C8-4CC0-9865-6CB7F9FDAB2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43400"/>
            <a:ext cx="8077200" cy="708025"/>
          </a:xfrm>
        </p:spPr>
        <p:txBody>
          <a:bodyPr/>
          <a:lstStyle>
            <a:lvl1pPr algn="ctr">
              <a:defRPr b="1">
                <a:solidFill>
                  <a:srgbClr val="E9DEE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rgbClr val="D8C4D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356350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455D-08E3-4B76-9DD7-2C9039266822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2552" y="6356350"/>
            <a:ext cx="1984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BDC8-AC66-45E7-BFC5-73A33D157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E9DEE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D8C4D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D8C4D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D8C4D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D8C4D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D8C4D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Отряд Насекомых Перепончатокрылые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476251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Урок биологии 7 класс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Учитель биологии Муравьева Л.В.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Прочитать текст </a:t>
            </a:r>
            <a:r>
              <a:rPr lang="ru-RU" sz="3100" dirty="0" err="1" smtClean="0"/>
              <a:t>стр</a:t>
            </a:r>
            <a:r>
              <a:rPr lang="ru-RU" sz="3100" dirty="0" smtClean="0"/>
              <a:t> 85-86</a:t>
            </a:r>
            <a:br>
              <a:rPr lang="ru-RU" sz="3100" dirty="0" smtClean="0"/>
            </a:br>
            <a:r>
              <a:rPr lang="ru-RU" sz="3100" dirty="0" smtClean="0"/>
              <a:t>Вставить пропущенные слова в текст  «Общая характеристика перепончатокрылых»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 Перепончатокрылым относятся </a:t>
            </a:r>
            <a:r>
              <a:rPr lang="ru-RU" b="1" i="1" dirty="0" smtClean="0"/>
              <a:t>…… , …… , …… , …… , …… , ……… </a:t>
            </a:r>
            <a:r>
              <a:rPr lang="ru-RU" dirty="0" smtClean="0"/>
              <a:t>и другие насекомые. Распространены они почти </a:t>
            </a:r>
            <a:r>
              <a:rPr lang="ru-RU" b="1" i="1" dirty="0" smtClean="0"/>
              <a:t>……………</a:t>
            </a:r>
            <a:r>
              <a:rPr lang="ru-RU" dirty="0" smtClean="0"/>
              <a:t>, за исключением </a:t>
            </a:r>
            <a:r>
              <a:rPr lang="ru-RU" b="1" i="1" dirty="0" smtClean="0"/>
              <a:t>…………….</a:t>
            </a:r>
            <a:r>
              <a:rPr lang="ru-RU" dirty="0" smtClean="0"/>
              <a:t>. У перепончатокрылых </a:t>
            </a:r>
            <a:r>
              <a:rPr lang="ru-RU" b="1" i="1" dirty="0" smtClean="0"/>
              <a:t>…………</a:t>
            </a:r>
            <a:r>
              <a:rPr lang="ru-RU" dirty="0" smtClean="0"/>
              <a:t> прозрачных крыльев, на которых жилок мало или почти нет. Передние крылья </a:t>
            </a:r>
            <a:r>
              <a:rPr lang="ru-RU" b="1" i="1" dirty="0" smtClean="0"/>
              <a:t>…………</a:t>
            </a:r>
            <a:r>
              <a:rPr lang="ru-RU" dirty="0" smtClean="0"/>
              <a:t> задних. У многих перепончатокрылых крылья развиваются только в </a:t>
            </a:r>
            <a:r>
              <a:rPr lang="ru-RU" b="1" i="1" dirty="0" smtClean="0"/>
              <a:t>………………..</a:t>
            </a:r>
            <a:r>
              <a:rPr lang="ru-RU" dirty="0" smtClean="0"/>
              <a:t>. На голове располагаются </a:t>
            </a:r>
            <a:r>
              <a:rPr lang="ru-RU" b="1" i="1" dirty="0" smtClean="0"/>
              <a:t>…………….</a:t>
            </a:r>
            <a:r>
              <a:rPr lang="ru-RU" dirty="0" smtClean="0"/>
              <a:t>, пара сложных глаз и 3 простых глазка, а также ротовой аппарат – </a:t>
            </a:r>
            <a:r>
              <a:rPr lang="ru-RU" b="1" i="1" dirty="0" smtClean="0"/>
              <a:t>………… , …………  </a:t>
            </a:r>
            <a:r>
              <a:rPr lang="ru-RU" dirty="0" smtClean="0"/>
              <a:t>или </a:t>
            </a:r>
            <a:r>
              <a:rPr lang="ru-RU" b="1" i="1" dirty="0" smtClean="0"/>
              <a:t>……………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Развитие перепончатокрылых </a:t>
            </a:r>
            <a:r>
              <a:rPr lang="ru-RU" b="1" i="1" dirty="0" smtClean="0"/>
              <a:t>…………………..</a:t>
            </a:r>
            <a:r>
              <a:rPr lang="ru-RU" dirty="0" smtClean="0"/>
              <a:t>. Они откладывают неоплодотворенные или оплодотворенные яйца. Из неоплодотворенных яиц развиваются только</a:t>
            </a:r>
            <a:r>
              <a:rPr lang="ru-RU" b="1" i="1" dirty="0" smtClean="0"/>
              <a:t> ……….</a:t>
            </a:r>
            <a:r>
              <a:rPr lang="ru-RU" dirty="0" smtClean="0"/>
              <a:t>, это явление  поучило название </a:t>
            </a:r>
            <a:r>
              <a:rPr lang="ru-RU" b="1" u="sng" dirty="0" smtClean="0"/>
              <a:t>партеногенез</a:t>
            </a:r>
            <a:r>
              <a:rPr lang="ru-RU" dirty="0" smtClean="0"/>
              <a:t>,  из оплодотворенных –</a:t>
            </a:r>
            <a:r>
              <a:rPr lang="ru-RU" b="1" i="1" dirty="0" smtClean="0"/>
              <a:t> …….... </a:t>
            </a:r>
            <a:r>
              <a:rPr lang="ru-RU" dirty="0" smtClean="0"/>
              <a:t>или </a:t>
            </a:r>
            <a:r>
              <a:rPr lang="ru-RU" b="1" i="1" dirty="0" smtClean="0"/>
              <a:t>………………</a:t>
            </a:r>
            <a:r>
              <a:rPr lang="ru-RU" dirty="0" smtClean="0"/>
              <a:t>. Личинки похожи на гусениц. </a:t>
            </a:r>
          </a:p>
          <a:p>
            <a:r>
              <a:rPr lang="ru-RU" dirty="0" smtClean="0"/>
              <a:t>Среди перепончатокрылых есть растительноядные, </a:t>
            </a:r>
            <a:r>
              <a:rPr lang="ru-RU" b="1" i="1" dirty="0" smtClean="0"/>
              <a:t>…………. </a:t>
            </a:r>
            <a:r>
              <a:rPr lang="ru-RU" dirty="0" smtClean="0"/>
              <a:t>и</a:t>
            </a:r>
            <a:r>
              <a:rPr lang="ru-RU" b="1" i="1" dirty="0" smtClean="0"/>
              <a:t> ………….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Среди насекомых этого отряда есть общественные. Это </a:t>
            </a:r>
            <a:r>
              <a:rPr lang="ru-RU" b="1" i="1" dirty="0" smtClean="0"/>
              <a:t>…….. , ……… , ………</a:t>
            </a:r>
            <a:r>
              <a:rPr lang="ru-RU" dirty="0" smtClean="0"/>
              <a:t>. Они отличаются сложным </a:t>
            </a:r>
            <a:r>
              <a:rPr lang="ru-RU" b="1" i="1" dirty="0" smtClean="0"/>
              <a:t>………….</a:t>
            </a:r>
            <a:r>
              <a:rPr lang="ru-RU" dirty="0" smtClean="0"/>
              <a:t>, порой напоминающим сознательную деятельность.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Проверяем: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К Перепончатокрылым относятся </a:t>
            </a:r>
            <a:r>
              <a:rPr lang="ru-RU" sz="8000" b="1" i="1" dirty="0" smtClean="0"/>
              <a:t>пилильщики, муравьи, осы, шмели, пчелы, наездники</a:t>
            </a:r>
            <a:r>
              <a:rPr lang="ru-RU" sz="8000" dirty="0" smtClean="0"/>
              <a:t> и другие насекомые. Распространены они почти </a:t>
            </a:r>
            <a:r>
              <a:rPr lang="ru-RU" sz="8000" b="1" i="1" dirty="0" smtClean="0"/>
              <a:t>повсеместно</a:t>
            </a:r>
            <a:r>
              <a:rPr lang="ru-RU" sz="8000" dirty="0" smtClean="0"/>
              <a:t>, за исключением </a:t>
            </a:r>
            <a:r>
              <a:rPr lang="ru-RU" sz="8000" b="1" i="1" dirty="0" smtClean="0"/>
              <a:t>Антарктиды</a:t>
            </a:r>
            <a:r>
              <a:rPr lang="ru-RU" sz="8000" dirty="0" smtClean="0"/>
              <a:t>. У перепончатокрылых </a:t>
            </a:r>
            <a:r>
              <a:rPr lang="ru-RU" sz="8000" b="1" i="1" dirty="0" smtClean="0"/>
              <a:t>две пары</a:t>
            </a:r>
            <a:r>
              <a:rPr lang="ru-RU" sz="8000" dirty="0" smtClean="0"/>
              <a:t> прозрачных крыльев, на которых жилок мало или почти нет. Передние крылья </a:t>
            </a:r>
            <a:r>
              <a:rPr lang="ru-RU" sz="8000" b="1" i="1" dirty="0" smtClean="0"/>
              <a:t>больше</a:t>
            </a:r>
            <a:r>
              <a:rPr lang="ru-RU" sz="8000" dirty="0" smtClean="0"/>
              <a:t> задних. У многих перепончатокрылых крылья развиваются только в </a:t>
            </a:r>
            <a:r>
              <a:rPr lang="ru-RU" sz="8000" b="1" i="1" dirty="0" smtClean="0"/>
              <a:t>брачный период</a:t>
            </a:r>
            <a:r>
              <a:rPr lang="ru-RU" sz="8000" dirty="0" smtClean="0"/>
              <a:t>. На голове располагаются </a:t>
            </a:r>
            <a:r>
              <a:rPr lang="ru-RU" sz="8000" b="1" i="1" dirty="0" smtClean="0"/>
              <a:t>два усика</a:t>
            </a:r>
            <a:r>
              <a:rPr lang="ru-RU" sz="8000" dirty="0" smtClean="0"/>
              <a:t>, пара сложных глаз и 3 простых глазка, а также ротовой аппарат – </a:t>
            </a:r>
            <a:r>
              <a:rPr lang="ru-RU" sz="8000" b="1" i="1" dirty="0" smtClean="0"/>
              <a:t>грызущий, сосущий или лижуще-грызущий</a:t>
            </a:r>
            <a:r>
              <a:rPr lang="ru-RU" sz="8000" dirty="0" smtClean="0"/>
              <a:t>. </a:t>
            </a:r>
          </a:p>
          <a:p>
            <a:r>
              <a:rPr lang="ru-RU" sz="8000" dirty="0" smtClean="0"/>
              <a:t>Развитие перепончатокрылых </a:t>
            </a:r>
            <a:r>
              <a:rPr lang="ru-RU" sz="8000" b="1" i="1" dirty="0" smtClean="0"/>
              <a:t>с полным превращением</a:t>
            </a:r>
            <a:r>
              <a:rPr lang="ru-RU" sz="8000" dirty="0" smtClean="0"/>
              <a:t>. Они откладывают неоплодотворенные или оплодотворенные яйца. Из неоплодотворенных яиц развиваются только </a:t>
            </a:r>
            <a:r>
              <a:rPr lang="ru-RU" sz="8000" b="1" i="1" dirty="0" smtClean="0"/>
              <a:t>самцы</a:t>
            </a:r>
            <a:r>
              <a:rPr lang="ru-RU" sz="8000" dirty="0" smtClean="0"/>
              <a:t>, это явление получило название </a:t>
            </a:r>
            <a:r>
              <a:rPr lang="ru-RU" sz="8000" u="sng" dirty="0" smtClean="0"/>
              <a:t>партеногенез</a:t>
            </a:r>
            <a:r>
              <a:rPr lang="ru-RU" sz="8000" dirty="0" smtClean="0"/>
              <a:t>,  из оплодотворенных – </a:t>
            </a:r>
            <a:r>
              <a:rPr lang="ru-RU" sz="8000" b="1" i="1" dirty="0" smtClean="0"/>
              <a:t>самки или рабочие особи</a:t>
            </a:r>
            <a:r>
              <a:rPr lang="ru-RU" sz="8000" dirty="0" smtClean="0"/>
              <a:t>. Личинки похожи на гусениц. </a:t>
            </a:r>
          </a:p>
          <a:p>
            <a:r>
              <a:rPr lang="ru-RU" sz="8000" dirty="0" smtClean="0"/>
              <a:t>Среди перепончатокрылых есть растительноядные, </a:t>
            </a:r>
            <a:r>
              <a:rPr lang="ru-RU" sz="8000" b="1" i="1" dirty="0" smtClean="0"/>
              <a:t>хищники</a:t>
            </a:r>
            <a:r>
              <a:rPr lang="ru-RU" sz="8000" dirty="0" smtClean="0"/>
              <a:t> и </a:t>
            </a:r>
            <a:r>
              <a:rPr lang="ru-RU" sz="8000" b="1" i="1" dirty="0" smtClean="0"/>
              <a:t>паразиты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Среди насекомых этого отряда есть общественные. Это </a:t>
            </a:r>
            <a:r>
              <a:rPr lang="ru-RU" sz="8000" b="1" i="1" dirty="0" smtClean="0"/>
              <a:t>пчелы, муравьи, шмели</a:t>
            </a:r>
            <a:r>
              <a:rPr lang="ru-RU" sz="8000" dirty="0" smtClean="0"/>
              <a:t>. Они отличаются сложным </a:t>
            </a:r>
            <a:r>
              <a:rPr lang="ru-RU" sz="8000" b="1" i="1" dirty="0" smtClean="0"/>
              <a:t>поведением</a:t>
            </a:r>
            <a:r>
              <a:rPr lang="ru-RU" sz="8000" dirty="0" smtClean="0"/>
              <a:t>, порой напоминающим сознательную деятельность.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группа 2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Прочитайте текст учебника ( Пчелы) на стр. 87-89 . Выполните задание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1. Назовите профессии пчел</a:t>
            </a:r>
          </a:p>
          <a:p>
            <a:pPr>
              <a:buNone/>
            </a:pPr>
            <a:r>
              <a:rPr lang="ru-RU" dirty="0" smtClean="0"/>
              <a:t>2.  Чем общественные насекомые отличаются от одиночных?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группа 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Удивительная сложность жизни улья, замечательные способности пчел заставили некоторых специалистов говорить об их психических данных, о наличии у них элементарного интеллекта. </a:t>
            </a:r>
            <a:r>
              <a:rPr lang="ru-RU" i="1" dirty="0" smtClean="0"/>
              <a:t>Есть ли для этого основания, как вы считаете? </a:t>
            </a:r>
            <a:r>
              <a:rPr lang="ru-RU" b="1" dirty="0" smtClean="0"/>
              <a:t>Пожалуй, да.</a:t>
            </a:r>
            <a:r>
              <a:rPr lang="ru-RU" dirty="0" smtClean="0"/>
              <a:t> Давайте рассмотрим один из опытов. Пчел приучили прилетать на столик с медом. Столик переместили. Прилетев на старое место и не обнаружив приманки, пчелы стали искать ее и в конце концов нашли. Только привыкли к этому месту – столик перенесли снова. Причем в том же направлении и на такое же расстояние, что и в первый раз. Так повторялось неоднократно. Все больше пчел научались находить столик после нового перемещения. Наконец, когда ученый со столиком подошел к очередному месту (в 100 метрах от улья), его уже в нетерпении поджидали здесь пчелы. </a:t>
            </a: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группа 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i="1" dirty="0" smtClean="0"/>
              <a:t>Как вы думаете,  можно ли объяснить подобное поведение пчел наличием у них сознания и интеллекта?</a:t>
            </a:r>
            <a:r>
              <a:rPr lang="ru-RU" b="1" dirty="0" smtClean="0"/>
              <a:t> Попробуйте догадаться сами или найдите ответ в вашем учебнике (с. 89).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868346"/>
          </a:xfrm>
        </p:spPr>
        <p:txBody>
          <a:bodyPr/>
          <a:lstStyle/>
          <a:p>
            <a:r>
              <a:rPr lang="ru-RU" dirty="0" smtClean="0"/>
              <a:t>Группа 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214422"/>
            <a:ext cx="7162800" cy="4911741"/>
          </a:xfrm>
        </p:spPr>
        <p:txBody>
          <a:bodyPr>
            <a:noAutofit/>
          </a:bodyPr>
          <a:lstStyle/>
          <a:p>
            <a:pPr lvl="1"/>
            <a:r>
              <a:rPr lang="ru-RU" sz="2000" dirty="0" smtClean="0"/>
              <a:t>Чтобы выработать 100 г меда, пчела должна посетить примерно 1000000 цветков. Пчела пролетает в час 65 км, т.е. по быстроте может соревноваться со скорым поездом. Даже с ношей, равной ¾ веса ее тела, пчела пролетает около 30 км в час. Чтобы собрать 1 кг меда, пчеле нужно принести 120 – 150 тысяч нош нектара. Если цветки, с которых пчела берет взяток, находятся в 1,5 км от улья, то за каждой ношей ей приходится пролетать 3 км. Следовательно, 1 кг меда будет собран, если пчела проделает путь от 360 до 460 тысяч км. Это расстояние в 8,5 – 10 раз больше окружности земного шара по экватору.</a:t>
            </a:r>
          </a:p>
          <a:p>
            <a:pPr lvl="1"/>
            <a:r>
              <a:rPr lang="ru-RU" sz="2000" dirty="0" smtClean="0"/>
              <a:t>По некоторым своим летным качествам пчела намного превосходит самые совершенные самолеты. Так современный самолет может поднять груз, составляющий ¼ его общего веса, а пчела, когда она возвращается с добычей, может нести с собой столько нектара, сколько весит сама.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группа </a:t>
            </a:r>
            <a:r>
              <a:rPr lang="en-US" sz="3100" dirty="0" smtClean="0"/>
              <a:t>4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 Два пчеловода привезли пасеки к гречишному полю, расположенному на склоне холма. Один поставил своих пчел на вершине холма, а второй в более низком месте у основания холма среди небольших кустарников. У какого пасечника пчелы соберут больше нектара? Обоснуйте свой прогноз.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группа </a:t>
            </a:r>
            <a:r>
              <a:rPr lang="en-US" sz="3100" dirty="0" smtClean="0"/>
              <a:t>5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Какое значение имеют Перепончатокрылые?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Составьте сказку «Филин»</a:t>
            </a:r>
          </a:p>
          <a:p>
            <a:pPr>
              <a:buNone/>
            </a:pPr>
            <a:r>
              <a:rPr lang="ru-RU" sz="2000" dirty="0" smtClean="0"/>
              <a:t>Необходимо указать правильную последовательность:</a:t>
            </a:r>
          </a:p>
          <a:p>
            <a:pPr>
              <a:buNone/>
            </a:pPr>
            <a:endParaRPr lang="ru-RU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Филин обиделся и улетел в другой лес;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Мыши стали поедать соты и разорили ульи;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Пришлось мужику мириться с филином;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Не стало пчел- не опыляются травы и их урожайность снизилась;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Худо стало мужику без меда и без молока;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Не стало филина- расплодились мыши;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Мало стало травы – корова не дает молока;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Мужик сказал филину: «Нет от тебя никакой пользы»</a:t>
            </a:r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Решение задач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/>
              <a:t>1.   Девочка прислала в редакцию журнала письмо: «В один из солнечных дней меня удивило несколько необычное поведение муравьев. Маленький муравейник расположен с северной стороны сгнившего пня. Из трех овальных отверстий у основания пня непрерывным потоком двигались муравьи с куколками и скрывались в муравейнике. Возвращались они порожними. Вечером же муравьи продолжали ту же работу, только в обратном порядке: куколок переносили в отверстия пня. Зачем они это делали?» Попробуйте дать ответ девочке.</a:t>
            </a:r>
          </a:p>
          <a:p>
            <a:pPr lvl="0">
              <a:buNone/>
            </a:pPr>
            <a:r>
              <a:rPr lang="ru-RU" sz="2000" dirty="0" smtClean="0"/>
              <a:t>  2. Два ученика долго спорят. Один считает, что и пчела и гидра могут размножаться партеногенезом. Другой не согласен и утверждает, что партеногенезом могут размножаться только пчелы. Помогите ученикам разрешить спор.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Решение задач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/>
              <a:t>    3.</a:t>
            </a:r>
            <a:r>
              <a:rPr lang="ru-RU" sz="2400" dirty="0" smtClean="0"/>
              <a:t> Пасечники очень часто перед осмотром пчелиной семьи пускают в леток несколько клубов дыма, а при работе слегка дымят на рамки. Зачем они это делают?</a:t>
            </a:r>
          </a:p>
          <a:p>
            <a:pPr lvl="0">
              <a:buNone/>
            </a:pPr>
            <a:r>
              <a:rPr lang="ru-RU" sz="2400" dirty="0" smtClean="0"/>
              <a:t>   4. Во время зимовки, при осмотре пчелиных семей в специально оборудованных помещениях пчеловоды пользуются красным светом, при этом пчелы не беспокоятся и не вылетают из летков. Однако, если в помещение через щели или неплотно прикрытые двери проникает дневной солнечный свет, пчелы начинают беспокоиться, вылетать из ульев. Объясните поведение пчел.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Распределить по отрядам: </a:t>
            </a:r>
          </a:p>
          <a:p>
            <a:pPr>
              <a:buNone/>
            </a:pPr>
            <a:r>
              <a:rPr lang="ru-RU" dirty="0" smtClean="0"/>
              <a:t> Чешуекрылые   Равнокрылые  Двукрылые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Лимонница, 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листоблошки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слепень бычий, </a:t>
            </a:r>
          </a:p>
          <a:p>
            <a:pPr>
              <a:buNone/>
            </a:pPr>
            <a:r>
              <a:rPr lang="ru-RU" dirty="0" smtClean="0"/>
              <a:t>бражник, </a:t>
            </a:r>
          </a:p>
          <a:p>
            <a:pPr>
              <a:buNone/>
            </a:pPr>
            <a:r>
              <a:rPr lang="ru-RU" dirty="0" smtClean="0"/>
              <a:t> тля,                      </a:t>
            </a:r>
          </a:p>
          <a:p>
            <a:pPr>
              <a:buNone/>
            </a:pPr>
            <a:r>
              <a:rPr lang="ru-RU" dirty="0" smtClean="0"/>
              <a:t>Кровососка оленья,  </a:t>
            </a:r>
          </a:p>
          <a:p>
            <a:pPr>
              <a:buNone/>
            </a:pPr>
            <a:r>
              <a:rPr lang="ru-RU" dirty="0" smtClean="0"/>
              <a:t>мотылек,  </a:t>
            </a:r>
          </a:p>
          <a:p>
            <a:pPr>
              <a:buNone/>
            </a:pPr>
            <a:r>
              <a:rPr lang="ru-RU" dirty="0" smtClean="0"/>
              <a:t>щитовка, </a:t>
            </a:r>
          </a:p>
          <a:p>
            <a:pPr>
              <a:buNone/>
            </a:pPr>
            <a:r>
              <a:rPr lang="ru-RU" dirty="0" smtClean="0"/>
              <a:t> комар малярийный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Подведение итогов . Рефлексия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Выводы</a:t>
            </a:r>
          </a:p>
          <a:p>
            <a:pPr>
              <a:buNone/>
            </a:pPr>
            <a:r>
              <a:rPr lang="ru-RU" sz="2000" dirty="0" smtClean="0"/>
              <a:t> оценивание</a:t>
            </a:r>
          </a:p>
          <a:p>
            <a:pPr>
              <a:buNone/>
            </a:pPr>
            <a:r>
              <a:rPr lang="ru-RU" sz="2000" dirty="0" smtClean="0"/>
              <a:t>Вспомним самые яркие </a:t>
            </a:r>
            <a:r>
              <a:rPr lang="ru-RU" sz="2000" smtClean="0"/>
              <a:t>моменты урока: 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400" dirty="0" smtClean="0"/>
              <a:t>ЧТО ОБРАДОВАЛО?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ЧТО УДИВИЛО?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ЧТО ОГОРЧИЛО?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чешуекрылые –</a:t>
            </a:r>
            <a:r>
              <a:rPr lang="ru-RU" b="1" i="1" dirty="0" err="1" smtClean="0"/>
              <a:t>лимоница</a:t>
            </a:r>
            <a:r>
              <a:rPr lang="ru-RU" b="1" i="1" dirty="0" smtClean="0"/>
              <a:t>, бражник, мотылек</a:t>
            </a:r>
            <a:endParaRPr lang="ru-RU" dirty="0" smtClean="0"/>
          </a:p>
          <a:p>
            <a:r>
              <a:rPr lang="ru-RU" b="1" i="1" dirty="0" smtClean="0"/>
              <a:t>Равнокрылые –</a:t>
            </a:r>
            <a:r>
              <a:rPr lang="ru-RU" b="1" i="1" dirty="0" err="1" smtClean="0"/>
              <a:t>листоблошки</a:t>
            </a:r>
            <a:r>
              <a:rPr lang="ru-RU" b="1" i="1" dirty="0" smtClean="0"/>
              <a:t>, щитовки, тля</a:t>
            </a:r>
            <a:endParaRPr lang="ru-RU" dirty="0" smtClean="0"/>
          </a:p>
          <a:p>
            <a:r>
              <a:rPr lang="ru-RU" b="1" i="1" dirty="0" smtClean="0"/>
              <a:t>Двукрылые –слепень бычий, кровососка оленья, комар малярийный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предложенном перечне найдите лишнее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Скарабей, божья коровка, жук майский, пчела</a:t>
            </a:r>
          </a:p>
          <a:p>
            <a:endParaRPr lang="ru-RU" dirty="0" smtClean="0"/>
          </a:p>
          <a:p>
            <a:r>
              <a:rPr lang="ru-RU" b="1" dirty="0" smtClean="0"/>
              <a:t>Красноклоп, щитник, водомерка, , шмель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Кузнечики, кобылки, сверчки, оса</a:t>
            </a: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Скарабей, божья коровка, жук майский, </a:t>
            </a:r>
            <a:r>
              <a:rPr lang="ru-RU" b="1" i="1" u="sng" dirty="0" smtClean="0"/>
              <a:t>пчела</a:t>
            </a:r>
            <a:r>
              <a:rPr lang="ru-RU" i="1" u="sng" dirty="0" smtClean="0"/>
              <a:t> </a:t>
            </a:r>
            <a:r>
              <a:rPr lang="ru-RU" i="1" dirty="0" smtClean="0"/>
              <a:t>(отряд Жуки или жесткокрылые)</a:t>
            </a:r>
            <a:endParaRPr lang="ru-RU" dirty="0" smtClean="0"/>
          </a:p>
          <a:p>
            <a:r>
              <a:rPr lang="ru-RU" b="1" dirty="0" smtClean="0"/>
              <a:t>Красноклоп, щитник, водомерка,  </a:t>
            </a:r>
            <a:r>
              <a:rPr lang="ru-RU" b="1" i="1" u="sng" dirty="0" smtClean="0"/>
              <a:t>шмель</a:t>
            </a:r>
            <a:r>
              <a:rPr lang="ru-RU" i="1" dirty="0" smtClean="0"/>
              <a:t>(Отряд Клопы или </a:t>
            </a:r>
            <a:r>
              <a:rPr lang="ru-RU" i="1" dirty="0" err="1" smtClean="0"/>
              <a:t>полужесткокрылые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b="1" dirty="0" smtClean="0"/>
              <a:t>Кузнечики, кобылки, сверчки, </a:t>
            </a:r>
            <a:r>
              <a:rPr lang="ru-RU" b="1" u="sng" dirty="0" smtClean="0"/>
              <a:t>оса</a:t>
            </a:r>
            <a:r>
              <a:rPr lang="ru-RU" i="1" u="sng" dirty="0" smtClean="0"/>
              <a:t> </a:t>
            </a:r>
            <a:r>
              <a:rPr lang="ru-RU" i="1" dirty="0" smtClean="0"/>
              <a:t>(Прямокрылые)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???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Можем ли мы их отнести к отрядам, которые изучили ранее?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00504"/>
            <a:ext cx="80772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Отряд Насекомых Перепончатокрылые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00768"/>
            <a:ext cx="6400800" cy="857232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Называть  признаки  насекомых отряда Перепончатокрылые.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Уметь  определять принадлежность насекомого к отряду Перепончатокрылые.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Понимать, кто такие  общественные насекомые, их инстинктивное поведение.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Знать -  зачем нужно охранять насекомых данного отряда.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Инструктаж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Работа по группам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Работаем с текстом учебника</a:t>
            </a:r>
          </a:p>
          <a:p>
            <a:r>
              <a:rPr lang="ru-RU" dirty="0" smtClean="0"/>
              <a:t>Решаем биологические  задачи</a:t>
            </a:r>
          </a:p>
          <a:p>
            <a:r>
              <a:rPr lang="ru-RU" dirty="0" smtClean="0"/>
              <a:t>Продолжаем заполнять  лист самоконтроля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8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E492B0-4888-4863-B9E0-6569DC3D2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CSC(8)</Template>
  <TotalTime>0</TotalTime>
  <Words>634</Words>
  <Application>Microsoft Office PowerPoint</Application>
  <PresentationFormat>Экран (4:3)</PresentationFormat>
  <Paragraphs>109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CSC(8)</vt:lpstr>
      <vt:lpstr>Отряд Насекомых Перепончатокрылые</vt:lpstr>
      <vt:lpstr>Проверка домашнего задания</vt:lpstr>
      <vt:lpstr>Ответ</vt:lpstr>
      <vt:lpstr>В предложенном перечне найдите лишнее </vt:lpstr>
      <vt:lpstr>Проверяем:</vt:lpstr>
      <vt:lpstr>???</vt:lpstr>
      <vt:lpstr>Отряд Насекомых Перепончатокрылые</vt:lpstr>
      <vt:lpstr>Цель:</vt:lpstr>
      <vt:lpstr>Инструктаж</vt:lpstr>
      <vt:lpstr>  Прочитать текст стр 85-86 Вставить пропущенные слова в текст  «Общая характеристика перепончатокрылых»   </vt:lpstr>
      <vt:lpstr> Проверяем:</vt:lpstr>
      <vt:lpstr> Задание группа 2 </vt:lpstr>
      <vt:lpstr> Задание группа 3</vt:lpstr>
      <vt:lpstr> Задание группа 3</vt:lpstr>
      <vt:lpstr>Группа 4 </vt:lpstr>
      <vt:lpstr> Задание группа 4</vt:lpstr>
      <vt:lpstr> Задание группа 5 Какое значение имеют Перепончатокрылые?</vt:lpstr>
      <vt:lpstr>Решение задач</vt:lpstr>
      <vt:lpstr>Решение задач</vt:lpstr>
      <vt:lpstr>Подведение итогов . Рефлексия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2013-07-21T15:47:58Z</dcterms:created>
  <dcterms:modified xsi:type="dcterms:W3CDTF">2022-11-29T11:53:58Z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TC300052789990</vt:lpwstr>
  </property>
</Properties>
</file>