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23B2E-04AE-4885-9A93-41C85C2D970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5223-EAC2-4D15-8410-18D38D62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37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405223-EAC2-4D15-8410-18D38D629AD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4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6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0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9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03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7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0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7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9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CDDC25E-5AEA-4934-AEE9-D08A073F3D17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74FB53-574D-4D4D-AA39-D16957D32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0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FFC9B-7E6C-2FD3-DC52-49F5F3514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2" y="1432223"/>
            <a:ext cx="11062251" cy="3035808"/>
          </a:xfrm>
        </p:spPr>
        <p:txBody>
          <a:bodyPr/>
          <a:lstStyle/>
          <a:p>
            <a:pPr algn="ctr"/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«Откуда берётся бумага»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3B464B-166F-5FD5-E761-27FA09034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DEDF354-A80F-C675-D337-D9C1487922D8}"/>
              </a:ext>
            </a:extLst>
          </p:cNvPr>
          <p:cNvSpPr txBox="1">
            <a:spLocks/>
          </p:cNvSpPr>
          <p:nvPr/>
        </p:nvSpPr>
        <p:spPr>
          <a:xfrm>
            <a:off x="4392832" y="5458968"/>
            <a:ext cx="5387272" cy="2056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Выполнил:</a:t>
            </a:r>
          </a:p>
          <a:p>
            <a:pPr algn="r">
              <a:lnSpc>
                <a:spcPct val="10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Николаев Роман Владимирович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C984567-63B7-79CB-A8E2-8D708E4EF9B6}"/>
              </a:ext>
            </a:extLst>
          </p:cNvPr>
          <p:cNvSpPr/>
          <p:nvPr/>
        </p:nvSpPr>
        <p:spPr>
          <a:xfrm>
            <a:off x="9946454" y="4130213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96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B1FC8C-3814-6CF1-54CF-719857C61E7B}"/>
              </a:ext>
            </a:extLst>
          </p:cNvPr>
          <p:cNvSpPr/>
          <p:nvPr/>
        </p:nvSpPr>
        <p:spPr>
          <a:xfrm>
            <a:off x="0" y="0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Задание 3.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37DFD0E-75A3-D19B-67E9-C0818363A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495840"/>
            <a:ext cx="4454387" cy="33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7617008-516E-3751-E235-42B778E0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10" y="3580779"/>
            <a:ext cx="3598144" cy="20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7CF22349-84BA-BF53-412C-383E423D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1792538"/>
            <a:ext cx="2946951" cy="29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04A7BE4-C265-5E45-45D8-01C24B519DD3}"/>
              </a:ext>
            </a:extLst>
          </p:cNvPr>
          <p:cNvSpPr/>
          <p:nvPr/>
        </p:nvSpPr>
        <p:spPr>
          <a:xfrm>
            <a:off x="4038822" y="262378"/>
            <a:ext cx="1603067" cy="934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C93CDA-42CC-D89A-3AF2-B92F1EB45F5C}"/>
              </a:ext>
            </a:extLst>
          </p:cNvPr>
          <p:cNvSpPr/>
          <p:nvPr/>
        </p:nvSpPr>
        <p:spPr>
          <a:xfrm>
            <a:off x="6034663" y="265485"/>
            <a:ext cx="1772567" cy="1113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A6B81F-33D5-3F1F-E940-57D7C24B0C22}"/>
              </a:ext>
            </a:extLst>
          </p:cNvPr>
          <p:cNvSpPr/>
          <p:nvPr/>
        </p:nvSpPr>
        <p:spPr>
          <a:xfrm>
            <a:off x="11232714" y="6126598"/>
            <a:ext cx="809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094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E02688E-57F9-A399-3E4C-569944D3A821}"/>
              </a:ext>
            </a:extLst>
          </p:cNvPr>
          <p:cNvSpPr/>
          <p:nvPr/>
        </p:nvSpPr>
        <p:spPr>
          <a:xfrm>
            <a:off x="0" y="0"/>
            <a:ext cx="30524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4.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B1FD806-8D15-9A32-F4B8-EA08817E9D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3E2D76B-876B-81C1-3ED5-DBFF83DC5B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C407BA-C963-EBFC-9C73-FA74FB4D1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44" t="13913" r="28995" b="16813"/>
          <a:stretch/>
        </p:blipFill>
        <p:spPr>
          <a:xfrm>
            <a:off x="1908311" y="1060174"/>
            <a:ext cx="7651719" cy="53472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24E0F8-2F78-E7D6-77C9-64F6E2973075}"/>
              </a:ext>
            </a:extLst>
          </p:cNvPr>
          <p:cNvSpPr/>
          <p:nvPr/>
        </p:nvSpPr>
        <p:spPr>
          <a:xfrm>
            <a:off x="11232714" y="6126598"/>
            <a:ext cx="809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7457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A3463D-685F-1191-7693-E5BD45DB27D9}"/>
              </a:ext>
            </a:extLst>
          </p:cNvPr>
          <p:cNvSpPr/>
          <p:nvPr/>
        </p:nvSpPr>
        <p:spPr>
          <a:xfrm>
            <a:off x="0" y="0"/>
            <a:ext cx="30524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5.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9046F54-62D6-5A9F-0171-6C9AE022E3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8729FB4C-145A-CF95-6E5D-7EEF466884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E7FE5326-587F-2A64-3D1B-25DE48857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708470"/>
            <a:ext cx="4822825" cy="614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02CEC07-2F63-E046-FA2A-ADC4842CB65B}"/>
              </a:ext>
            </a:extLst>
          </p:cNvPr>
          <p:cNvSpPr/>
          <p:nvPr/>
        </p:nvSpPr>
        <p:spPr>
          <a:xfrm>
            <a:off x="3269631" y="1345460"/>
            <a:ext cx="49599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Сочинение</a:t>
            </a:r>
          </a:p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«Зачем мне бумага»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F2685F-D94C-8788-7732-513B486CBE8D}"/>
              </a:ext>
            </a:extLst>
          </p:cNvPr>
          <p:cNvSpPr/>
          <p:nvPr/>
        </p:nvSpPr>
        <p:spPr>
          <a:xfrm>
            <a:off x="11232714" y="6126598"/>
            <a:ext cx="809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0749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854BF6-7B3B-F454-057D-2C284F9A3976}"/>
              </a:ext>
            </a:extLst>
          </p:cNvPr>
          <p:cNvSpPr/>
          <p:nvPr/>
        </p:nvSpPr>
        <p:spPr>
          <a:xfrm>
            <a:off x="0" y="0"/>
            <a:ext cx="5295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Здание 6. Итоговое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B0545A1E-8C24-66E4-D46C-ABE8A3E9E6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571DAF-D507-8F3F-1611-421CD9A7C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21" t="9130" r="25163" b="12319"/>
          <a:stretch/>
        </p:blipFill>
        <p:spPr>
          <a:xfrm>
            <a:off x="491704" y="914399"/>
            <a:ext cx="5784574" cy="4055937"/>
          </a:xfrm>
          <a:prstGeom prst="rect">
            <a:avLst/>
          </a:prstGeom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42722CEE-B897-F543-970D-55533C12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85" y="152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22900551-1676-F1DA-302E-9F3CF2478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278" y="3428999"/>
            <a:ext cx="4368801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959CB0-E6DF-4F2C-DD0C-CC1481A62DBE}"/>
              </a:ext>
            </a:extLst>
          </p:cNvPr>
          <p:cNvSpPr/>
          <p:nvPr/>
        </p:nvSpPr>
        <p:spPr>
          <a:xfrm>
            <a:off x="11232714" y="6126598"/>
            <a:ext cx="809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81085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BE0A6D-B0E6-14EE-6AEA-DCFB2ED89CCC}"/>
              </a:ext>
            </a:extLst>
          </p:cNvPr>
          <p:cNvSpPr/>
          <p:nvPr/>
        </p:nvSpPr>
        <p:spPr>
          <a:xfrm>
            <a:off x="11232714" y="6126598"/>
            <a:ext cx="809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4C55C1-7D93-48C0-183E-EEFD92835B06}"/>
              </a:ext>
            </a:extLst>
          </p:cNvPr>
          <p:cNvSpPr/>
          <p:nvPr/>
        </p:nvSpPr>
        <p:spPr>
          <a:xfrm>
            <a:off x="-105318" y="0"/>
            <a:ext cx="3761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30D529-83EC-45C6-F72B-52568C9BB7D8}"/>
              </a:ext>
            </a:extLst>
          </p:cNvPr>
          <p:cNvSpPr txBox="1"/>
          <p:nvPr/>
        </p:nvSpPr>
        <p:spPr>
          <a:xfrm>
            <a:off x="420081" y="999419"/>
            <a:ext cx="11622267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Оцени, насколько интересной показалась тебе проектная задача «Откуда берётся бумага» </a:t>
            </a: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0DF95FF2-22F5-172E-09C6-2231DABD6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62789"/>
              </p:ext>
            </p:extLst>
          </p:nvPr>
        </p:nvGraphicFramePr>
        <p:xfrm>
          <a:off x="908878" y="1534831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7609777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41205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0357001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3510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937992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928237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73625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265472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902227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5693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2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227163"/>
                  </a:ext>
                </a:extLst>
              </a:tr>
            </a:tbl>
          </a:graphicData>
        </a:graphic>
      </p:graphicFrame>
      <p:pic>
        <p:nvPicPr>
          <p:cNvPr id="14340" name="Picture 4">
            <a:extLst>
              <a:ext uri="{FF2B5EF4-FFF2-40B4-BE49-F238E27FC236}">
                <a16:creationId xmlns:a16="http://schemas.microsoft.com/office/drawing/2014/main" id="{B07D83C9-92AA-7E30-9D3B-D1C0D338A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45" y="1587846"/>
            <a:ext cx="467139" cy="6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DBDE16-A4D8-102C-7C78-A7B5C91DBBD6}"/>
              </a:ext>
            </a:extLst>
          </p:cNvPr>
          <p:cNvSpPr txBox="1"/>
          <p:nvPr/>
        </p:nvSpPr>
        <p:spPr>
          <a:xfrm>
            <a:off x="420081" y="2200116"/>
            <a:ext cx="11238518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Оцени, насколько сложными для тебя оказались предложенные задания. </a:t>
            </a:r>
          </a:p>
        </p:txBody>
      </p:sp>
      <p:graphicFrame>
        <p:nvGraphicFramePr>
          <p:cNvPr id="19" name="Таблица 16">
            <a:extLst>
              <a:ext uri="{FF2B5EF4-FFF2-40B4-BE49-F238E27FC236}">
                <a16:creationId xmlns:a16="http://schemas.microsoft.com/office/drawing/2014/main" id="{968FA026-007E-F179-4FA7-26906AAD2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205090"/>
              </p:ext>
            </p:extLst>
          </p:nvPr>
        </p:nvGraphicFramePr>
        <p:xfrm>
          <a:off x="908878" y="2820087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7609777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41205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0357001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3510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937992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928237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73625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265472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902227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5693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2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227163"/>
                  </a:ext>
                </a:extLst>
              </a:tr>
            </a:tbl>
          </a:graphicData>
        </a:graphic>
      </p:graphicFrame>
      <p:pic>
        <p:nvPicPr>
          <p:cNvPr id="20" name="Picture 4">
            <a:extLst>
              <a:ext uri="{FF2B5EF4-FFF2-40B4-BE49-F238E27FC236}">
                <a16:creationId xmlns:a16="http://schemas.microsoft.com/office/drawing/2014/main" id="{2C5D8CC9-C8EB-2685-3FBB-94EDFC1A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85" y="2920806"/>
            <a:ext cx="467139" cy="6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0771BA0-8BA8-68D8-8589-7ACF6FDF9149}"/>
              </a:ext>
            </a:extLst>
          </p:cNvPr>
          <p:cNvSpPr txBox="1"/>
          <p:nvPr/>
        </p:nvSpPr>
        <p:spPr>
          <a:xfrm>
            <a:off x="420081" y="3607081"/>
            <a:ext cx="1162226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Оцени свой вклад в решение проектной задачи (насколько ты оказался полезен своей группе при решении заданий).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Таблица 16">
            <a:extLst>
              <a:ext uri="{FF2B5EF4-FFF2-40B4-BE49-F238E27FC236}">
                <a16:creationId xmlns:a16="http://schemas.microsoft.com/office/drawing/2014/main" id="{79CF18DE-CF67-78A4-CF81-3B8264A11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65798"/>
              </p:ext>
            </p:extLst>
          </p:nvPr>
        </p:nvGraphicFramePr>
        <p:xfrm>
          <a:off x="908878" y="458148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7609777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41205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0357001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3510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937992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928237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73625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265472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902227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5693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2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227163"/>
                  </a:ext>
                </a:extLst>
              </a:tr>
            </a:tbl>
          </a:graphicData>
        </a:graphic>
      </p:graphicFrame>
      <p:pic>
        <p:nvPicPr>
          <p:cNvPr id="24" name="Picture 4">
            <a:extLst>
              <a:ext uri="{FF2B5EF4-FFF2-40B4-BE49-F238E27FC236}">
                <a16:creationId xmlns:a16="http://schemas.microsoft.com/office/drawing/2014/main" id="{0016089A-E4D0-BAEA-A005-E59AC663A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84" y="4633801"/>
            <a:ext cx="467139" cy="6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C31999-4278-9B51-322D-FC18BBCC9EAF}"/>
              </a:ext>
            </a:extLst>
          </p:cNvPr>
          <p:cNvSpPr txBox="1"/>
          <p:nvPr/>
        </p:nvSpPr>
        <p:spPr>
          <a:xfrm>
            <a:off x="420080" y="5323169"/>
            <a:ext cx="11622265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Оцени, насколько дружно и слаженно работала твоя группа. </a:t>
            </a:r>
          </a:p>
        </p:txBody>
      </p:sp>
      <p:graphicFrame>
        <p:nvGraphicFramePr>
          <p:cNvPr id="27" name="Таблица 16">
            <a:extLst>
              <a:ext uri="{FF2B5EF4-FFF2-40B4-BE49-F238E27FC236}">
                <a16:creationId xmlns:a16="http://schemas.microsoft.com/office/drawing/2014/main" id="{9813AE80-B724-79DE-2AD5-68184DB4F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75289"/>
              </p:ext>
            </p:extLst>
          </p:nvPr>
        </p:nvGraphicFramePr>
        <p:xfrm>
          <a:off x="908878" y="5831321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7609777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412056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0357001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935100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937992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928237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73625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2654721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9022279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56939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2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227163"/>
                  </a:ext>
                </a:extLst>
              </a:tr>
            </a:tbl>
          </a:graphicData>
        </a:graphic>
      </p:graphicFrame>
      <p:pic>
        <p:nvPicPr>
          <p:cNvPr id="28" name="Picture 4">
            <a:extLst>
              <a:ext uri="{FF2B5EF4-FFF2-40B4-BE49-F238E27FC236}">
                <a16:creationId xmlns:a16="http://schemas.microsoft.com/office/drawing/2014/main" id="{449AF677-A2C3-EFBD-2C35-B86469A7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803" y="5875307"/>
            <a:ext cx="467139" cy="6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FFEE9A-4D28-A241-EAC1-5F8BE98CE0A0}"/>
              </a:ext>
            </a:extLst>
          </p:cNvPr>
          <p:cNvSpPr txBox="1"/>
          <p:nvPr/>
        </p:nvSpPr>
        <p:spPr>
          <a:xfrm>
            <a:off x="9221028" y="1680002"/>
            <a:ext cx="2821317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Хотел бы ты работать еще раз в этой же группе? (Обведи.) </a:t>
            </a:r>
          </a:p>
          <a:p>
            <a:pPr marL="457200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Да. Нет.</a:t>
            </a:r>
          </a:p>
        </p:txBody>
      </p:sp>
      <p:sp>
        <p:nvSpPr>
          <p:cNvPr id="14336" name="TextBox 14335">
            <a:extLst>
              <a:ext uri="{FF2B5EF4-FFF2-40B4-BE49-F238E27FC236}">
                <a16:creationId xmlns:a16="http://schemas.microsoft.com/office/drawing/2014/main" id="{EA33F8CC-89CB-9859-0F2E-2A89D3ED76D7}"/>
              </a:ext>
            </a:extLst>
          </p:cNvPr>
          <p:cNvSpPr txBox="1"/>
          <p:nvPr/>
        </p:nvSpPr>
        <p:spPr>
          <a:xfrm>
            <a:off x="10076180" y="4401699"/>
            <a:ext cx="6314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Почему?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3D3C1D7D-5DD6-9697-D47A-2CE84A3D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88" y="3977108"/>
            <a:ext cx="2146854" cy="161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E61FC9-AC4C-8CE1-EDF6-DFD00BA0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52" y="2991678"/>
            <a:ext cx="1973825" cy="162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684AFC-1471-2AC2-8766-973FCA83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7" y="1505049"/>
            <a:ext cx="10058400" cy="3847902"/>
          </a:xfrm>
        </p:spPr>
        <p:txBody>
          <a:bodyPr>
            <a:noAutofit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b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Межпредметная </a:t>
            </a:r>
            <a:b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окружающий мир, </a:t>
            </a:r>
            <a:b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математика, </a:t>
            </a:r>
            <a:b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русский язык</a:t>
            </a:r>
            <a:b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BC0EDC29-CFB5-027B-8B4B-75D7A74C4382}"/>
              </a:ext>
            </a:extLst>
          </p:cNvPr>
          <p:cNvSpPr txBox="1">
            <a:spLocks/>
          </p:cNvSpPr>
          <p:nvPr/>
        </p:nvSpPr>
        <p:spPr>
          <a:xfrm>
            <a:off x="1222248" y="637032"/>
            <a:ext cx="10058400" cy="595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 проектной задачи</a:t>
            </a:r>
            <a:br>
              <a:rPr lang="ru-RU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A787390-A7CA-BF9D-F5F5-7E78D285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77" y="1739347"/>
            <a:ext cx="2146853" cy="214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5935BA-9F49-4E46-C4EA-0E7A724E7845}"/>
              </a:ext>
            </a:extLst>
          </p:cNvPr>
          <p:cNvSpPr/>
          <p:nvPr/>
        </p:nvSpPr>
        <p:spPr>
          <a:xfrm>
            <a:off x="11529390" y="6123514"/>
            <a:ext cx="183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0667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3591D-E668-9922-C061-EAC1700B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444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 проектной задачи в образовательном процессе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3B5727D-157D-2E0C-60EA-BE9CE17FEE8C}"/>
              </a:ext>
            </a:extLst>
          </p:cNvPr>
          <p:cNvCxnSpPr>
            <a:stCxn id="2" idx="2"/>
          </p:cNvCxnSpPr>
          <p:nvPr/>
        </p:nvCxnSpPr>
        <p:spPr>
          <a:xfrm flipH="1">
            <a:off x="3508513" y="2123793"/>
            <a:ext cx="2587487" cy="98715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353072E-A4DC-8E79-F065-39592DF83E72}"/>
              </a:ext>
            </a:extLst>
          </p:cNvPr>
          <p:cNvCxnSpPr>
            <a:cxnSpLocks/>
          </p:cNvCxnSpPr>
          <p:nvPr/>
        </p:nvCxnSpPr>
        <p:spPr>
          <a:xfrm>
            <a:off x="6096000" y="2123793"/>
            <a:ext cx="2587487" cy="98715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89A3781-9CCB-73B9-3220-5208DEEA3030}"/>
              </a:ext>
            </a:extLst>
          </p:cNvPr>
          <p:cNvSpPr/>
          <p:nvPr/>
        </p:nvSpPr>
        <p:spPr>
          <a:xfrm>
            <a:off x="2105794" y="3110948"/>
            <a:ext cx="2553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класс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F865A1-F59D-A0CD-AA0F-0551F1C9A438}"/>
              </a:ext>
            </a:extLst>
          </p:cNvPr>
          <p:cNvSpPr/>
          <p:nvPr/>
        </p:nvSpPr>
        <p:spPr>
          <a:xfrm>
            <a:off x="5595856" y="3110948"/>
            <a:ext cx="5062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</a:t>
            </a:r>
          </a:p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2 уроков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9160C84-DA34-D61D-2A8B-6B986497D61B}"/>
              </a:ext>
            </a:extLst>
          </p:cNvPr>
          <p:cNvSpPr/>
          <p:nvPr/>
        </p:nvSpPr>
        <p:spPr>
          <a:xfrm>
            <a:off x="11529390" y="6123514"/>
            <a:ext cx="183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2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D6366-6048-62F4-61F3-425A84FD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6945"/>
            <a:ext cx="10058400" cy="1609344"/>
          </a:xfrm>
        </p:spPr>
        <p:txBody>
          <a:bodyPr>
            <a:normAutofit/>
          </a:bodyPr>
          <a:lstStyle/>
          <a:p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Дидактические цели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44DE4-240F-3B0D-A5DD-1F074BB45738}"/>
              </a:ext>
            </a:extLst>
          </p:cNvPr>
          <p:cNvSpPr txBox="1"/>
          <p:nvPr/>
        </p:nvSpPr>
        <p:spPr>
          <a:xfrm>
            <a:off x="351182" y="1230277"/>
            <a:ext cx="11489635" cy="518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Комплексное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использование освоенных 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математических, языковых и естественнонаучных 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умений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нестандартных условиях </a:t>
            </a:r>
            <a:r>
              <a:rPr lang="ru-RU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квазиреальной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ситуации</a:t>
            </a:r>
          </a:p>
          <a:p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Сотрудничество в </a:t>
            </a:r>
            <a:r>
              <a:rPr lang="ru-RU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микрогруппах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коллективно-распределительная деятельность при решении ряда практических задач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A500E6-D489-2542-E505-09E3FB05679E}"/>
              </a:ext>
            </a:extLst>
          </p:cNvPr>
          <p:cNvSpPr/>
          <p:nvPr/>
        </p:nvSpPr>
        <p:spPr>
          <a:xfrm>
            <a:off x="11529390" y="6123514"/>
            <a:ext cx="183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11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3EEF81-FF7E-55A7-4D8D-ADE3924AF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Планируемый педагогический результат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7DF61D-BB08-A34F-B6CE-C335745F2A80}"/>
              </a:ext>
            </a:extLst>
          </p:cNvPr>
          <p:cNvSpPr/>
          <p:nvPr/>
        </p:nvSpPr>
        <p:spPr>
          <a:xfrm>
            <a:off x="11529390" y="6123514"/>
            <a:ext cx="183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71381-1F57-DA29-AADE-044383F7C299}"/>
              </a:ext>
            </a:extLst>
          </p:cNvPr>
          <p:cNvSpPr txBox="1"/>
          <p:nvPr/>
        </p:nvSpPr>
        <p:spPr>
          <a:xfrm>
            <a:off x="954155" y="2093976"/>
            <a:ext cx="105752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Демонстрация навыков 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усвоения предметного материала.</a:t>
            </a:r>
          </a:p>
          <a:p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Умение применять 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предметные 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навыки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нестандартных условиях. </a:t>
            </a:r>
          </a:p>
          <a:p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Умение создать конечный 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«продукт» — разработать книжку-малютку о технологии производства бумаги.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18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DFFBE-1B7D-D32E-B985-C0BD09DE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Замысел проектной задачи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9084DDB-9366-5572-9CD3-1445A30EA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7" y="1819655"/>
            <a:ext cx="1696145" cy="16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323DCEF-7D69-4C8B-C2F2-716F66CF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21" y="1819655"/>
            <a:ext cx="1696145" cy="16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D7A2685-82F8-FDA3-5930-B27F6787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81" y="3522169"/>
            <a:ext cx="1696145" cy="16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962B59-3B13-802E-6BD3-BD75C67A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76" y="3551986"/>
            <a:ext cx="1696145" cy="16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3DC054F-5D1B-8304-8771-B07AE914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16" y="1819655"/>
            <a:ext cx="1696145" cy="16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2665A70-26C2-5637-2A31-2C9D7EA41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462" y="1819655"/>
            <a:ext cx="1696145" cy="16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8DA19BA-B1B3-A736-7C2D-FBA6F257AEB9}"/>
              </a:ext>
            </a:extLst>
          </p:cNvPr>
          <p:cNvCxnSpPr/>
          <p:nvPr/>
        </p:nvCxnSpPr>
        <p:spPr>
          <a:xfrm>
            <a:off x="1391478" y="2216426"/>
            <a:ext cx="101054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1367E3B-9128-E607-5611-D9DEAFF708C3}"/>
              </a:ext>
            </a:extLst>
          </p:cNvPr>
          <p:cNvCxnSpPr>
            <a:stCxn id="3" idx="2"/>
            <a:endCxn id="4" idx="1"/>
          </p:cNvCxnSpPr>
          <p:nvPr/>
        </p:nvCxnSpPr>
        <p:spPr>
          <a:xfrm>
            <a:off x="3250094" y="3429000"/>
            <a:ext cx="922687" cy="8978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02FD39B-1F41-9105-D308-4F879B0BD9BD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5868926" y="4326842"/>
            <a:ext cx="454150" cy="2981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924E933-5D58-1336-74A6-E63570B32143}"/>
              </a:ext>
            </a:extLst>
          </p:cNvPr>
          <p:cNvCxnSpPr>
            <a:stCxn id="5" idx="3"/>
            <a:endCxn id="8" idx="2"/>
          </p:cNvCxnSpPr>
          <p:nvPr/>
        </p:nvCxnSpPr>
        <p:spPr>
          <a:xfrm flipV="1">
            <a:off x="8019221" y="3429000"/>
            <a:ext cx="756968" cy="927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015CB6C-CA01-BA57-F170-981FFE6E412E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9624261" y="2624328"/>
            <a:ext cx="45720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6CC6A5B-83D8-C26D-3DDC-0C007442DA6E}"/>
              </a:ext>
            </a:extLst>
          </p:cNvPr>
          <p:cNvSpPr/>
          <p:nvPr/>
        </p:nvSpPr>
        <p:spPr>
          <a:xfrm>
            <a:off x="11529390" y="6123514"/>
            <a:ext cx="183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1147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AB3B3F6-55A2-CFF4-384A-19B44685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4" y="439014"/>
            <a:ext cx="7603700" cy="59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B7853-3635-CFEE-EFEA-EC4C792B5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6" y="1685511"/>
            <a:ext cx="3486978" cy="34869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6E2C83-B77A-3358-0FF8-4362CBD59424}"/>
              </a:ext>
            </a:extLst>
          </p:cNvPr>
          <p:cNvSpPr/>
          <p:nvPr/>
        </p:nvSpPr>
        <p:spPr>
          <a:xfrm>
            <a:off x="11569147" y="6126598"/>
            <a:ext cx="183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88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55FE40-F62A-65FD-F7F4-56D5E6876D40}"/>
              </a:ext>
            </a:extLst>
          </p:cNvPr>
          <p:cNvSpPr/>
          <p:nvPr/>
        </p:nvSpPr>
        <p:spPr>
          <a:xfrm>
            <a:off x="0" y="0"/>
            <a:ext cx="30524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C51DE6-F855-63F4-1AC4-F2B5324C3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8" t="53623" r="25815" b="8696"/>
          <a:stretch/>
        </p:blipFill>
        <p:spPr>
          <a:xfrm>
            <a:off x="1848678" y="769441"/>
            <a:ext cx="8806070" cy="4066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4A9C0A-7D78-1C06-CF47-E53144FAC8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01" t="59275" r="28098" b="30580"/>
          <a:stretch/>
        </p:blipFill>
        <p:spPr>
          <a:xfrm>
            <a:off x="0" y="4412933"/>
            <a:ext cx="12423186" cy="178567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3445472-7DB5-9CBA-20EC-26B9AD88EE44}"/>
              </a:ext>
            </a:extLst>
          </p:cNvPr>
          <p:cNvSpPr/>
          <p:nvPr/>
        </p:nvSpPr>
        <p:spPr>
          <a:xfrm>
            <a:off x="11569147" y="6126598"/>
            <a:ext cx="1834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67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7CFF56-F615-4C92-E09F-0286B6814D30}"/>
              </a:ext>
            </a:extLst>
          </p:cNvPr>
          <p:cNvSpPr/>
          <p:nvPr/>
        </p:nvSpPr>
        <p:spPr>
          <a:xfrm>
            <a:off x="0" y="0"/>
            <a:ext cx="30524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2.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E3F9EA-7118-466C-C1B7-D7C878625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6" t="42753" r="25036" b="37247"/>
          <a:stretch/>
        </p:blipFill>
        <p:spPr>
          <a:xfrm>
            <a:off x="149650" y="1600200"/>
            <a:ext cx="11892699" cy="31109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8B6A13-614F-A7B8-6DEE-EACAD369D584}"/>
              </a:ext>
            </a:extLst>
          </p:cNvPr>
          <p:cNvSpPr/>
          <p:nvPr/>
        </p:nvSpPr>
        <p:spPr>
          <a:xfrm>
            <a:off x="11232714" y="6126598"/>
            <a:ext cx="8096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33378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152</TotalTime>
  <Words>272</Words>
  <Application>Microsoft Office PowerPoint</Application>
  <PresentationFormat>Широкоэкранный</PresentationFormat>
  <Paragraphs>89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Rockwell</vt:lpstr>
      <vt:lpstr>Rockwell Condensed</vt:lpstr>
      <vt:lpstr>Wingdings</vt:lpstr>
      <vt:lpstr>Дерево</vt:lpstr>
      <vt:lpstr>«Откуда берётся бумага»</vt:lpstr>
      <vt:lpstr> Межпредметная  - окружающий мир,  - математика,  - русский язык </vt:lpstr>
      <vt:lpstr>Место проектной задачи в образовательном процессе</vt:lpstr>
      <vt:lpstr>Дидактические цели</vt:lpstr>
      <vt:lpstr>Планируемый педагогический результат</vt:lpstr>
      <vt:lpstr>Замысел проектной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«Откуда берётся бумага»</dc:title>
  <dc:creator>Anastasia</dc:creator>
  <cp:lastModifiedBy>Anastasia</cp:lastModifiedBy>
  <cp:revision>4</cp:revision>
  <dcterms:created xsi:type="dcterms:W3CDTF">2023-02-16T17:18:01Z</dcterms:created>
  <dcterms:modified xsi:type="dcterms:W3CDTF">2023-03-02T10:12:19Z</dcterms:modified>
</cp:coreProperties>
</file>