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8" r:id="rId3"/>
    <p:sldId id="269" r:id="rId4"/>
    <p:sldId id="270" r:id="rId5"/>
    <p:sldId id="271" r:id="rId6"/>
    <p:sldId id="272" r:id="rId7"/>
    <p:sldId id="274" r:id="rId8"/>
    <p:sldId id="275" r:id="rId9"/>
    <p:sldId id="297" r:id="rId10"/>
    <p:sldId id="29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8C4FF4-6EE1-4A76-9B8F-B2F594D6C87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13.10.2023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A747-1B53-4B3F-B8D2-D8AB0E12814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4BD201-5F9C-4593-BEFD-74C971F0B55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13.10.2023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22E6F0-797A-404D-B2F0-96032D2C16E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7A3035-02C7-4538-A480-C6887B19F5A6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13.10.2023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18664C-3B03-4311-A452-8E87A1DF2E36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52DDE1-E9F2-4B50-AB95-1A36B28481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13.10.2023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87BA6C-DE82-4922-A007-5CB817EE4E20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011FA9-72D4-4D0D-AA04-5200C8F96D1C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13.10.2023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CBFCBB-F7D8-4AD9-B5F9-93687358CA6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AA105-3B9A-485F-A7BD-B3B1C1BFF99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13.10.2023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217202-91A5-4841-8837-12B3422A9C1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3E727-7E97-4B76-A273-97C117DFD6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13.10.2023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F140D1-42AB-456C-B3EB-2E58162D29C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2FDA9A-A9AF-4522-BA4E-959710ABA8F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13.10.2023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4C3DF-49FF-4AA4-A1AB-8615103FAECA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C31E6-6AC6-4E62-806B-D0CB1E8C626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13.10.2023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B0E188-B191-46AC-99B7-5113417AE6A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E59BE0-226E-4980-AAF5-F1A9DF7C7AE8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13.10.2023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D8319C-EFFD-43A6-A723-9E31BBA50F6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94FB44-2B3A-4EA5-B708-4FEB9F41BBF1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13.10.2023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51498-F984-481A-8E8C-4DDFA9BC918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duniko.ru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/>
          <p:cNvGrpSpPr/>
          <p:nvPr/>
        </p:nvGrpSpPr>
        <p:grpSpPr>
          <a:xfrm>
            <a:off x="899592" y="1628800"/>
            <a:ext cx="7200800" cy="2920390"/>
            <a:chOff x="1115616" y="2955212"/>
            <a:chExt cx="7165477" cy="3644514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115616" y="2955212"/>
              <a:ext cx="7165477" cy="357204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60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chemeClr val="accent6">
                      <a:lumMod val="50000"/>
                    </a:schemeClr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Опыт работы НОО в системе подготовки к проведению </a:t>
              </a:r>
              <a:r>
                <a:rPr lang="ru-RU" sz="60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ВПР</a:t>
              </a: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156002" y="6100407"/>
              <a:ext cx="5084704" cy="4993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000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8798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внимание.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40760" cy="2207096"/>
          </a:xfrm>
        </p:spPr>
        <p:txBody>
          <a:bodyPr/>
          <a:lstStyle/>
          <a:p>
            <a:r>
              <a:rPr lang="ru-RU" sz="4000" dirty="0" smtClean="0">
                <a:solidFill>
                  <a:srgbClr val="C00000"/>
                </a:solidFill>
              </a:rPr>
              <a:t>Подготовила: </a:t>
            </a:r>
            <a:r>
              <a:rPr lang="ru-RU" sz="4000" dirty="0" err="1" smtClean="0">
                <a:solidFill>
                  <a:srgbClr val="C00000"/>
                </a:solidFill>
              </a:rPr>
              <a:t>Гунажокова</a:t>
            </a:r>
            <a:r>
              <a:rPr lang="ru-RU" sz="4000" dirty="0" smtClean="0">
                <a:solidFill>
                  <a:srgbClr val="C00000"/>
                </a:solidFill>
              </a:rPr>
              <a:t> Светлана </a:t>
            </a:r>
            <a:r>
              <a:rPr lang="ru-RU" sz="4000" dirty="0" err="1" smtClean="0">
                <a:solidFill>
                  <a:srgbClr val="C00000"/>
                </a:solidFill>
              </a:rPr>
              <a:t>Н</a:t>
            </a:r>
            <a:r>
              <a:rPr lang="ru-RU" sz="4000" dirty="0" err="1" smtClean="0">
                <a:solidFill>
                  <a:srgbClr val="C00000"/>
                </a:solidFill>
              </a:rPr>
              <a:t>альбиевна</a:t>
            </a:r>
            <a:r>
              <a:rPr lang="ru-RU" sz="4000" dirty="0" smtClean="0">
                <a:solidFill>
                  <a:srgbClr val="C00000"/>
                </a:solidFill>
              </a:rPr>
              <a:t>,</a:t>
            </a:r>
          </a:p>
          <a:p>
            <a:r>
              <a:rPr lang="ru-RU" sz="4000" dirty="0" smtClean="0">
                <a:solidFill>
                  <a:srgbClr val="C00000"/>
                </a:solidFill>
              </a:rPr>
              <a:t> зам. директора по УВР</a:t>
            </a:r>
            <a:endParaRPr lang="ru-RU"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 smtClean="0"/>
              <a:t>Готовность к ВПР</a:t>
            </a:r>
            <a:endParaRPr lang="ru-RU" sz="4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196752"/>
            <a:ext cx="6408712" cy="4176464"/>
          </a:xfrm>
        </p:spPr>
        <p:txBody>
          <a:bodyPr/>
          <a:lstStyle/>
          <a:p>
            <a:pPr lvl="2" algn="ctr"/>
            <a:endParaRPr lang="ru-RU" sz="3600" dirty="0">
              <a:solidFill>
                <a:schemeClr val="tx2"/>
              </a:solidFill>
            </a:endParaRPr>
          </a:p>
          <a:p>
            <a:pPr lvl="2"/>
            <a:endParaRPr lang="ru-RU" sz="2800" dirty="0" smtClean="0">
              <a:solidFill>
                <a:schemeClr val="tx2"/>
              </a:solidFill>
            </a:endParaRPr>
          </a:p>
          <a:p>
            <a:pPr lvl="2"/>
            <a:r>
              <a:rPr lang="ru-RU" sz="2800" b="1" dirty="0" smtClean="0">
                <a:solidFill>
                  <a:schemeClr val="tx2"/>
                </a:solidFill>
              </a:rPr>
              <a:t>Информационная готовность </a:t>
            </a:r>
          </a:p>
          <a:p>
            <a:pPr marL="914400" lvl="2" indent="0">
              <a:buNone/>
            </a:pPr>
            <a:endParaRPr lang="ru-RU" sz="2800" b="1" dirty="0" smtClean="0">
              <a:solidFill>
                <a:schemeClr val="tx2"/>
              </a:solidFill>
            </a:endParaRPr>
          </a:p>
          <a:p>
            <a:pPr lvl="2"/>
            <a:r>
              <a:rPr lang="ru-RU" sz="2800" b="1" dirty="0">
                <a:solidFill>
                  <a:schemeClr val="tx2"/>
                </a:solidFill>
              </a:rPr>
              <a:t> Психологическая готовность </a:t>
            </a:r>
          </a:p>
          <a:p>
            <a:pPr marL="914400" lvl="2" indent="0">
              <a:buNone/>
            </a:pPr>
            <a:endParaRPr lang="ru-RU" sz="2800" b="1" dirty="0" smtClean="0">
              <a:solidFill>
                <a:schemeClr val="tx2"/>
              </a:solidFill>
            </a:endParaRPr>
          </a:p>
          <a:p>
            <a:pPr lvl="2"/>
            <a:r>
              <a:rPr lang="ru-RU" sz="2800" b="1" dirty="0" smtClean="0">
                <a:solidFill>
                  <a:schemeClr val="tx2"/>
                </a:solidFill>
              </a:rPr>
              <a:t>Предметная готовность </a:t>
            </a:r>
          </a:p>
          <a:p>
            <a:pPr lvl="2"/>
            <a:endParaRPr lang="ru-RU" sz="28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chemeClr val="tx2"/>
                </a:solidFill>
              </a:rPr>
              <a:t>           </a:t>
            </a:r>
            <a:endParaRPr lang="ru-RU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2708920"/>
            <a:ext cx="6192688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865"/>
              </a:spcAft>
            </a:pPr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 помочь обучающимся подготовиться к ВПР?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0892589"/>
              </p:ext>
            </p:extLst>
          </p:nvPr>
        </p:nvGraphicFramePr>
        <p:xfrm>
          <a:off x="1331641" y="1199240"/>
          <a:ext cx="6336704" cy="4462008"/>
        </p:xfrm>
        <a:graphic>
          <a:graphicData uri="http://schemas.openxmlformats.org/drawingml/2006/table">
            <a:tbl>
              <a:tblPr/>
              <a:tblGrid>
                <a:gridCol w="6336704">
                  <a:extLst>
                    <a:ext uri="{9D8B030D-6E8A-4147-A177-3AD203B41FA5}">
                      <a16:colId xmlns:a16="http://schemas.microsoft.com/office/drawing/2014/main" xmlns="" val="4086318186"/>
                    </a:ext>
                  </a:extLst>
                </a:gridCol>
              </a:tblGrid>
              <a:tr h="4462008"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 marL="73660" marR="736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74699892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475657" y="1302151"/>
            <a:ext cx="51125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0820" indent="-210820" algn="ctr" fontAlgn="t"/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1. Анализ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итогов ВПР в 4 классах за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2021-2022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учебный год.</a:t>
            </a:r>
            <a:endParaRPr lang="ru-RU" sz="24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91680" y="2348880"/>
            <a:ext cx="50405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0800" fontAlgn="t"/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2. Разработка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и формирование пакета рекомендаций для учителей начальных классов по вопросам подготовки к ВПР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pPr marL="50800" fontAlgn="t"/>
            <a:endParaRPr lang="ru-RU" sz="2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63688" y="4149080"/>
            <a:ext cx="51845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0820" indent="-210820" fontAlgn="t"/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Организация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дополнительных занятий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для обучающихся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по предметам, выносимых на ВПР</a:t>
            </a:r>
            <a:endParaRPr lang="ru-RU" sz="24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1556792"/>
            <a:ext cx="62646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4. 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Ознакомление родителей обучающихся 4-х классов с новыми инструкциями по проведению ВПР на родительском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собрании.</a:t>
            </a:r>
            <a:endParaRPr lang="ru-RU" sz="2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91680" y="3356991"/>
            <a:ext cx="59766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5. Методический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совет при зам. директора школы с повесткой дня «Отчёт о ходе подготовки обучающихся к ВПР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»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1916832"/>
            <a:ext cx="61206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/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6. Мониторинг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успеваемости по предметам выносимым на ВПР</a:t>
            </a:r>
            <a:endParaRPr lang="ru-RU" sz="2400" b="1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10800000" flipV="1">
            <a:off x="1835696" y="3252682"/>
            <a:ext cx="56886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7. Работа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с классными руководителями по изучению индивидуальных особенностей обучающихся с целью выработки оптимальной стратегии подготовки к ВПР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47664" y="1484784"/>
            <a:ext cx="5688632" cy="402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65"/>
              </a:spcAft>
            </a:pP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Типовые задания по предметам издательства «Экзамен</a:t>
            </a:r>
            <a:r>
              <a:rPr 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algn="just">
              <a:lnSpc>
                <a:spcPct val="115000"/>
              </a:lnSpc>
              <a:spcAft>
                <a:spcPts val="865"/>
              </a:spcAft>
            </a:pPr>
            <a:endParaRPr lang="ru-RU" sz="2800" b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65"/>
              </a:spcAft>
            </a:pPr>
            <a:r>
              <a:rPr 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Рабочие 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тетради по предметам «Готовимся к Всероссийской </a:t>
            </a:r>
            <a:r>
              <a:rPr 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algn="just">
              <a:lnSpc>
                <a:spcPct val="115000"/>
              </a:lnSpc>
              <a:spcAft>
                <a:spcPts val="865"/>
              </a:spcAft>
            </a:pPr>
            <a:r>
              <a:rPr 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Проверочной работе»</a:t>
            </a:r>
          </a:p>
          <a:p>
            <a:pPr algn="just">
              <a:lnSpc>
                <a:spcPct val="115000"/>
              </a:lnSpc>
              <a:spcAft>
                <a:spcPts val="865"/>
              </a:spcAft>
            </a:pPr>
            <a:r>
              <a:rPr 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издательства «Просвещение».</a:t>
            </a:r>
            <a:endParaRPr lang="ru-RU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7275" y="1052736"/>
            <a:ext cx="5760640" cy="2742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65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сайте НИКО (Национальные исследования качества образования)  </a:t>
            </a:r>
            <a:r>
              <a:rPr lang="ru-RU" sz="2400" b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https://www.eduniko.ru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размещен «Банк заданий» — демоверсии тестов по всем трем предметам</a:t>
            </a: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19673" y="3429000"/>
            <a:ext cx="648071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Образовательные тесты</a:t>
            </a:r>
            <a:r>
              <a:rPr lang="ru-RU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 http://testedu.ru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87275" y="4581128"/>
            <a:ext cx="51845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Интернет портал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Учи.ру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http://static.ozone.ru/multimedia/1016318947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588224" y="476672"/>
            <a:ext cx="2106607" cy="2808810"/>
          </a:xfrm>
          <a:prstGeom prst="rect">
            <a:avLst/>
          </a:prstGeom>
          <a:noFill/>
        </p:spPr>
      </p:pic>
      <p:pic>
        <p:nvPicPr>
          <p:cNvPr id="50180" name="Picture 4" descr="http://www.repetitfind.ru/Literature/subjects/rf_vpr_6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67544" y="476672"/>
            <a:ext cx="2164055" cy="3060229"/>
          </a:xfrm>
          <a:prstGeom prst="rect">
            <a:avLst/>
          </a:prstGeom>
          <a:noFill/>
        </p:spPr>
      </p:pic>
      <p:pic>
        <p:nvPicPr>
          <p:cNvPr id="50182" name="Picture 6" descr="http://img.knigozor24.ru/covers/000/988/380/original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491880" y="1628800"/>
            <a:ext cx="2335378" cy="3067100"/>
          </a:xfrm>
          <a:prstGeom prst="rect">
            <a:avLst/>
          </a:prstGeom>
          <a:noFill/>
        </p:spPr>
      </p:pic>
      <p:sp>
        <p:nvSpPr>
          <p:cNvPr id="50184" name="AutoShape 8" descr="https://3d-toy.ru/upload/iblock/e03/e0315f0fb86d8a96b16fc8724e26e1c5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0186" name="Picture 10" descr="https://ozon-st.cdn.ngenix.net/multimedia/1019297927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5508104" y="2060848"/>
            <a:ext cx="2328193" cy="3286861"/>
          </a:xfrm>
          <a:prstGeom prst="rect">
            <a:avLst/>
          </a:prstGeom>
          <a:noFill/>
        </p:spPr>
      </p:pic>
      <p:pic>
        <p:nvPicPr>
          <p:cNvPr id="50188" name="Picture 12" descr="https://media.clausmarket.ru/uf/23b/itogovye_testy_dlya_podgotovki_k_vserossiyskoy_proverochnoy_rabote_po_russkomu_yazyku_4_klass_avtor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1662436" y="2564904"/>
            <a:ext cx="2448272" cy="2448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Другая 5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974806"/>
      </a:hlink>
      <a:folHlink>
        <a:srgbClr val="974806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187</Words>
  <Application>Microsoft Office PowerPoint</Application>
  <PresentationFormat>Экран (4:3)</PresentationFormat>
  <Paragraphs>34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Monotype Corsiva</vt:lpstr>
      <vt:lpstr>Times New Roman</vt:lpstr>
      <vt:lpstr>1_Тема Office</vt:lpstr>
      <vt:lpstr>Презентация PowerPoint</vt:lpstr>
      <vt:lpstr> Готовность к ВПР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школу</dc:title>
  <dc:creator>Фокина Лидия Петровна</dc:creator>
  <cp:keywords>Шаблон презентации</cp:keywords>
  <cp:lastModifiedBy>компьютер</cp:lastModifiedBy>
  <cp:revision>82</cp:revision>
  <dcterms:created xsi:type="dcterms:W3CDTF">2014-07-06T18:18:01Z</dcterms:created>
  <dcterms:modified xsi:type="dcterms:W3CDTF">2023-10-13T08:59:08Z</dcterms:modified>
</cp:coreProperties>
</file>