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013"/>
  </p:normalViewPr>
  <p:slideViewPr>
    <p:cSldViewPr snapToGrid="0" snapToObjects="1">
      <p:cViewPr>
        <p:scale>
          <a:sx n="67" d="100"/>
          <a:sy n="67" d="100"/>
        </p:scale>
        <p:origin x="88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5A7E7D-E44C-0D4A-8EAA-9C69FF186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8E77BE-3EC1-FA4E-9A27-8DF50F8DE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77192-CBB7-CA43-B17E-D61FC813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B92537-D7F0-7748-A2C0-915500B2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5E4F79-00D4-8E4A-AB42-8C31456C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23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51C7C-6C2D-B847-90BA-589D9C66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86314-BA07-BC40-9AA2-A48EE74BA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66229-436A-BA44-8DFB-D781ABCAB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E8F4FF-2B76-6C4F-B217-CF93954A2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C6D9C2-41E5-4E4E-95D4-6AC147FB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7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0331B36-888D-194F-9060-AA061986B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FEE042-D889-E848-8078-5F554A0FE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CA6856-ED3D-C04C-B7D5-E76F8A53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A5516-2B89-5645-B3A2-803F20012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D20BC4-2DDE-5B48-9F7A-764CCBEB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2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7DD6B-58C6-AB46-843D-8187B005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F9FF45-32DB-DA41-8DF2-7E0AC245B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D15D68-FC77-3B45-A88D-53691C10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0EF46C-B92E-BF43-9CE3-16F19B20A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F1B68C-0F56-A141-948A-FD4E9508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99F46-9489-1F47-AB09-26B855F28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E76FE1-2989-194C-BB65-713ECA413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728914-7F3C-6547-A6E5-2AF951A0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0858FF-B85D-6347-A442-F05CB4C8C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3CACB3-C2E9-C842-A6E9-99E9D82FB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5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992940-0B43-DF41-850D-D6BBB451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CCD7CA-223A-AE4C-A182-56A1143F7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CBCBC3-4D17-7C4A-83CD-1E1F1F149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93CB54-8730-024A-B059-8738E2E2B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5E13C-57CE-A343-9F20-1722E604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A7118B-DBA1-3449-A17D-1472C62F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13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350F38-34BD-594F-86CA-27E9F7A40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E7C500-26A7-0544-868E-7CBF387AE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77E531-489C-0F4C-AB67-5EF816003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489145-1D8A-CD4A-A3BF-D391A0C97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5620F5C-8E9D-4044-A13B-8D84A90FA4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A8DD35-D7A0-054C-8710-06C72D70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092B5BA-391A-BE43-A7D8-CAC4BF21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CB59C39-99DA-CE43-A264-AC8EE7C4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6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1BEE35-F3ED-0544-8E75-A72417CA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5C89BE-FE8B-924B-B9EB-10E85260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085DF1F-D544-0B4D-AC6A-975D1F9DB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4610D9F-B6A6-FF42-8600-8D9D3336C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5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CFC154-8077-A542-A60A-A743A0313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159BDF-4C0A-BA4D-8AD4-71B721280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99F052-5E08-0643-9FB1-E780B915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4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C6D560-3338-8849-92F9-46931C65C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FA362E-5C07-1045-9E6D-CD18DA22E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6DBCBA-5A10-0E41-A3B3-A525874E2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A5FB8D-DEED-CA4C-BA94-4A8CC487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00DFAF-8EED-FF4E-B51C-BA8F65C7B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08D242-2FD7-F84A-87FF-70EAC1A4E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7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A91FF-C544-7941-AA63-F926C2C6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EA8A14-EF6E-4B4C-B471-7A9703F79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426012-E13E-B449-8300-940B2965B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E22BD3-CBB2-FB46-A3B3-5353E5A7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04747F-7C27-BB40-BB62-CFB164DD9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891452-CC36-DF4B-8BF9-38035C4C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89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7BDA28-DD5C-5B42-8395-88E5151F8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8FC9A7-95C4-F54D-9F0E-FED55B6E2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9A0156-C9CB-1A4B-8B15-A67A1C343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A16E-0947-9B47-B2F8-78B52F066D13}" type="datetimeFigureOut">
              <a:rPr lang="ru-RU" smtClean="0"/>
              <a:t>10.12.2022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90912F-A1AD-824A-96E0-FF9B0DABB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6EB8EC-9613-5B41-B2FC-341DE20DE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AFF23-1658-C449-BBE3-D5F0ED9DB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55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658CFB-CEFC-B44B-8D4C-44DFED9F1706}"/>
              </a:ext>
            </a:extLst>
          </p:cNvPr>
          <p:cNvSpPr txBox="1"/>
          <p:nvPr/>
        </p:nvSpPr>
        <p:spPr>
          <a:xfrm>
            <a:off x="4590288" y="274320"/>
            <a:ext cx="5870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Как писать научную работу?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339EA1-1668-774D-BB93-8A0CDDAFB347}"/>
              </a:ext>
            </a:extLst>
          </p:cNvPr>
          <p:cNvSpPr txBox="1"/>
          <p:nvPr/>
        </p:nvSpPr>
        <p:spPr>
          <a:xfrm>
            <a:off x="400050" y="723900"/>
            <a:ext cx="107922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 требования к выбору  темы: </a:t>
            </a:r>
          </a:p>
          <a:p>
            <a:pPr marL="342900" indent="-342900">
              <a:buAutoNum type="arabicParenR"/>
            </a:pPr>
            <a:r>
              <a:rPr lang="ru-RU" sz="2000" i="1" dirty="0"/>
              <a:t>Тема должна соответствовать склонностям конкретного учащегося;</a:t>
            </a:r>
          </a:p>
          <a:p>
            <a:pPr marL="342900" indent="-342900">
              <a:buAutoNum type="arabicParenR"/>
            </a:pPr>
            <a:r>
              <a:rPr lang="ru-RU" sz="2000" i="1" dirty="0"/>
              <a:t>Основные тексты должны быть достижимы; </a:t>
            </a:r>
          </a:p>
          <a:p>
            <a:pPr marL="342900" indent="-342900">
              <a:buAutoNum type="arabicParenR"/>
            </a:pPr>
            <a:r>
              <a:rPr lang="ru-RU" sz="2000" i="1" dirty="0"/>
              <a:t>Основные тексты должны быть постижимы;</a:t>
            </a:r>
          </a:p>
          <a:p>
            <a:pPr marL="342900" indent="-342900">
              <a:buAutoNum type="arabicParenR"/>
            </a:pPr>
            <a:r>
              <a:rPr lang="ru-RU" sz="2000" i="1" dirty="0"/>
              <a:t>Избранная методология должна реально соответствовать возможностям конкретного учащегося.</a:t>
            </a:r>
          </a:p>
          <a:p>
            <a:r>
              <a:rPr lang="ru-RU" sz="2000" i="1" dirty="0">
                <a:solidFill>
                  <a:schemeClr val="bg1">
                    <a:lumMod val="50000"/>
                  </a:schemeClr>
                </a:solidFill>
              </a:rPr>
              <a:t>5)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ru-RU" sz="2000" i="1" dirty="0">
                <a:solidFill>
                  <a:schemeClr val="bg1">
                    <a:lumMod val="50000"/>
                  </a:schemeClr>
                </a:solidFill>
              </a:rPr>
              <a:t> Правильно выбрать научного руководителя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7F568E-1B43-D94F-864C-F8190D60A414}"/>
              </a:ext>
            </a:extLst>
          </p:cNvPr>
          <p:cNvSpPr txBox="1"/>
          <p:nvPr/>
        </p:nvSpPr>
        <p:spPr>
          <a:xfrm>
            <a:off x="400050" y="3420248"/>
            <a:ext cx="11049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Идея и обоснование ее научности:</a:t>
            </a:r>
          </a:p>
          <a:p>
            <a:pPr marL="342900" indent="-342900">
              <a:buAutoNum type="arabicParenR"/>
            </a:pPr>
            <a:r>
              <a:rPr lang="ru-RU" sz="2000" dirty="0"/>
              <a:t>Предмет исследования должен обладать узнаваемостью и поддаваться описанию;</a:t>
            </a:r>
          </a:p>
          <a:p>
            <a:pPr marL="342900" indent="-342900">
              <a:buAutoNum type="arabicParenR"/>
            </a:pPr>
            <a:r>
              <a:rPr lang="ru-RU" sz="2000" dirty="0"/>
              <a:t>В исследовании должно говориться нечто, что еще не говорилось;</a:t>
            </a:r>
          </a:p>
          <a:p>
            <a:pPr marL="342900" indent="-342900">
              <a:buAutoNum type="arabicParenR"/>
            </a:pPr>
            <a:r>
              <a:rPr lang="ru-RU" sz="2000" dirty="0"/>
              <a:t>Исследование должно быть полезно для других;</a:t>
            </a:r>
          </a:p>
          <a:p>
            <a:pPr marL="342900" indent="-342900">
              <a:buAutoNum type="arabicParenR"/>
            </a:pPr>
            <a:r>
              <a:rPr lang="ru-RU" sz="2000" dirty="0"/>
              <a:t>Пути проверки или опровержения предполагаемой идеи существуют.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26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67A341-63A1-0244-98D6-C108B1D06863}"/>
              </a:ext>
            </a:extLst>
          </p:cNvPr>
          <p:cNvSpPr txBox="1"/>
          <p:nvPr/>
        </p:nvSpPr>
        <p:spPr>
          <a:xfrm>
            <a:off x="1447800" y="495300"/>
            <a:ext cx="505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Образовательные  и личностные результаты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2C5EC1-C240-5947-8401-ECE4ACF36417}"/>
              </a:ext>
            </a:extLst>
          </p:cNvPr>
          <p:cNvSpPr txBox="1"/>
          <p:nvPr/>
        </p:nvSpPr>
        <p:spPr>
          <a:xfrm>
            <a:off x="590550" y="864632"/>
            <a:ext cx="1089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/>
              <a:t>Образовательный продукт </a:t>
            </a:r>
            <a:r>
              <a:rPr lang="ru-RU" sz="2000" dirty="0"/>
              <a:t>– совокупность образовательных и личных результатов учащегося. (А.В. Хуторской</a:t>
            </a:r>
            <a:r>
              <a:rPr lang="ru-RU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099BE3-178C-5F49-8481-BFD7BA6CCF03}"/>
              </a:ext>
            </a:extLst>
          </p:cNvPr>
          <p:cNvSpPr txBox="1"/>
          <p:nvPr/>
        </p:nvSpPr>
        <p:spPr>
          <a:xfrm>
            <a:off x="590550" y="1398032"/>
            <a:ext cx="9029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Образовательный продукт делится на внешний и внутренний.</a:t>
            </a:r>
          </a:p>
          <a:p>
            <a:r>
              <a:rPr lang="ru-RU" sz="2000" u="sng" dirty="0"/>
              <a:t>Внешние результаты </a:t>
            </a:r>
            <a:r>
              <a:rPr lang="ru-RU" sz="2000" dirty="0"/>
              <a:t>–материализованные продукты.</a:t>
            </a:r>
          </a:p>
          <a:p>
            <a:r>
              <a:rPr lang="ru-RU" sz="2000" u="sng" dirty="0"/>
              <a:t>Внутренние</a:t>
            </a:r>
            <a:r>
              <a:rPr lang="ru-RU" sz="2000" dirty="0"/>
              <a:t> – изменения личностных качеств, достояний учащегося.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12A37F7-8814-D24B-911F-E88E71C9D89C}"/>
              </a:ext>
            </a:extLst>
          </p:cNvPr>
          <p:cNvSpPr/>
          <p:nvPr/>
        </p:nvSpPr>
        <p:spPr>
          <a:xfrm>
            <a:off x="381000" y="2690694"/>
            <a:ext cx="11487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Мы можем говорить об успехе, когда:</a:t>
            </a:r>
            <a:br>
              <a:rPr lang="ru-RU" sz="2000" dirty="0"/>
            </a:br>
            <a:r>
              <a:rPr lang="ru-RU" sz="2000" b="0" i="0" u="none" strike="noStrike" dirty="0">
                <a:solidFill>
                  <a:srgbClr val="333333"/>
                </a:solidFill>
                <a:effectLst/>
              </a:rPr>
              <a:t>- учащимся создан образовательный продукт в изучаемой области;</a:t>
            </a:r>
            <a:br>
              <a:rPr lang="ru-RU" sz="2000" dirty="0"/>
            </a:br>
            <a:r>
              <a:rPr lang="ru-RU" sz="2000" b="0" i="0" u="none" strike="noStrike" dirty="0">
                <a:solidFill>
                  <a:srgbClr val="333333"/>
                </a:solidFill>
                <a:effectLst/>
              </a:rPr>
              <a:t>- освоено базовое содержание области через сопоставление с собственными результатами;</a:t>
            </a:r>
            <a:br>
              <a:rPr lang="ru-RU" sz="2000" dirty="0"/>
            </a:br>
            <a:r>
              <a:rPr lang="ru-RU" sz="2000" b="0" i="0" u="none" strike="noStrike" dirty="0">
                <a:solidFill>
                  <a:srgbClr val="333333"/>
                </a:solidFill>
                <a:effectLst/>
              </a:rPr>
              <a:t>- выстроена индивидуальная образовательная траектории ученика с опорой на личностные качества.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19020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175</Words>
  <Application>Microsoft Macintosh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6</cp:revision>
  <dcterms:created xsi:type="dcterms:W3CDTF">2022-12-10T16:55:09Z</dcterms:created>
  <dcterms:modified xsi:type="dcterms:W3CDTF">2022-12-10T18:23:43Z</dcterms:modified>
</cp:coreProperties>
</file>