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6" r:id="rId4"/>
    <p:sldId id="267" r:id="rId5"/>
    <p:sldId id="257" r:id="rId6"/>
    <p:sldId id="264" r:id="rId7"/>
    <p:sldId id="277" r:id="rId8"/>
    <p:sldId id="258" r:id="rId9"/>
    <p:sldId id="279" r:id="rId10"/>
    <p:sldId id="280" r:id="rId11"/>
    <p:sldId id="281" r:id="rId12"/>
    <p:sldId id="283" r:id="rId13"/>
    <p:sldId id="260" r:id="rId14"/>
    <p:sldId id="261" r:id="rId15"/>
    <p:sldId id="269" r:id="rId16"/>
    <p:sldId id="273" r:id="rId17"/>
    <p:sldId id="262" r:id="rId18"/>
    <p:sldId id="274" r:id="rId19"/>
    <p:sldId id="275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7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E9A-4C61-4ED6-BFE3-E10A759C6082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6B2A-739A-41F5-AE60-6D28BCE2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7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8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0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6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CEC8-C981-434A-B429-9D463201CE5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FCF2-4795-439C-95CF-C27C9E7D9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415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0849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§</a:t>
            </a:r>
            <a:r>
              <a:rPr lang="ru-RU" sz="2800" dirty="0"/>
              <a:t>23, на выбор в </a:t>
            </a:r>
            <a:r>
              <a:rPr lang="ru-RU" sz="2800" dirty="0" smtClean="0"/>
              <a:t>тетради, </a:t>
            </a:r>
            <a:r>
              <a:rPr lang="ru-RU" sz="2800" dirty="0"/>
              <a:t>устный ответ у </a:t>
            </a:r>
            <a:r>
              <a:rPr lang="ru-RU" sz="2800" dirty="0" smtClean="0"/>
              <a:t>доски на вопрос: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6,7,8 на с. 153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322" y="17262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Какова </a:t>
            </a:r>
            <a:r>
              <a:rPr lang="ru-RU" dirty="0"/>
              <a:t>роль </a:t>
            </a:r>
            <a:r>
              <a:rPr lang="ru-RU" b="1" dirty="0"/>
              <a:t>Григория Потёмкина </a:t>
            </a:r>
            <a:r>
              <a:rPr lang="ru-RU" dirty="0"/>
              <a:t>в обустройстве </a:t>
            </a:r>
            <a:r>
              <a:rPr lang="ru-RU" dirty="0" err="1"/>
              <a:t>Новороссии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449" y="1950753"/>
            <a:ext cx="638074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Григорий Потёмкин (1739-1791)</a:t>
            </a:r>
          </a:p>
          <a:p>
            <a:r>
              <a:rPr lang="ru-RU" sz="3200" dirty="0" smtClean="0"/>
              <a:t>1776 г. – генерал-губернатор новороссийский и азовский</a:t>
            </a:r>
          </a:p>
          <a:p>
            <a:r>
              <a:rPr lang="ru-RU" sz="3200" dirty="0" smtClean="0"/>
              <a:t>1784 г. - генерал-губернатор </a:t>
            </a:r>
            <a:r>
              <a:rPr lang="ru-RU" sz="3200" dirty="0" err="1" smtClean="0"/>
              <a:t>екатеринославский</a:t>
            </a:r>
            <a:r>
              <a:rPr lang="ru-RU" sz="3200" dirty="0" smtClean="0"/>
              <a:t> и </a:t>
            </a:r>
            <a:r>
              <a:rPr lang="ru-RU" sz="3200" dirty="0" err="1" smtClean="0"/>
              <a:t>таврический</a:t>
            </a:r>
            <a:endParaRPr lang="ru-RU" sz="3200" dirty="0"/>
          </a:p>
        </p:txBody>
      </p:sp>
      <p:pic>
        <p:nvPicPr>
          <p:cNvPr id="2050" name="Picture 2" descr="Princepotem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9" y="1641315"/>
            <a:ext cx="3550152" cy="4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198" y="154731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Составить схему «</a:t>
            </a:r>
            <a:r>
              <a:rPr lang="ru-RU" b="1" dirty="0"/>
              <a:t>Управление</a:t>
            </a:r>
            <a:r>
              <a:rPr lang="ru-RU" dirty="0"/>
              <a:t> </a:t>
            </a:r>
            <a:r>
              <a:rPr lang="ru-RU" dirty="0" err="1"/>
              <a:t>Новороссией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934" y="1612231"/>
            <a:ext cx="4774132" cy="837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Новороссия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г. Кременчуг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39" y="3026117"/>
            <a:ext cx="4379495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Екатерининское наместничество (генерал-губернаторство)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г. </a:t>
            </a:r>
            <a:r>
              <a:rPr lang="ru-RU" sz="2000" dirty="0" err="1" smtClean="0">
                <a:solidFill>
                  <a:schemeClr val="tx1"/>
                </a:solidFill>
              </a:rPr>
              <a:t>Екатеринослав</a:t>
            </a:r>
            <a:r>
              <a:rPr lang="ru-RU" sz="2000" dirty="0" smtClean="0">
                <a:solidFill>
                  <a:schemeClr val="tx1"/>
                </a:solidFill>
              </a:rPr>
              <a:t>=Днепропетровск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5587" y="4410184"/>
            <a:ext cx="3907857" cy="1106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Херсонская губерния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Херсон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6464" y="4277610"/>
            <a:ext cx="3869355" cy="1164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Таврическая губерния =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Крым + Северная Таврия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Керчь (Пантикапей)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3068225">
            <a:off x="4126312" y="21686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42385" y="2881266"/>
            <a:ext cx="484632" cy="1313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641114">
            <a:off x="8240750" y="2710514"/>
            <a:ext cx="484632" cy="1438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496"/>
            <a:ext cx="10515600" cy="16658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u="sng" dirty="0" smtClean="0"/>
              <a:t>Указать </a:t>
            </a:r>
            <a:r>
              <a:rPr lang="ru-RU" sz="3600" b="1" u="sng" dirty="0"/>
              <a:t>роль </a:t>
            </a:r>
            <a:r>
              <a:rPr lang="ru-RU" sz="3600" b="1" u="sng" dirty="0" smtClean="0"/>
              <a:t>городов:</a:t>
            </a:r>
            <a:br>
              <a:rPr lang="ru-RU" sz="3600" b="1" u="sng" dirty="0" smtClean="0"/>
            </a:br>
            <a:r>
              <a:rPr lang="ru-RU" sz="3100" b="1" dirty="0" smtClean="0"/>
              <a:t>Херсона-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Николаева </a:t>
            </a:r>
            <a:r>
              <a:rPr lang="ru-RU" sz="3100" b="1" dirty="0"/>
              <a:t>–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Севастополя </a:t>
            </a:r>
            <a:r>
              <a:rPr lang="ru-RU" sz="3100" b="1" dirty="0"/>
              <a:t>-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44" y="2261394"/>
            <a:ext cx="10515600" cy="2608989"/>
          </a:xfrm>
        </p:spPr>
        <p:txBody>
          <a:bodyPr/>
          <a:lstStyle/>
          <a:p>
            <a:r>
              <a:rPr lang="ru-RU" b="1" dirty="0" smtClean="0"/>
              <a:t>Херсона (1778)- </a:t>
            </a:r>
            <a:r>
              <a:rPr lang="ru-RU" dirty="0" smtClean="0"/>
              <a:t>центр торговли, губернский город</a:t>
            </a:r>
          </a:p>
          <a:p>
            <a:r>
              <a:rPr lang="ru-RU" b="1" dirty="0" smtClean="0"/>
              <a:t>Николаева (1788) </a:t>
            </a:r>
            <a:r>
              <a:rPr lang="ru-RU" b="1" dirty="0"/>
              <a:t>– </a:t>
            </a:r>
            <a:r>
              <a:rPr lang="ru-RU" dirty="0" smtClean="0"/>
              <a:t>центр командования ВМФ России на Чёрном море</a:t>
            </a:r>
          </a:p>
          <a:p>
            <a:r>
              <a:rPr lang="ru-RU" b="1" dirty="0" smtClean="0"/>
              <a:t>Севастополя (1783) – </a:t>
            </a:r>
            <a:r>
              <a:rPr lang="ru-RU" dirty="0" smtClean="0"/>
              <a:t>ВМБ России на Чёрном море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54089" y="0"/>
            <a:ext cx="133791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Карта с. 148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43436" y="6208295"/>
            <a:ext cx="23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 задание №2 - 8 </a:t>
            </a:r>
            <a:r>
              <a:rPr lang="ru-RU" b="1" dirty="0">
                <a:solidFill>
                  <a:srgbClr val="FF0000"/>
                </a:solidFill>
              </a:rPr>
              <a:t>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190955"/>
            <a:ext cx="10657114" cy="1080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</a:t>
            </a:r>
            <a:r>
              <a:rPr lang="ru-RU" sz="4000" b="1" dirty="0" smtClean="0"/>
              <a:t>Торговля и промышленность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2 мин., 2 б. (с/р)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Перечислить </a:t>
            </a:r>
            <a:r>
              <a:rPr lang="ru-RU" dirty="0"/>
              <a:t>торговые порты </a:t>
            </a:r>
            <a:r>
              <a:rPr lang="ru-RU" dirty="0" err="1" smtClean="0"/>
              <a:t>Новороссии</a:t>
            </a:r>
            <a:r>
              <a:rPr lang="ru-RU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Указать </a:t>
            </a:r>
            <a:r>
              <a:rPr lang="ru-RU" dirty="0"/>
              <a:t>отрасль промышленности, которая стала развиваться в Донбассе с </a:t>
            </a:r>
            <a:r>
              <a:rPr lang="en-US" dirty="0"/>
              <a:t>XVIII</a:t>
            </a:r>
            <a:r>
              <a:rPr lang="ru-RU" dirty="0"/>
              <a:t> в. </a:t>
            </a:r>
            <a:r>
              <a:rPr lang="ru-RU" dirty="0" smtClean="0"/>
              <a:t>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4648250"/>
            <a:ext cx="10515600" cy="220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Очаков, Феодосия, </a:t>
            </a:r>
            <a:r>
              <a:rPr lang="ru-RU" dirty="0" err="1" smtClean="0"/>
              <a:t>Гёзлев</a:t>
            </a:r>
            <a:r>
              <a:rPr lang="ru-RU" dirty="0" smtClean="0"/>
              <a:t> (Евпатория), Таганрог, Одесса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Добыча угля (Донецк, Донбасс), металлургия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0501" y="3850105"/>
            <a:ext cx="279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Самопроверка </a:t>
            </a: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854089" y="-62741"/>
            <a:ext cx="133791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Карта с. 148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47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0"/>
            <a:ext cx="10709366" cy="11202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Заселение </a:t>
            </a:r>
            <a:r>
              <a:rPr lang="ru-RU" b="1" dirty="0" err="1" smtClean="0"/>
              <a:t>Новороссии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 мин., 1 б. (по вариантам)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3" y="1546951"/>
            <a:ext cx="10515600" cy="359981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Перечислить </a:t>
            </a:r>
            <a:r>
              <a:rPr lang="ru-RU" dirty="0"/>
              <a:t>преимущества, которые давались переселенцам в </a:t>
            </a:r>
            <a:r>
              <a:rPr lang="ru-RU" dirty="0" err="1"/>
              <a:t>Новороссии</a:t>
            </a:r>
            <a:r>
              <a:rPr lang="ru-RU" dirty="0"/>
              <a:t>: (не менее </a:t>
            </a:r>
            <a:r>
              <a:rPr lang="ru-RU" dirty="0" smtClean="0"/>
              <a:t>4).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Указать</a:t>
            </a:r>
            <a:r>
              <a:rPr lang="ru-RU" dirty="0"/>
              <a:t>, какие народы империи и других государств заселяли </a:t>
            </a:r>
            <a:r>
              <a:rPr lang="ru-RU" dirty="0" err="1"/>
              <a:t>Новороссию</a:t>
            </a:r>
            <a:r>
              <a:rPr lang="ru-RU" dirty="0" smtClean="0"/>
              <a:t>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Какая религиозная политика проводилась в </a:t>
            </a:r>
            <a:r>
              <a:rPr lang="ru-RU" dirty="0" err="1"/>
              <a:t>Новороссии</a:t>
            </a:r>
            <a:r>
              <a:rPr lang="ru-RU" dirty="0" smtClean="0"/>
              <a:t>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Почему и на каких условиях в 1775 г. упразднено запорожское казачество?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4137" y="0"/>
            <a:ext cx="10816046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Взаимопроверка (устно)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8" y="134755"/>
            <a:ext cx="11790948" cy="14596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dirty="0" err="1" smtClean="0"/>
              <a:t>в.Перечислить</a:t>
            </a:r>
            <a:r>
              <a:rPr lang="ru-RU" dirty="0" smtClean="0"/>
              <a:t> </a:t>
            </a:r>
            <a:r>
              <a:rPr lang="ru-RU" dirty="0"/>
              <a:t>преимущества, которые давались переселенцам в </a:t>
            </a:r>
            <a:r>
              <a:rPr lang="ru-RU" dirty="0" err="1"/>
              <a:t>Новороссии</a:t>
            </a:r>
            <a:r>
              <a:rPr lang="ru-RU" dirty="0"/>
              <a:t>: (не менее 4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крепостные крестьяне, бежавшие сюда, не возвращались назад и становились </a:t>
            </a:r>
            <a:r>
              <a:rPr lang="ru-RU" b="1" dirty="0"/>
              <a:t>свободными </a:t>
            </a:r>
            <a:r>
              <a:rPr lang="ru-RU" b="1" dirty="0" smtClean="0"/>
              <a:t>земледельцами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</a:t>
            </a:r>
            <a:r>
              <a:rPr lang="ru-RU" dirty="0"/>
              <a:t>казенного фонда для ведения хозяйства выделялись значительные </a:t>
            </a:r>
            <a:r>
              <a:rPr lang="ru-RU" b="1" dirty="0"/>
              <a:t>земельные наделы </a:t>
            </a:r>
            <a:r>
              <a:rPr lang="ru-RU" dirty="0"/>
              <a:t>в вечное наследуемое владение (могли получать чиновники, штаб и обер-офицеры и иностранцы</a:t>
            </a:r>
            <a:r>
              <a:rPr lang="ru-RU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длительный срок </a:t>
            </a:r>
            <a:r>
              <a:rPr lang="ru-RU" b="1" dirty="0" smtClean="0"/>
              <a:t>освобождали </a:t>
            </a:r>
            <a:r>
              <a:rPr lang="ru-RU" b="1" dirty="0"/>
              <a:t>от </a:t>
            </a:r>
            <a:r>
              <a:rPr lang="ru-RU" b="1" dirty="0" smtClean="0"/>
              <a:t>налогов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давали </a:t>
            </a:r>
            <a:r>
              <a:rPr lang="ru-RU" b="1" dirty="0"/>
              <a:t>ссуды</a:t>
            </a:r>
            <a:r>
              <a:rPr lang="ru-RU" dirty="0"/>
              <a:t> на льготных </a:t>
            </a:r>
            <a:r>
              <a:rPr lang="ru-RU" dirty="0" smtClean="0"/>
              <a:t>условиях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4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9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" y="1396585"/>
            <a:ext cx="7428411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Прочитайте текст учебника п.5 стр. 54. В чем состоял смысл путешествия Екатерины II на юг в </a:t>
            </a:r>
            <a:r>
              <a:rPr lang="ru-RU" sz="2400" b="1" dirty="0">
                <a:solidFill>
                  <a:srgbClr val="FF0000"/>
                </a:solidFill>
              </a:rPr>
              <a:t>1787 г</a:t>
            </a:r>
            <a:r>
              <a:rPr lang="ru-RU" sz="2400" b="1" dirty="0" smtClean="0">
                <a:solidFill>
                  <a:srgbClr val="FF0000"/>
                </a:solidFill>
              </a:rPr>
              <a:t>.?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Заполните </a:t>
            </a:r>
            <a:r>
              <a:rPr lang="ru-RU" sz="2400" b="1" u="sng" dirty="0"/>
              <a:t>таблицу </a:t>
            </a:r>
            <a:r>
              <a:rPr lang="ru-RU" sz="2400" b="1" dirty="0"/>
              <a:t>«Поездка </a:t>
            </a:r>
            <a:r>
              <a:rPr lang="ru-RU" sz="2400" b="1" dirty="0" smtClean="0"/>
              <a:t>Екатерины</a:t>
            </a:r>
            <a:r>
              <a:rPr lang="en-US" sz="2400" b="1" dirty="0" smtClean="0"/>
              <a:t> II</a:t>
            </a:r>
            <a:r>
              <a:rPr lang="ru-RU" sz="2400" b="1" dirty="0" smtClean="0"/>
              <a:t> </a:t>
            </a:r>
            <a:r>
              <a:rPr lang="ru-RU" sz="2400" b="1" dirty="0"/>
              <a:t>по </a:t>
            </a:r>
            <a:r>
              <a:rPr lang="ru-RU" sz="2400" b="1" dirty="0" err="1"/>
              <a:t>Новороссии</a:t>
            </a:r>
            <a:r>
              <a:rPr lang="ru-RU" sz="2400" b="1" dirty="0"/>
              <a:t> и Крыму»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2639"/>
              </p:ext>
            </p:extLst>
          </p:nvPr>
        </p:nvGraphicFramePr>
        <p:xfrm>
          <a:off x="636812" y="2913565"/>
          <a:ext cx="6642463" cy="2539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6962"/>
                <a:gridCol w="4795501"/>
              </a:tblGrid>
              <a:tr h="79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Цели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2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Монархи - участники путешествия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60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Итоги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7672252" cy="99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/>
            <a:endParaRPr lang="ru-RU" sz="11200" b="1" dirty="0"/>
          </a:p>
          <a:p>
            <a:pPr algn="ctr"/>
            <a:r>
              <a:rPr lang="ru-RU" sz="11200" b="1" dirty="0" smtClean="0"/>
              <a:t>5. Екатерина </a:t>
            </a:r>
            <a:r>
              <a:rPr lang="en-US" sz="11200" b="1" dirty="0" smtClean="0"/>
              <a:t>II</a:t>
            </a:r>
            <a:r>
              <a:rPr lang="ru-RU" sz="11200" b="1" dirty="0" smtClean="0"/>
              <a:t> в </a:t>
            </a:r>
            <a:r>
              <a:rPr lang="ru-RU" sz="11200" b="1" dirty="0" err="1" smtClean="0"/>
              <a:t>Новороссии</a:t>
            </a:r>
            <a:endParaRPr lang="ru-RU" sz="11200" b="1" dirty="0" smtClean="0"/>
          </a:p>
          <a:p>
            <a:pPr algn="ctr"/>
            <a:r>
              <a:rPr lang="ru-RU" sz="11200" b="1" dirty="0" smtClean="0">
                <a:solidFill>
                  <a:srgbClr val="FF0000"/>
                </a:solidFill>
              </a:rPr>
              <a:t>3 мин., 3 б. (с/р – опорные слова)</a:t>
            </a:r>
            <a:endParaRPr lang="en-US" sz="1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1200" b="1" dirty="0" smtClean="0"/>
              <a:t/>
            </a:r>
            <a:br>
              <a:rPr lang="ru-RU" sz="11200" b="1" dirty="0" smtClean="0"/>
            </a:br>
            <a:endParaRPr lang="ru-RU" sz="11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Потёмкинские деревни: правда и мифы | Читать статьи по истории РФ для  школьников и студ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51" y="0"/>
            <a:ext cx="4526281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0608" cy="69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65125"/>
            <a:ext cx="10648406" cy="993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Екатерина </a:t>
            </a:r>
            <a:r>
              <a:rPr lang="en-US" b="1" dirty="0" smtClean="0"/>
              <a:t>II</a:t>
            </a:r>
            <a:r>
              <a:rPr lang="ru-RU" b="1" dirty="0" smtClean="0"/>
              <a:t> в </a:t>
            </a:r>
            <a:r>
              <a:rPr lang="ru-RU" b="1" dirty="0" err="1" smtClean="0"/>
              <a:t>Новороссии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 б. (кто быстрее, с поднятием руки)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935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история о «потёмкинских деревнях» не более, чем миф?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это выражение означает в современной речи?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77" y="208371"/>
            <a:ext cx="5231674" cy="7234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Потемкинские деревни</a:t>
            </a:r>
            <a:r>
              <a:rPr lang="ru-RU" dirty="0"/>
              <a:t> </a:t>
            </a:r>
          </a:p>
        </p:txBody>
      </p:sp>
      <p:pic>
        <p:nvPicPr>
          <p:cNvPr id="4" name="Picture 2" descr="Потемкинские деревни, которых не было • Arza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49" y="0"/>
            <a:ext cx="5211807" cy="35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7605" y="1226027"/>
            <a:ext cx="5884818" cy="554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исторический миф о бутафорских деревнях, которые якобы были выстроены по указанию князя Потёмкина вдоль маршрута Екатерины II во время её поездки в 1787 году в Северное Причерноморье — территории современной России и Крыма, которые были отвоёваны у Османской империи.</a:t>
            </a:r>
          </a:p>
          <a:p>
            <a:r>
              <a:rPr lang="ru-RU" sz="2000" dirty="0"/>
              <a:t>Согласно легенде, в недавно глухой местности императрица увидела множество строений, войска, процветающее население. Предстал её взору и Черноморский флот в Севастополе. Эти достижения удивили не только государыню, но и представителей иностранных дворов, которые путешествовали вместе с ней, а также присоединившегося к ним инкогнито австрийского императора Иосифа II.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400" dirty="0"/>
          </a:p>
        </p:txBody>
      </p:sp>
      <p:pic>
        <p:nvPicPr>
          <p:cNvPr id="4098" name="Picture 2" descr="Потемкинские деревни, которых не было • Arz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49" y="3519057"/>
            <a:ext cx="5259432" cy="3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78" y="138703"/>
            <a:ext cx="10515600" cy="10369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Что </a:t>
            </a:r>
            <a:r>
              <a:rPr lang="ru-RU" sz="4000" b="1" dirty="0"/>
              <a:t>это выражение означает в современной речи?</a:t>
            </a:r>
            <a:br>
              <a:rPr lang="ru-RU" sz="40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1520825"/>
            <a:ext cx="3781926" cy="4351338"/>
          </a:xfrm>
        </p:spPr>
        <p:txBody>
          <a:bodyPr/>
          <a:lstStyle/>
          <a:p>
            <a:r>
              <a:rPr lang="ru-RU" dirty="0" smtClean="0"/>
              <a:t>Показной  </a:t>
            </a:r>
            <a:r>
              <a:rPr lang="ru-RU" dirty="0"/>
              <a:t>блеск, обман и очковтирательство. </a:t>
            </a:r>
            <a:endParaRPr lang="ru-RU" dirty="0" smtClean="0"/>
          </a:p>
          <a:p>
            <a:r>
              <a:rPr lang="ru-RU" dirty="0" smtClean="0"/>
              <a:t>Оно </a:t>
            </a:r>
            <a:r>
              <a:rPr lang="ru-RU" dirty="0"/>
              <a:t>прочно вошло в русский язык. </a:t>
            </a:r>
            <a:endParaRPr lang="ru-RU" dirty="0" smtClean="0"/>
          </a:p>
          <a:p>
            <a:r>
              <a:rPr lang="ru-RU" dirty="0" smtClean="0"/>
              <a:t>Об </a:t>
            </a:r>
            <a:r>
              <a:rPr lang="ru-RU" dirty="0"/>
              <a:t>обманщике, втирающем очки, говорят, что он строит </a:t>
            </a:r>
            <a:r>
              <a:rPr lang="ru-RU" b="1" dirty="0"/>
              <a:t>потемкинские</a:t>
            </a:r>
            <a:r>
              <a:rPr lang="ru-RU" dirty="0"/>
              <a:t> </a:t>
            </a:r>
            <a:r>
              <a:rPr lang="ru-RU" b="1" dirty="0"/>
              <a:t>деревни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2052" name="Picture 4" descr="Правда и вымысел о «потемкинских деревнях»: рождение и разоблачение ми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9" y="1520825"/>
            <a:ext cx="66675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51" y="239418"/>
            <a:ext cx="2547839" cy="1325948"/>
          </a:xfrm>
        </p:spPr>
        <p:txBody>
          <a:bodyPr>
            <a:noAutofit/>
          </a:bodyPr>
          <a:lstStyle/>
          <a:p>
            <a:r>
              <a:rPr lang="ru-RU" sz="1600" dirty="0"/>
              <a:t>Рассмотрите карту Российской империи </a:t>
            </a:r>
            <a:r>
              <a:rPr lang="en-US" sz="1600" dirty="0" smtClean="0"/>
              <a:t>2</a:t>
            </a:r>
            <a:r>
              <a:rPr lang="ru-RU" sz="1600" dirty="0" smtClean="0"/>
              <a:t> </a:t>
            </a:r>
            <a:r>
              <a:rPr lang="ru-RU" sz="1600" dirty="0"/>
              <a:t>половины </a:t>
            </a:r>
            <a:r>
              <a:rPr lang="en-US" sz="1600" dirty="0"/>
              <a:t>XVIII</a:t>
            </a:r>
            <a:r>
              <a:rPr lang="ru-RU" sz="1600" dirty="0"/>
              <a:t> в. </a:t>
            </a:r>
            <a:endParaRPr lang="en-US" sz="1600" dirty="0" smtClean="0"/>
          </a:p>
          <a:p>
            <a:r>
              <a:rPr lang="ru-RU" sz="1600" dirty="0" smtClean="0"/>
              <a:t>Найдите </a:t>
            </a:r>
            <a:r>
              <a:rPr lang="ru-RU" sz="1600" dirty="0" err="1"/>
              <a:t>Новороссию</a:t>
            </a:r>
            <a:r>
              <a:rPr lang="ru-RU" sz="1600" dirty="0"/>
              <a:t> и </a:t>
            </a:r>
            <a:r>
              <a:rPr lang="ru-RU" sz="1600" dirty="0" smtClean="0"/>
              <a:t>Крым, </a:t>
            </a:r>
          </a:p>
          <a:p>
            <a:r>
              <a:rPr lang="ru-RU" sz="1600" dirty="0" smtClean="0"/>
              <a:t>основанные в то время города. 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2050" name="Picture 2" descr="Российская Империя во второй полоине XViii века | C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04" y="0"/>
            <a:ext cx="9771865" cy="62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338071" y="6261463"/>
            <a:ext cx="10363200" cy="48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Какое значение для России имело освоение </a:t>
            </a:r>
            <a:r>
              <a:rPr lang="ru-RU" sz="2400" dirty="0" err="1" smtClean="0"/>
              <a:t>Новороссии</a:t>
            </a:r>
            <a:r>
              <a:rPr lang="ru-RU" sz="2400" dirty="0" smtClean="0"/>
              <a:t> и Крыма?</a:t>
            </a:r>
          </a:p>
          <a:p>
            <a:endParaRPr lang="ru-RU" dirty="0"/>
          </a:p>
        </p:txBody>
      </p:sp>
      <p:pic>
        <p:nvPicPr>
          <p:cNvPr id="1026" name="Picture 2" descr="История Новороссии – Научно-исследовательский центр пробле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18" y="0"/>
            <a:ext cx="6610854" cy="62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05" y="278039"/>
            <a:ext cx="10630989" cy="9934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Рефлексия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 мин., 1 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мой взгляд, изучение этой темы в курсе «История России» является актуальной потому, что…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С. 144, карта с. 148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1184" y="1468574"/>
            <a:ext cx="4909457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/>
              <a:t>Перечислить события, в ходе которых в состав России вошла </a:t>
            </a:r>
            <a:r>
              <a:rPr lang="ru-RU" sz="2400" b="1" dirty="0" err="1"/>
              <a:t>Новороссия</a:t>
            </a:r>
            <a:r>
              <a:rPr lang="ru-RU" sz="2400" b="1" dirty="0"/>
              <a:t> (2)</a:t>
            </a:r>
          </a:p>
          <a:p>
            <a:pPr lvl="1"/>
            <a:r>
              <a:rPr lang="ru-RU" dirty="0"/>
              <a:t> </a:t>
            </a:r>
          </a:p>
          <a:p>
            <a:pPr lvl="1"/>
            <a:r>
              <a:rPr lang="ru-RU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/>
              <a:t>Перечислить земли, которые вошли в состав </a:t>
            </a:r>
            <a:r>
              <a:rPr lang="ru-RU" sz="2400" b="1" dirty="0" err="1"/>
              <a:t>Новороссии</a:t>
            </a:r>
            <a:r>
              <a:rPr lang="ru-RU" sz="2400" b="1" dirty="0"/>
              <a:t>:</a:t>
            </a:r>
          </a:p>
          <a:p>
            <a:pPr lvl="1"/>
            <a:r>
              <a:rPr lang="ru-RU" b="1" dirty="0"/>
              <a:t> </a:t>
            </a:r>
          </a:p>
          <a:p>
            <a:pPr lvl="1"/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4042" r="1450" b="3203"/>
          <a:stretch/>
        </p:blipFill>
        <p:spPr>
          <a:xfrm>
            <a:off x="5338354" y="1325563"/>
            <a:ext cx="6853646" cy="54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485" y="1621655"/>
            <a:ext cx="4987836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В результате войн с Османской империей и присоединения Крымского </a:t>
            </a:r>
            <a:r>
              <a:rPr lang="ru-RU" sz="2400" dirty="0" smtClean="0"/>
              <a:t>ханства </a:t>
            </a:r>
            <a:r>
              <a:rPr lang="ru-RU" sz="2400" dirty="0"/>
              <a:t>в состав России вошла обширная территория </a:t>
            </a:r>
            <a:r>
              <a:rPr lang="ru-RU" sz="2400" b="1" dirty="0"/>
              <a:t>Северного Причерноморья от Кубани до Днестра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Вскоре ее стали называть </a:t>
            </a:r>
            <a:r>
              <a:rPr lang="ru-RU" sz="2400" b="1" i="1" dirty="0" err="1"/>
              <a:t>Новороссией</a:t>
            </a:r>
            <a:r>
              <a:rPr lang="ru-RU" sz="2400" dirty="0"/>
              <a:t>, то есть </a:t>
            </a:r>
            <a:r>
              <a:rPr lang="ru-RU" sz="2400" b="1" dirty="0">
                <a:solidFill>
                  <a:srgbClr val="FF0000"/>
                </a:solidFill>
              </a:rPr>
              <a:t>Новой Россией</a:t>
            </a:r>
            <a:r>
              <a:rPr lang="ru-RU" sz="2400" dirty="0"/>
              <a:t>. </a:t>
            </a:r>
          </a:p>
          <a:p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420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</a:t>
            </a:r>
            <a:r>
              <a:rPr lang="ru-RU" b="1" dirty="0"/>
              <a:t>: 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6577" y="357424"/>
            <a:ext cx="10376263" cy="917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4400" b="1" dirty="0" smtClean="0"/>
              <a:t>Тема: Освоение </a:t>
            </a:r>
            <a:r>
              <a:rPr lang="ru-RU" sz="14400" b="1" dirty="0" err="1" smtClean="0"/>
              <a:t>Новороссии</a:t>
            </a:r>
            <a:r>
              <a:rPr lang="ru-RU" sz="14400" b="1" dirty="0" smtClean="0"/>
              <a:t/>
            </a:r>
            <a:br>
              <a:rPr lang="ru-RU" sz="14400" b="1" dirty="0" smtClean="0"/>
            </a:br>
            <a:endParaRPr lang="ru-RU" sz="1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4042" r="1450" b="3203"/>
          <a:stretch/>
        </p:blipFill>
        <p:spPr>
          <a:xfrm>
            <a:off x="5763286" y="1359763"/>
            <a:ext cx="6498383" cy="52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536"/>
            <a:ext cx="10515600" cy="7582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956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</a:t>
            </a:r>
            <a:r>
              <a:rPr lang="ru-RU" dirty="0" smtClean="0"/>
              <a:t>происходило утверждение позиций Российской империи на Чёрном море?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В чём состояли </a:t>
            </a:r>
            <a:r>
              <a:rPr lang="ru-RU" dirty="0" smtClean="0"/>
              <a:t>особенности административного устройства и хозяйства </a:t>
            </a:r>
            <a:r>
              <a:rPr lang="ru-RU" dirty="0" err="1" smtClean="0"/>
              <a:t>Новороссии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5954" y="1259568"/>
            <a:ext cx="679268" cy="351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333" y="2124891"/>
            <a:ext cx="2412276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…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7756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План – </a:t>
            </a:r>
            <a:r>
              <a:rPr lang="ru-RU" b="1" dirty="0" smtClean="0">
                <a:solidFill>
                  <a:srgbClr val="FF0000"/>
                </a:solidFill>
              </a:rPr>
              <a:t>задачи?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7" y="106797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Возникновение </a:t>
            </a:r>
            <a:r>
              <a:rPr lang="ru-RU" dirty="0" err="1" smtClean="0"/>
              <a:t>Новороссии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Управление </a:t>
            </a:r>
            <a:r>
              <a:rPr lang="ru-RU" dirty="0" err="1" smtClean="0"/>
              <a:t>Новороссией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Торговля и промышленность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Заселение </a:t>
            </a:r>
            <a:r>
              <a:rPr lang="ru-RU" dirty="0" err="1" smtClean="0"/>
              <a:t>Новороссии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r>
              <a:rPr lang="ru-RU" dirty="0" smtClean="0"/>
              <a:t> в </a:t>
            </a:r>
            <a:r>
              <a:rPr lang="ru-RU" dirty="0" err="1" smtClean="0"/>
              <a:t>Новороссии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4042" r="1450" b="3203"/>
          <a:stretch/>
        </p:blipFill>
        <p:spPr>
          <a:xfrm>
            <a:off x="6418217" y="1210492"/>
            <a:ext cx="5408023" cy="4336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63" y="43543"/>
            <a:ext cx="10578736" cy="9411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</a:t>
            </a:r>
            <a:r>
              <a:rPr lang="ru-RU" sz="4000" b="1" dirty="0" smtClean="0"/>
              <a:t>Возникновение </a:t>
            </a:r>
            <a:r>
              <a:rPr lang="ru-RU" sz="4000" b="1" dirty="0" err="1" smtClean="0"/>
              <a:t>Новороссии</a:t>
            </a:r>
            <a:r>
              <a:rPr lang="ru-RU" sz="4000" b="1" dirty="0" smtClean="0"/>
              <a:t>. Из истории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 1 пункт, </a:t>
            </a:r>
            <a:r>
              <a:rPr lang="ru-RU" sz="4000" b="1" dirty="0" smtClean="0">
                <a:solidFill>
                  <a:srgbClr val="FF0000"/>
                </a:solidFill>
              </a:rPr>
              <a:t>5 мин., </a:t>
            </a:r>
            <a:r>
              <a:rPr lang="ru-RU" sz="4000" b="1" dirty="0">
                <a:solidFill>
                  <a:srgbClr val="FF0000"/>
                </a:solidFill>
              </a:rPr>
              <a:t>6</a:t>
            </a:r>
            <a:r>
              <a:rPr lang="ru-RU" sz="4000" b="1" dirty="0" smtClean="0">
                <a:solidFill>
                  <a:srgbClr val="FF0000"/>
                </a:solidFill>
              </a:rPr>
              <a:t> б. (в парах)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33" y="984705"/>
            <a:ext cx="10961914" cy="1044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Заполнить:</a:t>
            </a:r>
            <a:endParaRPr lang="ru-RU" sz="2400" b="1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77678"/>
              </p:ext>
            </p:extLst>
          </p:nvPr>
        </p:nvGraphicFramePr>
        <p:xfrm>
          <a:off x="606333" y="2020388"/>
          <a:ext cx="10929258" cy="30289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5400"/>
                <a:gridCol w="3914191"/>
                <a:gridCol w="4109667"/>
              </a:tblGrid>
              <a:tr h="314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Периоды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Изменения в освоении Северного Причерноморья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Правление Анны </a:t>
                      </a:r>
                      <a:r>
                        <a:rPr lang="ru-RU" sz="2000" b="1" dirty="0" err="1" smtClean="0">
                          <a:effectLst/>
                        </a:rPr>
                        <a:t>Иоановны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(1730-1740)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5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Правление Елизаветы Петровны (1741-1761)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Правление Екатерины </a:t>
                      </a:r>
                      <a:r>
                        <a:rPr lang="en-US" sz="2000" b="1" dirty="0">
                          <a:effectLst/>
                        </a:rPr>
                        <a:t>II 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(</a:t>
                      </a:r>
                      <a:r>
                        <a:rPr lang="en-US" sz="2000" b="1" dirty="0">
                          <a:effectLst/>
                        </a:rPr>
                        <a:t>1762-1796)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89" y="43543"/>
            <a:ext cx="10714810" cy="13846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</a:t>
            </a:r>
            <a:r>
              <a:rPr lang="ru-RU" sz="4000" b="1" dirty="0" smtClean="0"/>
              <a:t>Возникновение </a:t>
            </a:r>
            <a:r>
              <a:rPr lang="ru-RU" sz="4000" b="1" dirty="0" err="1" smtClean="0"/>
              <a:t>Новороссии</a:t>
            </a:r>
            <a:r>
              <a:rPr lang="ru-RU" sz="4000" b="1" dirty="0" smtClean="0"/>
              <a:t>. Из истории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 1 пункт, </a:t>
            </a:r>
            <a:r>
              <a:rPr lang="ru-RU" sz="4000" b="1" dirty="0" smtClean="0">
                <a:solidFill>
                  <a:srgbClr val="FF0000"/>
                </a:solidFill>
              </a:rPr>
              <a:t>5 мин., </a:t>
            </a:r>
            <a:r>
              <a:rPr lang="ru-RU" sz="4000" b="1" dirty="0">
                <a:solidFill>
                  <a:srgbClr val="FF0000"/>
                </a:solidFill>
              </a:rPr>
              <a:t>6</a:t>
            </a:r>
            <a:r>
              <a:rPr lang="ru-RU" sz="4000" b="1" dirty="0" smtClean="0">
                <a:solidFill>
                  <a:srgbClr val="FF0000"/>
                </a:solidFill>
              </a:rPr>
              <a:t> б. (в парах),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i="1" dirty="0" smtClean="0"/>
              <a:t>самопроверка по эталону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989" y="1506901"/>
            <a:ext cx="10961914" cy="1044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Заполнить:</a:t>
            </a:r>
            <a:endParaRPr lang="ru-RU" sz="2400" b="1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44388"/>
              </p:ext>
            </p:extLst>
          </p:nvPr>
        </p:nvGraphicFramePr>
        <p:xfrm>
          <a:off x="308065" y="2029097"/>
          <a:ext cx="11376657" cy="3261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0857"/>
                <a:gridCol w="4277900"/>
                <a:gridCol w="4277900"/>
              </a:tblGrid>
              <a:tr h="314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Периоды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Изменения в освоении Северного Причерноморья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Правление Анны </a:t>
                      </a:r>
                      <a:r>
                        <a:rPr lang="ru-RU" sz="2000" b="0" dirty="0" err="1" smtClean="0">
                          <a:effectLst/>
                        </a:rPr>
                        <a:t>Иоановны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 </a:t>
                      </a:r>
                      <a:r>
                        <a:rPr lang="ru-RU" sz="2000" b="0" dirty="0">
                          <a:effectLst/>
                        </a:rPr>
                        <a:t>(1730-1740)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Украинская укреплённая линия: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20 крепостей, 40 укреплённых пунктов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территории, контролируемой Россией до Днепра (Кривой Рог)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5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Правление Елизаветы Петровны (1741-1761)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Новая Сербия (Кировоград),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Славяно-Сербия,</a:t>
                      </a:r>
                      <a:r>
                        <a:rPr lang="ru-RU" sz="2000" b="1" baseline="0" dirty="0" smtClean="0">
                          <a:effectLst/>
                        </a:rPr>
                        <a:t> 16 укреплённых поселений, гусарские полки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Укрепление позиций России 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Северном Причерноморье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Правление Екатерины </a:t>
                      </a:r>
                      <a:r>
                        <a:rPr lang="en-US" sz="2000" b="0" dirty="0">
                          <a:effectLst/>
                        </a:rPr>
                        <a:t>II 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(</a:t>
                      </a:r>
                      <a:r>
                        <a:rPr lang="en-US" sz="2000" b="0" dirty="0">
                          <a:effectLst/>
                        </a:rPr>
                        <a:t>1762-1796)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Создание Новороссийской губернии (Кременчуг)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Включены все укреплённые поселения Украинской линии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164827"/>
            <a:ext cx="11031582" cy="107178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</a:t>
            </a:r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Новороссией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5 мин., 8 б. (в группах)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448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Какова </a:t>
            </a:r>
            <a:r>
              <a:rPr lang="ru-RU" dirty="0"/>
              <a:t>роль </a:t>
            </a:r>
            <a:r>
              <a:rPr lang="ru-RU" b="1" dirty="0"/>
              <a:t>Григория Потёмкина </a:t>
            </a:r>
            <a:r>
              <a:rPr lang="ru-RU" dirty="0"/>
              <a:t>в обустройстве </a:t>
            </a:r>
            <a:r>
              <a:rPr lang="ru-RU" dirty="0" err="1"/>
              <a:t>Новороссии</a:t>
            </a:r>
            <a:r>
              <a:rPr lang="ru-RU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Составить </a:t>
            </a:r>
            <a:r>
              <a:rPr lang="ru-RU" dirty="0"/>
              <a:t>схему «</a:t>
            </a:r>
            <a:r>
              <a:rPr lang="ru-RU" b="1" dirty="0"/>
              <a:t>Управление</a:t>
            </a:r>
            <a:r>
              <a:rPr lang="ru-RU" dirty="0"/>
              <a:t> </a:t>
            </a:r>
            <a:r>
              <a:rPr lang="ru-RU" dirty="0" err="1"/>
              <a:t>Новороссией</a:t>
            </a:r>
            <a:r>
              <a:rPr lang="ru-RU" dirty="0" smtClean="0"/>
              <a:t>» (4).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Указать </a:t>
            </a:r>
            <a:r>
              <a:rPr lang="ru-RU" dirty="0" smtClean="0"/>
              <a:t>роль городов: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Херсона –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Николаева </a:t>
            </a:r>
            <a:r>
              <a:rPr lang="ru-RU" b="1" dirty="0"/>
              <a:t>–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 </a:t>
            </a:r>
            <a:r>
              <a:rPr lang="ru-RU" b="1" dirty="0" smtClean="0"/>
              <a:t>Севастополя </a:t>
            </a:r>
            <a:r>
              <a:rPr lang="ru-RU" dirty="0"/>
              <a:t>-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4834" y="37939"/>
            <a:ext cx="12261668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Взаимопровека</a:t>
            </a:r>
            <a:r>
              <a:rPr lang="ru-RU" dirty="0" smtClean="0"/>
              <a:t> </a:t>
            </a:r>
            <a:r>
              <a:rPr lang="ru-RU" i="1" dirty="0" smtClean="0"/>
              <a:t>(по часовой)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381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695</Words>
  <Application>Microsoft Office PowerPoint</Application>
  <PresentationFormat>Широкоэкранный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Домашнее задание:</vt:lpstr>
      <vt:lpstr>Презентация PowerPoint</vt:lpstr>
      <vt:lpstr>С. 144, карта с. 148</vt:lpstr>
      <vt:lpstr> Тема: ?</vt:lpstr>
      <vt:lpstr>Цель:</vt:lpstr>
      <vt:lpstr>План – задачи?</vt:lpstr>
      <vt:lpstr> 1. Возникновение Новороссии. Из истории  1 пункт, 5 мин., 6 б. (в парах) </vt:lpstr>
      <vt:lpstr> 1. Возникновение Новороссии. Из истории  1 пункт, 5 мин., 6 б. (в парах),  самопроверка по эталону </vt:lpstr>
      <vt:lpstr> 2. Управление Новороссией  5 мин., 8 б. (в группах) </vt:lpstr>
      <vt:lpstr> Какова роль Григория Потёмкина в обустройстве Новороссии? </vt:lpstr>
      <vt:lpstr>Составить схему «Управление Новороссией»</vt:lpstr>
      <vt:lpstr> Указать роль городов: Херсона- Николаева –  Севастополя -  </vt:lpstr>
      <vt:lpstr> 3. Торговля и промышленность 2 мин., 2 б. (с/р) </vt:lpstr>
      <vt:lpstr> 4. Заселение Новороссии 3 мин., 1 б. (по вариантам) </vt:lpstr>
      <vt:lpstr> 1 в.Перечислить преимущества, которые давались переселенцам в Новороссии: (не менее 4)  </vt:lpstr>
      <vt:lpstr>Прочитайте текст учебника п.5 стр. 54. В чем состоял смысл путешествия Екатерины II на юг в 1787 г.?   Заполните таблицу «Поездка Екатерины II по Новороссии и Крыму» </vt:lpstr>
      <vt:lpstr> 6. Екатерина II в Новороссии 2 б. (кто быстрее, с поднятием руки) </vt:lpstr>
      <vt:lpstr>Потемкинские деревни </vt:lpstr>
      <vt:lpstr> Что это выражение означает в современной речи? </vt:lpstr>
      <vt:lpstr>Рефлексия 1 мин., 1 б.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</dc:creator>
  <cp:lastModifiedBy>Сидорова</cp:lastModifiedBy>
  <cp:revision>34</cp:revision>
  <dcterms:created xsi:type="dcterms:W3CDTF">2022-11-30T15:50:18Z</dcterms:created>
  <dcterms:modified xsi:type="dcterms:W3CDTF">2023-01-30T18:03:51Z</dcterms:modified>
</cp:coreProperties>
</file>