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4" r:id="rId4"/>
    <p:sldId id="261" r:id="rId5"/>
    <p:sldId id="269" r:id="rId6"/>
    <p:sldId id="270" r:id="rId7"/>
    <p:sldId id="259" r:id="rId8"/>
    <p:sldId id="279" r:id="rId9"/>
    <p:sldId id="300" r:id="rId10"/>
    <p:sldId id="278" r:id="rId11"/>
    <p:sldId id="282" r:id="rId12"/>
    <p:sldId id="280" r:id="rId13"/>
    <p:sldId id="283" r:id="rId14"/>
    <p:sldId id="291" r:id="rId15"/>
    <p:sldId id="289" r:id="rId16"/>
    <p:sldId id="302" r:id="rId17"/>
    <p:sldId id="292" r:id="rId18"/>
    <p:sldId id="294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27C-8196-4871-8324-A96FEDE8B7B2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06EB-A0B5-4949-B19E-4D8B4B78FE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27C-8196-4871-8324-A96FEDE8B7B2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06EB-A0B5-4949-B19E-4D8B4B78FE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27C-8196-4871-8324-A96FEDE8B7B2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06EB-A0B5-4949-B19E-4D8B4B78FE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27C-8196-4871-8324-A96FEDE8B7B2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06EB-A0B5-4949-B19E-4D8B4B78FE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27C-8196-4871-8324-A96FEDE8B7B2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06EB-A0B5-4949-B19E-4D8B4B78FE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27C-8196-4871-8324-A96FEDE8B7B2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06EB-A0B5-4949-B19E-4D8B4B78FE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27C-8196-4871-8324-A96FEDE8B7B2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06EB-A0B5-4949-B19E-4D8B4B78FE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27C-8196-4871-8324-A96FEDE8B7B2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06EB-A0B5-4949-B19E-4D8B4B78FE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27C-8196-4871-8324-A96FEDE8B7B2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06EB-A0B5-4949-B19E-4D8B4B78FE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27C-8196-4871-8324-A96FEDE8B7B2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06EB-A0B5-4949-B19E-4D8B4B78FE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27C-8196-4871-8324-A96FEDE8B7B2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06EB-A0B5-4949-B19E-4D8B4B78FE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BD27C-8196-4871-8324-A96FEDE8B7B2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F06EB-A0B5-4949-B19E-4D8B4B78FE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D%D0%BE%D0%B2%D0%B0%D1%8F_%D0%93%D0%B2%D0%B8%D0%BD%D0%B5%D1%8F" TargetMode="External"/><Relationship Id="rId3" Type="http://schemas.openxmlformats.org/officeDocument/2006/relationships/hyperlink" Target="http://ru.wikipedia.org/wiki/%D0%90%D1%80%D0%B0%D1%84%D1%83%D1%80%D1%81%D0%BA%D0%BE%D0%B5_%D0%BC%D0%BE%D1%80%D0%B5" TargetMode="External"/><Relationship Id="rId7" Type="http://schemas.openxmlformats.org/officeDocument/2006/relationships/hyperlink" Target="http://ru.wikipedia.org/wiki/%D0%98%D0%BD%D0%B4%D0%B8%D0%B9%D1%81%D0%BA%D0%B8%D0%B9_%D0%BE%D0%BA%D0%B5%D0%B0%D0%BD" TargetMode="External"/><Relationship Id="rId12" Type="http://schemas.openxmlformats.org/officeDocument/2006/relationships/image" Target="../media/image2.jpeg"/><Relationship Id="rId2" Type="http://schemas.openxmlformats.org/officeDocument/2006/relationships/hyperlink" Target="http://ru.wikipedia.org/wiki/%D0%A2%D0%B8%D1%85%D0%B8%D0%B9_%D0%BE%D0%BA%D0%B5%D0%B0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2%D0%B8%D0%BC%D0%BE%D1%80%D1%81%D0%BA%D0%BE%D0%B5_%D0%BC%D0%BE%D1%80%D0%B5" TargetMode="External"/><Relationship Id="rId11" Type="http://schemas.openxmlformats.org/officeDocument/2006/relationships/hyperlink" Target="http://ru.wikipedia.org/wiki/%D0%91%D0%BE%D0%BB%D1%8C%D1%88%D0%BE%D0%B9_%D0%B1%D0%B0%D1%80%D1%8C%D0%B5%D1%80%D0%BD%D1%8B%D0%B9_%D1%80%D0%B8%D1%84" TargetMode="External"/><Relationship Id="rId5" Type="http://schemas.openxmlformats.org/officeDocument/2006/relationships/hyperlink" Target="http://ru.wikipedia.org/wiki/%D0%A2%D0%B0%D1%81%D0%BC%D0%B0%D0%BD%D0%BE%D0%B2%D0%BE_%D0%BC%D0%BE%D1%80%D0%B5" TargetMode="External"/><Relationship Id="rId10" Type="http://schemas.openxmlformats.org/officeDocument/2006/relationships/hyperlink" Target="http://ru.wikipedia.org/wiki/%D0%9A%D0%BE%D1%80%D0%B0%D0%BB%D0%BB%D0%BE%D0%B2%D1%8B%D0%B5_%D1%80%D0%B8%D1%84%D1%8B" TargetMode="External"/><Relationship Id="rId4" Type="http://schemas.openxmlformats.org/officeDocument/2006/relationships/hyperlink" Target="http://ru.wikipedia.org/wiki/%D0%9A%D0%BE%D1%80%D0%B0%D0%BB%D0%BB%D0%BE%D0%B2%D0%BE%D0%B5_%D0%BC%D0%BE%D1%80%D0%B5" TargetMode="External"/><Relationship Id="rId9" Type="http://schemas.openxmlformats.org/officeDocument/2006/relationships/hyperlink" Target="http://ru.wikipedia.org/wiki/%D0%A2%D0%B0%D1%81%D0%BC%D0%B0%D0%BD%D0%B8%D1%8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714356"/>
            <a:ext cx="69294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ja-JP" sz="2400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ja-JP" sz="2400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ja-JP" sz="2400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ja-JP" sz="2400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ja-JP" sz="2400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ja-JP" sz="2400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ja-JP" sz="2400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2.«Демографический взрыв» характерен для стран: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1.      Восточной Европы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2.      Переселенческого типа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3.      Азии, Африки и Латинской Америки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4.      Австралии и Океании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ja-JP" sz="2400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ja-JP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000108"/>
            <a:ext cx="5715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1. Страна, занимающая 1-е место по численности населения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1.      Индия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2.      Россия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3.      Китай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4.      Бангладеш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57290" y="1285860"/>
          <a:ext cx="6077585" cy="5486400"/>
        </p:xfrm>
        <a:graphic>
          <a:graphicData uri="http://schemas.openxmlformats.org/drawingml/2006/table">
            <a:tbl>
              <a:tblPr/>
              <a:tblGrid>
                <a:gridCol w="2025650"/>
                <a:gridCol w="405193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Австралия факторы развития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Географическое положение,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Государственный строй, административно-территориальное устройство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Население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Природные ресурсы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Виды хозяйственной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деятельности (промышленность ,сельское хозяйство)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Экологические проблемы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214414" y="428604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Задание2.По ходу урока  заполнить таблицу в тетради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0" y="188913"/>
            <a:ext cx="88566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0" dirty="0"/>
              <a:t>Северное и восточное побережья Австралии омывают моря </a:t>
            </a:r>
            <a:r>
              <a:rPr lang="ru-RU" b="1" i="0" dirty="0">
                <a:hlinkClick r:id="rId2" tooltip="Тихий океан"/>
              </a:rPr>
              <a:t>Тихого океана</a:t>
            </a:r>
            <a:r>
              <a:rPr lang="ru-RU" b="1" i="0" dirty="0"/>
              <a:t>: </a:t>
            </a:r>
            <a:r>
              <a:rPr lang="ru-RU" b="1" i="0" dirty="0" err="1">
                <a:hlinkClick r:id="rId3" tooltip="Арафурское море"/>
              </a:rPr>
              <a:t>Арафурское</a:t>
            </a:r>
            <a:r>
              <a:rPr lang="ru-RU" b="1" i="0" dirty="0"/>
              <a:t>, </a:t>
            </a:r>
            <a:r>
              <a:rPr lang="ru-RU" b="1" i="0" dirty="0">
                <a:hlinkClick r:id="rId4" tooltip="Коралловое море"/>
              </a:rPr>
              <a:t>Коралловое</a:t>
            </a:r>
            <a:r>
              <a:rPr lang="ru-RU" b="1" i="0" dirty="0"/>
              <a:t>, </a:t>
            </a:r>
            <a:r>
              <a:rPr lang="ru-RU" b="1" i="0" dirty="0" err="1">
                <a:hlinkClick r:id="rId5" tooltip="Тасманово море"/>
              </a:rPr>
              <a:t>Тасманово</a:t>
            </a:r>
            <a:r>
              <a:rPr lang="ru-RU" b="1" i="0" dirty="0"/>
              <a:t>, </a:t>
            </a:r>
            <a:r>
              <a:rPr lang="ru-RU" b="1" i="0" dirty="0" err="1">
                <a:hlinkClick r:id="rId6" tooltip="Тиморское море"/>
              </a:rPr>
              <a:t>Тиморское</a:t>
            </a:r>
            <a:r>
              <a:rPr lang="ru-RU" b="1" i="0" dirty="0">
                <a:hlinkClick r:id="rId6" tooltip="Тиморское море"/>
              </a:rPr>
              <a:t> моря</a:t>
            </a:r>
            <a:r>
              <a:rPr lang="ru-RU" b="1" i="0" dirty="0"/>
              <a:t>; западное и южное — </a:t>
            </a:r>
            <a:r>
              <a:rPr lang="ru-RU" b="1" i="0" dirty="0">
                <a:hlinkClick r:id="rId7"/>
              </a:rPr>
              <a:t>Индийский океан</a:t>
            </a:r>
            <a:r>
              <a:rPr lang="ru-RU" b="1" i="0" dirty="0"/>
              <a:t>. Близ Австралии расположены крупные острова </a:t>
            </a:r>
            <a:r>
              <a:rPr lang="ru-RU" b="1" i="0" dirty="0">
                <a:hlinkClick r:id="rId8"/>
              </a:rPr>
              <a:t>Новая Гвинея</a:t>
            </a:r>
            <a:r>
              <a:rPr lang="ru-RU" b="1" i="0" dirty="0"/>
              <a:t> и </a:t>
            </a:r>
            <a:r>
              <a:rPr lang="ru-RU" b="1" i="0" dirty="0">
                <a:hlinkClick r:id="rId9"/>
              </a:rPr>
              <a:t>Тасмания</a:t>
            </a:r>
            <a:r>
              <a:rPr lang="ru-RU" b="1" i="0" dirty="0"/>
              <a:t>. Вдоль северо-восточного побережья Австралии более чем на 2000 километров тянется самый большой в мире </a:t>
            </a:r>
            <a:r>
              <a:rPr lang="ru-RU" b="1" i="0" dirty="0">
                <a:hlinkClick r:id="rId10" tooltip="Коралловые рифы"/>
              </a:rPr>
              <a:t>коралловый риф</a:t>
            </a:r>
            <a:r>
              <a:rPr lang="ru-RU" b="1" i="0" dirty="0"/>
              <a:t> — </a:t>
            </a:r>
            <a:r>
              <a:rPr lang="ru-RU" b="1" i="0" dirty="0">
                <a:hlinkClick r:id="rId11" tooltip="Большой барьерный риф"/>
              </a:rPr>
              <a:t>Большой Барьерный риф</a:t>
            </a:r>
            <a:r>
              <a:rPr lang="ru-RU" b="1" i="0" dirty="0"/>
              <a:t>. </a:t>
            </a:r>
          </a:p>
        </p:txBody>
      </p:sp>
      <p:pic>
        <p:nvPicPr>
          <p:cNvPr id="8195" name="Picture 6" descr="image00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2910" y="2000240"/>
            <a:ext cx="806450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а административно-территориального деления Австрали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215238" cy="562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533400"/>
            <a:ext cx="76962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Население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755650" y="1916113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endParaRPr lang="ru-RU" sz="3100"/>
          </a:p>
        </p:txBody>
      </p:sp>
      <p:pic>
        <p:nvPicPr>
          <p:cNvPr id="16388" name="Picture 5" descr="Изображение 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4663"/>
            <a:ext cx="56515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5580063" y="1773238"/>
            <a:ext cx="324008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Около 90% жителей Австралии и Океании проживают  на морских побережьях. Средняя плотность населения в Австралии- 2,5чел/кв.км</a:t>
            </a:r>
            <a:r>
              <a:rPr lang="ru-RU" sz="2400" b="1" dirty="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дне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8215370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5116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Город Сидней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Экономическая карта Австрал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213"/>
            <a:ext cx="914400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435350" y="234950"/>
            <a:ext cx="2665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Хозяйство региона.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23850" y="692150"/>
            <a:ext cx="86407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Концентрируя всего лишь 0,5% населения мира, Австралия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создаёт более 1,2% мирового ВВП. Австралия и Новая Зеландия обладают развитыми промышленностью и сельским хозяйством.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549275"/>
            <a:ext cx="8229600" cy="1143000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Основные природные богатства страны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205038"/>
            <a:ext cx="8229600" cy="4824412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/>
              <a:t>    </a:t>
            </a:r>
            <a:r>
              <a:rPr lang="ru-RU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Основное природное богатство страны — минеральные ресурсы. Обеспеченность Австралии природно-ресурсным потенциалом в 20 раз выше среднемирового показателя. Страна занимает 1-е место в мире по запасам бокситов (1/3 мировых запасов и 40 % добычи), циркония, 2-е место в мире (после Канады) по запасам урана (1/3 мировых). Страна занимает 4-е место в мире по запасам угля. Имеет значительные запасы марганца, золота, алмазов. У северо-восточных и северо-западных берегов в шельфовой зоне имеются незначительные месторождения нефти и природного газа.</a:t>
            </a:r>
            <a:br>
              <a:rPr lang="ru-RU" sz="24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i="1"/>
              <a:t/>
            </a:r>
            <a:br>
              <a:rPr lang="ru-RU" sz="2400" i="1"/>
            </a:br>
            <a:endParaRPr lang="ru-RU" sz="24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3052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запасы золота сосредоточены на юго-западе материка. Более мелкие месторождения встречаются почти во всех штатах.</a:t>
            </a:r>
          </a:p>
        </p:txBody>
      </p:sp>
      <p:pic>
        <p:nvPicPr>
          <p:cNvPr id="24579" name="Picture 3" descr="зол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4963" y="3857625"/>
            <a:ext cx="24590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00188"/>
            <a:ext cx="6357937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oz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6443663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>
          <a:xfrm>
            <a:off x="1444625" y="566738"/>
            <a:ext cx="6503988" cy="6635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mtClean="0"/>
              <a:t>Австралийская ферма.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6604000" y="1785926"/>
            <a:ext cx="2540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Австралия занимает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место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поголовью  овец. Овцеводческие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пастбища занимают почти половину материка</a:t>
            </a:r>
            <a:r>
              <a:rPr lang="ru-RU" sz="2400" b="1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79296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3. Какое государство Азии после </a:t>
            </a:r>
            <a:r>
              <a:rPr lang="en-US" altLang="ja-JP" sz="24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II</a:t>
            </a:r>
            <a:r>
              <a:rPr lang="ru-RU" altLang="ja-JP" sz="24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мировой войны оказалось разделенным на два?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1.      Япония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2.      Корея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3.      Чехословакия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4.      Германия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ja-JP" sz="2400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4. На протяжении всего послевоенного периода главной «горячей точкой» планеты остается: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1.      США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2.      Экваториальная Африка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3.      Ближний Восток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4.      Россия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endParaRPr lang="ru-RU" altLang="ja-JP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do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52197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>
          <a:xfrm>
            <a:off x="1181100" y="557213"/>
            <a:ext cx="6956425" cy="7493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mtClean="0"/>
              <a:t>Транспорт Австралии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5435600" y="1989138"/>
            <a:ext cx="31527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железные дороги приходятся основные объёмы перевозок добытых полезных ископаемых, зерна и других сельхозпродуктов</a:t>
            </a:r>
            <a:r>
              <a:rPr lang="ru-RU" sz="2400" dirty="0">
                <a:solidFill>
                  <a:srgbClr val="7F6FF7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do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40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6084888" y="549275"/>
            <a:ext cx="251936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7F6FF7"/>
                </a:solidFill>
              </a:rPr>
              <a:t>В перевозках грузов и пассажиров </a:t>
            </a:r>
            <a:r>
              <a:rPr lang="ru-RU" sz="2400" b="1" dirty="0" smtClean="0">
                <a:solidFill>
                  <a:srgbClr val="7F6FF7"/>
                </a:solidFill>
              </a:rPr>
              <a:t>автомобильный </a:t>
            </a:r>
            <a:r>
              <a:rPr lang="ru-RU" sz="2400" b="1" dirty="0">
                <a:solidFill>
                  <a:srgbClr val="7F6FF7"/>
                </a:solidFill>
              </a:rPr>
              <a:t>транспорт явно доминирует.</a:t>
            </a:r>
            <a:r>
              <a:rPr lang="ru-RU" sz="2400" b="1" dirty="0"/>
              <a:t> На него приходится 80% общего объёма грузовых перевозок Австралии.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po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8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280150" y="1341438"/>
            <a:ext cx="2540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Авиация – главное средство общения жителей как с внешним миром, так и с разными районами самой Австралии.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po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40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6227763" y="1844675"/>
            <a:ext cx="23955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ru-RU" sz="2400" dirty="0"/>
              <a:t>Крупнейший грузовой порт Австралии – Мельбурн(25млн.т.).</a:t>
            </a:r>
          </a:p>
          <a:p>
            <a:pPr algn="l" eaLnBrk="1" hangingPunct="1"/>
            <a:r>
              <a:rPr lang="ru-RU" sz="2400" dirty="0">
                <a:solidFill>
                  <a:srgbClr val="7F6FF7"/>
                </a:solidFill>
              </a:rPr>
              <a:t>На морской транспорт приходится почти вся австралийская внешняя торговля.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Тест для закрепления 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844675"/>
            <a:ext cx="8713788" cy="45370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1. </a:t>
            </a:r>
            <a:r>
              <a:rPr lang="ru-RU" sz="2800" b="1" i="1" dirty="0" smtClean="0"/>
              <a:t>Австралия в прошлом была колонией: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  - </a:t>
            </a:r>
            <a:r>
              <a:rPr lang="ru-RU" sz="2800" dirty="0" err="1" smtClean="0"/>
              <a:t>Великобританиии</a:t>
            </a:r>
            <a:r>
              <a:rPr lang="ru-RU" sz="2800" dirty="0" smtClean="0"/>
              <a:t>, Германии, Франции, Голландии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2. На сколько штатов разделена Австралия?</a:t>
            </a:r>
            <a:endParaRPr lang="ru-RU" sz="2800" b="1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3. </a:t>
            </a:r>
            <a:r>
              <a:rPr lang="ru-RU" sz="2800" b="1" i="1" dirty="0" smtClean="0"/>
              <a:t>Какие животные изображены на государственном гербе Австралии?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4. </a:t>
            </a:r>
            <a:r>
              <a:rPr lang="ru-RU" sz="2800" b="1" i="1" dirty="0" smtClean="0"/>
              <a:t>Одним из исследователей Австралии был: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- </a:t>
            </a:r>
            <a:r>
              <a:rPr lang="ru-RU" sz="2800" dirty="0" err="1" smtClean="0"/>
              <a:t>Витус</a:t>
            </a:r>
            <a:r>
              <a:rPr lang="ru-RU" sz="2800" dirty="0" smtClean="0"/>
              <a:t> </a:t>
            </a:r>
            <a:r>
              <a:rPr lang="ru-RU" sz="2800" dirty="0" err="1" smtClean="0"/>
              <a:t>Беренг</a:t>
            </a:r>
            <a:r>
              <a:rPr lang="ru-RU" sz="2800" dirty="0" smtClean="0"/>
              <a:t>, Джеймс Кук, </a:t>
            </a:r>
            <a:r>
              <a:rPr lang="ru-RU" sz="2800" dirty="0" err="1" smtClean="0"/>
              <a:t>Америго</a:t>
            </a:r>
            <a:r>
              <a:rPr lang="ru-RU" sz="2800" dirty="0" smtClean="0"/>
              <a:t> </a:t>
            </a:r>
            <a:r>
              <a:rPr lang="ru-RU" sz="2800" dirty="0" err="1" smtClean="0"/>
              <a:t>Веспуччи</a:t>
            </a:r>
            <a:r>
              <a:rPr lang="ru-RU" sz="2800" dirty="0" smtClean="0"/>
              <a:t>, </a:t>
            </a:r>
            <a:r>
              <a:rPr lang="ru-RU" sz="2800" dirty="0" err="1" smtClean="0"/>
              <a:t>Васко</a:t>
            </a:r>
            <a:r>
              <a:rPr lang="ru-RU" sz="2800" dirty="0" smtClean="0"/>
              <a:t> да Гама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6" grpId="0"/>
      <p:bldP spid="29286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395288" y="2060575"/>
            <a:ext cx="835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468313" y="1989138"/>
            <a:ext cx="8207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303110" name="Text Box 6"/>
          <p:cNvSpPr txBox="1">
            <a:spLocks noChangeArrowheads="1"/>
          </p:cNvSpPr>
          <p:nvPr/>
        </p:nvSpPr>
        <p:spPr bwMode="auto">
          <a:xfrm>
            <a:off x="539750" y="981075"/>
            <a:ext cx="86042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dirty="0"/>
              <a:t>5. Где проживает основное население региона?</a:t>
            </a:r>
          </a:p>
          <a:p>
            <a:pPr algn="l">
              <a:spcBef>
                <a:spcPct val="50000"/>
              </a:spcBef>
            </a:pPr>
            <a:r>
              <a:rPr lang="ru-RU" sz="2800" dirty="0" smtClean="0"/>
              <a:t>6</a:t>
            </a:r>
            <a:r>
              <a:rPr lang="ru-RU" sz="2800" dirty="0"/>
              <a:t>. Какова средняя плотность населения Австралии?</a:t>
            </a:r>
          </a:p>
          <a:p>
            <a:pPr algn="l">
              <a:spcBef>
                <a:spcPct val="50000"/>
              </a:spcBef>
            </a:pPr>
            <a:r>
              <a:rPr lang="ru-RU" sz="2800" dirty="0"/>
              <a:t>7. Столица Австралии? </a:t>
            </a:r>
          </a:p>
          <a:p>
            <a:pPr algn="l">
              <a:spcBef>
                <a:spcPct val="50000"/>
              </a:spcBef>
            </a:pPr>
            <a:r>
              <a:rPr lang="ru-RU" sz="2800" dirty="0"/>
              <a:t>8. Основная специализация с/</a:t>
            </a:r>
            <a:r>
              <a:rPr lang="ru-RU" sz="2800" dirty="0" err="1"/>
              <a:t>х</a:t>
            </a:r>
            <a:r>
              <a:rPr lang="ru-RU" sz="2800" dirty="0"/>
              <a:t> Австралии</a:t>
            </a:r>
            <a:r>
              <a:rPr lang="ru-RU" sz="2800" dirty="0" smtClean="0"/>
              <a:t>?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3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3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3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3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3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3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3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3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3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92869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Проблемный вопрос: Какие факторы способствовали  росту социально-экономического развития Австралии?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357298"/>
            <a:ext cx="8072494" cy="500066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1.Австралия выгодно использует выгоды ЭГП( выход в моря и океаны, осуществляет сотрудничество с ближайшими странами)</a:t>
            </a:r>
          </a:p>
          <a:p>
            <a:pPr algn="l"/>
            <a:endParaRPr lang="ru-RU" sz="4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Австралия выгодно использовала зависимость от </a:t>
            </a: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Великобритании:</a:t>
            </a:r>
            <a:endParaRPr lang="ru-RU" sz="4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широкий </a:t>
            </a: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приток иностранного капитала (англичане принесли сюда капиталистические отношения, навыки, традиции, квалифицированные рабочие руки);</a:t>
            </a:r>
          </a:p>
          <a:p>
            <a:pPr algn="l"/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Население Австралии выгодно использует благоприятные особенности природы : сосредоточено в восточной части материка</a:t>
            </a:r>
          </a:p>
          <a:p>
            <a:pPr algn="l"/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Австралия располагает значительными разнообразными полезными ископаемыми, при небольшом количестве населения.</a:t>
            </a:r>
          </a:p>
          <a:p>
            <a:pPr algn="l"/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При малом количестве земельных ,водных, лесных ресурсов  обеспеченность данными </a:t>
            </a:r>
            <a:r>
              <a:rPr lang="ru-RU" sz="4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ресурсами </a:t>
            </a:r>
            <a:r>
              <a:rPr lang="ru-RU" sz="4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хорошая, </a:t>
            </a: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расчете на душу населения, кроме того в сельском хозяйстве  используются современные приемы агротехники</a:t>
            </a:r>
          </a:p>
          <a:p>
            <a:pPr algn="l"/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Австралия активно участвует в решении экологических проблем</a:t>
            </a:r>
          </a:p>
          <a:p>
            <a:pPr algn="l"/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571480"/>
            <a:ext cx="77867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Азия – родина: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      Ислама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      Буддизма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      Индуизма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      Всех мировых религий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 Какие страны зарубежной Азии в последние годы развиваются  быстрыми темпами? Как они называются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1.Страны ОПЕК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Страны НИС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3.Ключевые страны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14349" y="857232"/>
            <a:ext cx="757242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7.Назовите важнейший критерий ,по которому страна приобретает статус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1.Доля населения,  занятых в промышленном производстве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Доля населения, занятых в сельскохозяйственном  производстве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3.Размер ВВП надушу населения и среднегодовые темпы его прироста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4.Быстрый рост городского населения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8.Опыт развития экономики какой страны, взяли страны НИС  зарубежной Азии в качестве модели развития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США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Китай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Германия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Япония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714356"/>
            <a:ext cx="742955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9.Назовите страны НИС зарубежной Азии первой волны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1.Южная Корея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2.Лаос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3.Гонконг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4.Тайвань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10.Назовите страны НИС зарубежной Азии второй волны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1.Сингапур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2.Таиланд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3.Индонезия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4.Малайзия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1.Назовите страны НИС зарубежной Азии третьей волны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1.Тайвань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2.Мьянма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3.Вьетнам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Лаос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12.Укажите страну ,столицей которой является город Бангкок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1.Филиппины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2.Вьетнам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3.Малайзия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4.Таиланд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13.Федеративное государство ,входит в десятку крупнейших стран по площади, имеет морские границы со страной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НИС-Индонезией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Канада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Бразилия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Китай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Австралия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8001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Тема : Австралия</a:t>
            </a:r>
          </a:p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Цель урока: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Составить экономико-географическую характеристику данной страны, используя план, сделать вывод об уровне социально-экономического развития.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1.ЭГП,границы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2.Государственный строй, административно-территориальное устройство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3.Особенности населения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4.Природные ресурсы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5.Хозяйственная деятельность ( промышленность ,сельское хозяйство)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6.Экологические проблемы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357166"/>
            <a:ext cx="857256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1.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в парах (2-3 минуты).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Используя  знания из курсов географии , истории, статистические данные, иллюстративный материал учебника, карты справочного пособия,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определите: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ВВП Австралии в сравнении с другими регионами мира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2.Среднюю ожидаемую продолжительность жизни в сравнении с другими регионами мира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3.Индекс развития человеческого потенциала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Сделайте вывод об уровне социально-экономического развития Австралии.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843838" cy="238602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Проблемный вопрос: Какие факторы способствовали  росту социально-экономического развития Австралии?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открытый урок(2)\canber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828680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810</Words>
  <Application>Microsoft Office PowerPoint</Application>
  <PresentationFormat>Экран (4:3)</PresentationFormat>
  <Paragraphs>143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Проблемный вопрос: Какие факторы способствовали  росту социально-экономического развития Австралии?   </vt:lpstr>
      <vt:lpstr>Слайд 10</vt:lpstr>
      <vt:lpstr>Слайд 11</vt:lpstr>
      <vt:lpstr>Слайд 12</vt:lpstr>
      <vt:lpstr>Слайд 13</vt:lpstr>
      <vt:lpstr>Население</vt:lpstr>
      <vt:lpstr>Слайд 15</vt:lpstr>
      <vt:lpstr>Слайд 16</vt:lpstr>
      <vt:lpstr>Основные природные богатства страны</vt:lpstr>
      <vt:lpstr>Слайд 18</vt:lpstr>
      <vt:lpstr>Австралийская ферма.</vt:lpstr>
      <vt:lpstr>Транспорт Австралии</vt:lpstr>
      <vt:lpstr>Слайд 21</vt:lpstr>
      <vt:lpstr>Слайд 22</vt:lpstr>
      <vt:lpstr>Слайд 23</vt:lpstr>
      <vt:lpstr>Тест для закрепления </vt:lpstr>
      <vt:lpstr>Слайд 25</vt:lpstr>
      <vt:lpstr>  Проблемный вопрос: Какие факторы способствовали  росту социально-экономического развития Австралии?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79</cp:revision>
  <dcterms:created xsi:type="dcterms:W3CDTF">2017-11-12T16:08:16Z</dcterms:created>
  <dcterms:modified xsi:type="dcterms:W3CDTF">2018-01-23T16:35:50Z</dcterms:modified>
</cp:coreProperties>
</file>