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9" r:id="rId12"/>
    <p:sldId id="270" r:id="rId13"/>
    <p:sldId id="266" r:id="rId14"/>
    <p:sldId id="271" r:id="rId15"/>
    <p:sldId id="267" r:id="rId16"/>
    <p:sldId id="272" r:id="rId17"/>
    <p:sldId id="268" r:id="rId18"/>
    <p:sldId id="273" r:id="rId19"/>
    <p:sldId id="277" r:id="rId20"/>
    <p:sldId id="278" r:id="rId21"/>
    <p:sldId id="276" r:id="rId22"/>
    <p:sldId id="279" r:id="rId23"/>
    <p:sldId id="275" r:id="rId24"/>
    <p:sldId id="280" r:id="rId25"/>
    <p:sldId id="274" r:id="rId26"/>
    <p:sldId id="281" r:id="rId27"/>
    <p:sldId id="282" r:id="rId28"/>
    <p:sldId id="286" r:id="rId29"/>
    <p:sldId id="284" r:id="rId30"/>
    <p:sldId id="287" r:id="rId31"/>
    <p:sldId id="285" r:id="rId32"/>
    <p:sldId id="288" r:id="rId33"/>
    <p:sldId id="283" r:id="rId34"/>
    <p:sldId id="289" r:id="rId35"/>
    <p:sldId id="291" r:id="rId36"/>
    <p:sldId id="294" r:id="rId37"/>
    <p:sldId id="292" r:id="rId38"/>
    <p:sldId id="295" r:id="rId39"/>
    <p:sldId id="293" r:id="rId40"/>
    <p:sldId id="296" r:id="rId41"/>
    <p:sldId id="290" r:id="rId42"/>
    <p:sldId id="297" r:id="rId43"/>
  </p:sldIdLst>
  <p:sldSz cx="12192000" cy="6858000"/>
  <p:notesSz cx="6858000" cy="914400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190"/>
    <a:srgbClr val="3864B2"/>
    <a:srgbClr val="0F3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6323" autoAdjust="0"/>
  </p:normalViewPr>
  <p:slideViewPr>
    <p:cSldViewPr snapToGrid="0">
      <p:cViewPr>
        <p:scale>
          <a:sx n="92" d="100"/>
          <a:sy n="92" d="100"/>
        </p:scale>
        <p:origin x="-379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slide" Target="slide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slide" Target="slide1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slide" Target="slide1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37.xml"/><Relationship Id="rId18" Type="http://schemas.openxmlformats.org/officeDocument/2006/relationships/slide" Target="slide39.xml"/><Relationship Id="rId3" Type="http://schemas.openxmlformats.org/officeDocument/2006/relationships/notesSlide" Target="../notesSlides/notesSlide2.xml"/><Relationship Id="rId21" Type="http://schemas.openxmlformats.org/officeDocument/2006/relationships/slide" Target="slide25.xml"/><Relationship Id="rId7" Type="http://schemas.openxmlformats.org/officeDocument/2006/relationships/slide" Target="slide27.xml"/><Relationship Id="rId12" Type="http://schemas.openxmlformats.org/officeDocument/2006/relationships/slide" Target="slide29.xml"/><Relationship Id="rId17" Type="http://schemas.openxmlformats.org/officeDocument/2006/relationships/slide" Target="slide3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3.xml"/><Relationship Id="rId20" Type="http://schemas.openxmlformats.org/officeDocument/2006/relationships/slide" Target="slide17.xml"/><Relationship Id="rId1" Type="http://schemas.openxmlformats.org/officeDocument/2006/relationships/tags" Target="../tags/tag3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24" Type="http://schemas.openxmlformats.org/officeDocument/2006/relationships/slide" Target="slide41.xml"/><Relationship Id="rId5" Type="http://schemas.openxmlformats.org/officeDocument/2006/relationships/slide" Target="slide11.xml"/><Relationship Id="rId15" Type="http://schemas.openxmlformats.org/officeDocument/2006/relationships/slide" Target="slide15.xml"/><Relationship Id="rId23" Type="http://schemas.openxmlformats.org/officeDocument/2006/relationships/slide" Target="slide42.xml"/><Relationship Id="rId10" Type="http://schemas.openxmlformats.org/officeDocument/2006/relationships/slide" Target="slide13.xml"/><Relationship Id="rId19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7.xml"/><Relationship Id="rId22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5" Type="http://schemas.openxmlformats.org/officeDocument/2006/relationships/slide" Target="slide2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5" Type="http://schemas.openxmlformats.org/officeDocument/2006/relationships/slide" Target="slide26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5" Type="http://schemas.openxmlformats.org/officeDocument/2006/relationships/slide" Target="slide28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5" Type="http://schemas.openxmlformats.org/officeDocument/2006/relationships/slide" Target="slide3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8.jpeg"/><Relationship Id="rId5" Type="http://schemas.openxmlformats.org/officeDocument/2006/relationships/slide" Target="slide3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10.jpeg"/><Relationship Id="rId5" Type="http://schemas.openxmlformats.org/officeDocument/2006/relationships/slide" Target="slide34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11.jpeg"/><Relationship Id="rId5" Type="http://schemas.openxmlformats.org/officeDocument/2006/relationships/slide" Target="slide36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12.jpeg"/><Relationship Id="rId5" Type="http://schemas.openxmlformats.org/officeDocument/2006/relationships/slide" Target="slide38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13.jpeg"/><Relationship Id="rId5" Type="http://schemas.openxmlformats.org/officeDocument/2006/relationships/slide" Target="slide4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14.jpeg"/><Relationship Id="rId5" Type="http://schemas.openxmlformats.org/officeDocument/2006/relationships/slide" Target="slide4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slide" Target="slide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slide" Target="slide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695" y="788670"/>
            <a:ext cx="9144000" cy="572135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Билингвальная игра </a:t>
            </a:r>
          </a:p>
          <a:p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4000" b="1" dirty="0">
                <a:solidFill>
                  <a:schemeClr val="bg1"/>
                </a:solidFill>
                <a:latin typeface="Comic Sans MS" panose="030F0702030302020204" charset="0"/>
                <a:ea typeface="Open Sans" panose="020B0606030504020204" pitchFamily="34" charset="0"/>
                <a:cs typeface="Comic Sans MS" panose="030F0702030302020204" charset="0"/>
              </a:rPr>
              <a:t>ЮНЫЙ ФИЛОЛОГ</a:t>
            </a:r>
          </a:p>
          <a:p>
            <a:endParaRPr lang="ru-RU" sz="4000" b="1" dirty="0">
              <a:solidFill>
                <a:schemeClr val="bg1"/>
              </a:solidFill>
              <a:latin typeface="Comic Sans MS" panose="030F0702030302020204" charset="0"/>
              <a:ea typeface="Open Sans" panose="020B0606030504020204" pitchFamily="34" charset="0"/>
              <a:cs typeface="Comic Sans MS" panose="030F070203030202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uk-UA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Метонимия</a:t>
            </a:r>
            <a:endParaRPr lang="uk-UA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Визначте частину мови слова “ВДЕНЬ”</a:t>
            </a:r>
            <a:endParaRPr lang="uk-UA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uk-UA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Прислівник </a:t>
            </a:r>
            <a:endParaRPr lang="uk-UA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Визначте частину мови підкресленого слова “</a:t>
            </a:r>
            <a:r>
              <a:rPr lang="uk-UA" sz="35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коло</a:t>
            </a:r>
            <a:r>
              <a:rPr lang="uk-UA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дороги”</a:t>
            </a:r>
            <a:endParaRPr lang="uk-UA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uk-UA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Прийменник</a:t>
            </a:r>
            <a:endParaRPr lang="uk-UA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Дайте определение  “союзное слово”</a:t>
            </a:r>
            <a:endParaRPr lang="uk-UA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Союзные слова — это местоимения и наречия, которые служат для связи частей сложноподчинённого предложения.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Расскажите, что такое действительное и страдательное причастие </a:t>
            </a:r>
            <a:endParaRPr lang="uk-UA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Действительные причастия обозначают признак предмета, который сам выполняет действие(звенящий колокольчик – колокольчик звенит)</a:t>
            </a:r>
            <a:r>
              <a:rPr lang="uk-UA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uk-UA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Страдательные причастия обозначают признак предмета, над которым производится действие другого предмета (скошенная мужчиной трава – траву скосил мужчина).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236980" y="648335"/>
            <a:ext cx="9942195" cy="540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Был высоким худощавым человеком с немного вытянутым лицом, которое украшала острая бородка. Движения его были лёгкими и непринужденными. У него были голубые лучистые глаза, а маленькое пенсне придавали ему особую элегантность.  </a:t>
            </a:r>
          </a:p>
          <a:p>
            <a:pPr algn="ctr"/>
            <a:r>
              <a:rPr lang="ru-RU" sz="3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Человек, который строго и прямо глядит с портрета сквозь сдвинутые на нос очки - это...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35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8939" y="184637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/>
                <a:gridCol w="2335237"/>
                <a:gridCol w="2335237"/>
                <a:gridCol w="2335237"/>
                <a:gridCol w="2335237"/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История</a:t>
                      </a:r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/>
                        <a:t>Философия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/>
                        <a:t>Экономика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/>
                        <a:t>Психология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/>
                        <a:t>Иностранный язык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/>
                <a:gridCol w="1981200"/>
                <a:gridCol w="1952625"/>
                <a:gridCol w="1905000"/>
                <a:gridCol w="196215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uk-UA" altLang="ru-RU" sz="2500" b="0" cap="none" spc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</a:rPr>
                        <a:t>Литературоведение</a:t>
                      </a:r>
                      <a:endParaRPr lang="uk-UA" altLang="ru-RU" sz="2500" b="0" cap="none" spc="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4" action="ppaction://hlinksldjump"/>
                        </a:rPr>
                        <a:t>200</a:t>
                      </a:r>
                      <a:endParaRPr lang="ru-RU" sz="3500" u="none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4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9" action="ppaction://hlinksldjump"/>
                        </a:rPr>
                        <a:t>400</a:t>
                      </a:r>
                      <a:endParaRPr lang="ru-RU" sz="350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9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14" action="ppaction://hlinksldjump"/>
                        </a:rPr>
                        <a:t>600</a:t>
                      </a:r>
                      <a:endParaRPr lang="ru-RU" sz="350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14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19" action="ppaction://hlinksldjump"/>
                        </a:rPr>
                        <a:t>800</a:t>
                      </a:r>
                      <a:endParaRPr lang="ru-RU" sz="350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19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uk-UA" alt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</a:rPr>
                        <a:t>Яз</a:t>
                      </a:r>
                      <a:r>
                        <a:rPr lang="ru-RU" altLang="uk-UA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</a:rPr>
                        <a:t>ы</a:t>
                      </a:r>
                      <a:r>
                        <a:rPr lang="uk-UA" alt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</a:rPr>
                        <a:t>коведение</a:t>
                      </a:r>
                      <a:endParaRPr lang="uk-UA" alt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5" action="ppaction://hlinksldjump"/>
                        </a:rPr>
                        <a:t>200</a:t>
                      </a:r>
                      <a:endParaRPr lang="ru-RU" sz="3500" b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5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10" action="ppaction://hlinksldjump"/>
                        </a:rPr>
                        <a:t>400</a:t>
                      </a:r>
                      <a:endParaRPr lang="ru-RU" sz="3500" b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10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15" action="ppaction://hlinksldjump"/>
                        </a:rPr>
                        <a:t>600</a:t>
                      </a:r>
                      <a:endParaRPr lang="ru-RU" sz="3500" b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15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20" action="ppaction://hlinksldjump"/>
                        </a:rPr>
                        <a:t>800</a:t>
                      </a:r>
                      <a:endParaRPr lang="ru-RU" sz="3500" b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20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</a:rPr>
                        <a:t>Маска, кто ты?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6" action="ppaction://hlinksldjump"/>
                        </a:rPr>
                        <a:t>200</a:t>
                      </a:r>
                      <a:endParaRPr lang="ru-RU" sz="3500" b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6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11" action="ppaction://hlinksldjump"/>
                        </a:rPr>
                        <a:t>400</a:t>
                      </a:r>
                      <a:endParaRPr lang="ru-RU" sz="3500" b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11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16" action="ppaction://hlinksldjump"/>
                        </a:rPr>
                        <a:t>600</a:t>
                      </a:r>
                      <a:endParaRPr lang="ru-RU" sz="3500" b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16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21" action="ppaction://hlinksldjump"/>
                        </a:rPr>
                        <a:t>800</a:t>
                      </a:r>
                      <a:endParaRPr lang="ru-RU" sz="3500" b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21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</a:rPr>
                        <a:t>Лексические средства выразительности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7" action="ppaction://hlinksldjump"/>
                        </a:rPr>
                        <a:t>200</a:t>
                      </a:r>
                      <a:endParaRPr lang="ru-RU" sz="3500" b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7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12" action="ppaction://hlinksldjump"/>
                        </a:rPr>
                        <a:t>400</a:t>
                      </a:r>
                      <a:endParaRPr lang="ru-RU" sz="3500" b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12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17" action="ppaction://hlinksldjump"/>
                        </a:rPr>
                        <a:t>600</a:t>
                      </a:r>
                      <a:endParaRPr lang="ru-RU" sz="3500" b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17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22" action="ppaction://hlinksldjump"/>
                        </a:rPr>
                        <a:t>800</a:t>
                      </a:r>
                      <a:endParaRPr lang="ru-RU" sz="3500" b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22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</a:rPr>
                        <a:t>Ассоциации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8" action="ppaction://hlinksldjump"/>
                        </a:rPr>
                        <a:t>200</a:t>
                      </a:r>
                      <a:endParaRPr lang="ru-RU" sz="3500" b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8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13" action="ppaction://hlinksldjump"/>
                        </a:rPr>
                        <a:t>400</a:t>
                      </a:r>
                      <a:endParaRPr lang="ru-RU" sz="3500" b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13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18" action="ppaction://hlinksldjump"/>
                        </a:rPr>
                        <a:t>600</a:t>
                      </a:r>
                      <a:endParaRPr lang="ru-RU" sz="3500" b="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charset="0"/>
                        <a:ea typeface="Open Sans" panose="020B0606030504020204" pitchFamily="34" charset="0"/>
                        <a:cs typeface="Times New Roman" panose="02020603050405020304" charset="0"/>
                        <a:hlinkClick r:id="rId18" action="ppaction://hlinksldjump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charset="0"/>
                          <a:ea typeface="Open Sans" panose="020B0606030504020204" pitchFamily="34" charset="0"/>
                          <a:cs typeface="Times New Roman" panose="02020603050405020304" charset="0"/>
                          <a:hlinkClick r:id="rId24" action="ppaction://hlinksldjump"/>
                        </a:rPr>
                        <a:t>800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А</a:t>
            </a:r>
            <a:r>
              <a:rPr lang="uk-UA" alt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нтон 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П</a:t>
            </a:r>
            <a:r>
              <a:rPr lang="uk-UA" alt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авлович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 Чехов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пк\Desktop\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84" y="2809147"/>
            <a:ext cx="2069869" cy="29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428115" y="1659890"/>
            <a:ext cx="823404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У писателя были темно-русые гладкие волосы, карие глаза, приятный цвет лица. Самой же выдающейся частью облика был нос, которого он очень стыдился. Он просил художников хотя бы на портретах как-то сглаживать этот недостаток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Николай Васильевич  Гоголь</a:t>
            </a:r>
          </a:p>
        </p:txBody>
      </p:sp>
      <p:pic>
        <p:nvPicPr>
          <p:cNvPr id="2050" name="Picture 2" descr="C:\Users\пк\Desktop\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1"/>
          <a:stretch/>
        </p:blipFill>
        <p:spPr bwMode="auto">
          <a:xfrm>
            <a:off x="767368" y="2989049"/>
            <a:ext cx="2497389" cy="296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500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Письменник, який написав казку для дорослих і малих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uk-UA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Богдан Лепкий</a:t>
            </a:r>
            <a:endParaRPr lang="uk-UA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пк\Desktop\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12" y="2757487"/>
            <a:ext cx="2393460" cy="30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480185" y="742950"/>
            <a:ext cx="9259570" cy="4939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12 лет воспитывался дома, а затем отец отдал его учиться в Киевскую академию. Мальчик, привыкший к свободе, не желал учиться и в первый же год сбежал из бурсы, но был пойман и высечен. Он 4 раза закапывал букварь в землю, но его секли за это и покупали новый букварь.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Остап Бульба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пк\Desktop\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4" y="2741122"/>
            <a:ext cx="3356178" cy="254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384300" y="1071880"/>
            <a:ext cx="9639300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Назвіть фразеологізм, який називає  людей, що схожі між собою чимось: колом занять, світоглядом, характером, поведінкою…”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uk-UA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Два чоботи пара</a:t>
            </a:r>
            <a:endParaRPr lang="uk-UA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пк\Desktop\0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7385" r="5604" b="31167"/>
          <a:stretch/>
        </p:blipFill>
        <p:spPr bwMode="auto">
          <a:xfrm>
            <a:off x="842026" y="3524596"/>
            <a:ext cx="3316779" cy="17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2457619" y="2612493"/>
            <a:ext cx="7278007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Подберите фразеологический антоним к фразеологизму «работать спустя рукава»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7619" y="2612493"/>
            <a:ext cx="7278007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П</a:t>
            </a:r>
            <a:r>
              <a:rPr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овторення однакових звуків, складів, слів або словосполучень на початку віршованих рядків чи строф</a:t>
            </a:r>
            <a:r>
              <a:rPr lang="uk-UA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 - це</a:t>
            </a: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322241" y="5690461"/>
            <a:ext cx="154876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Узнать ответ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Засучив рукава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пк\Desktop\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4" y="2892829"/>
            <a:ext cx="3489102" cy="26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265" y="1282700"/>
            <a:ext cx="4476115" cy="3237865"/>
          </a:xfrm>
        </p:spPr>
        <p:txBody>
          <a:bodyPr/>
          <a:lstStyle/>
          <a:p>
            <a:r>
              <a:rPr lang="ru-RU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Подберите фразеологический синоним к фразеологизму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1" name="Замещающее содержимое 100"/>
          <p:cNvPicPr>
            <a:picLocks noGrp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176645" y="1209675"/>
            <a:ext cx="4493260" cy="414464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Бить баклуши - считать ворон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пк\Desktop\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0735" y="2019993"/>
            <a:ext cx="2172711" cy="42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Який фразеологізм захований на малюнку?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0" name="Замещающее содержимое 99"/>
          <p:cNvPicPr>
            <a:picLocks noGrp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38200" y="1825625"/>
            <a:ext cx="10515600" cy="43516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uk-UA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Під лежачий камінь вода не тече</a:t>
            </a:r>
            <a:endParaRPr lang="uk-UA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" name="Замещающее содержимое 102"/>
          <p:cNvPicPr>
            <a:picLocks noGrp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596890" y="605155"/>
            <a:ext cx="6077585" cy="38646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uk-UA" sz="2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Казка “Мишка”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" name="Замещающее содержимое 101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700655" y="310515"/>
            <a:ext cx="6623685" cy="51892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Владимир 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Маяковский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>
                <a:solidFill>
                  <a:schemeClr val="bg1"/>
                </a:solidFill>
              </a:rPr>
              <a:t>Необычайное </a:t>
            </a:r>
            <a:r>
              <a:rPr lang="ru-RU" sz="2000" b="1" dirty="0">
                <a:solidFill>
                  <a:schemeClr val="bg1"/>
                </a:solidFill>
              </a:rPr>
              <a:t>приключение</a:t>
            </a:r>
            <a:r>
              <a:rPr lang="ru-RU" sz="2000" dirty="0">
                <a:solidFill>
                  <a:schemeClr val="bg1"/>
                </a:solidFill>
              </a:rPr>
              <a:t>, </a:t>
            </a:r>
            <a:r>
              <a:rPr lang="ru-RU" sz="2000" b="1" dirty="0">
                <a:solidFill>
                  <a:schemeClr val="bg1"/>
                </a:solidFill>
              </a:rPr>
              <a:t>бывшее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b="1" dirty="0">
                <a:solidFill>
                  <a:schemeClr val="bg1"/>
                </a:solidFill>
              </a:rPr>
              <a:t>с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b="1" dirty="0">
                <a:solidFill>
                  <a:schemeClr val="bg1"/>
                </a:solidFill>
              </a:rPr>
              <a:t>Владимиром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b="1" dirty="0">
                <a:solidFill>
                  <a:schemeClr val="bg1"/>
                </a:solidFill>
              </a:rPr>
              <a:t>Маяковским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b="1" dirty="0">
                <a:solidFill>
                  <a:schemeClr val="bg1"/>
                </a:solidFill>
              </a:rPr>
              <a:t>летом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b="1" dirty="0">
                <a:solidFill>
                  <a:schemeClr val="bg1"/>
                </a:solidFill>
              </a:rPr>
              <a:t>на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b="1" dirty="0">
                <a:solidFill>
                  <a:schemeClr val="bg1"/>
                </a:solidFill>
              </a:rPr>
              <a:t>даче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5" name="Замещающее содержимое 104"/>
          <p:cNvPicPr>
            <a:picLocks noGrp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934335" y="752475"/>
            <a:ext cx="6156325" cy="43776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uk-UA" sz="3500" b="1" cap="none" dirty="0" smtClean="0">
                <a:solidFill>
                  <a:schemeClr val="bg1"/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Анафора</a:t>
            </a:r>
            <a:endParaRPr lang="uk-UA" sz="2000" cap="none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205131" y="5719551"/>
            <a:ext cx="3780790" cy="47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Вернуться к выбору тем</a:t>
            </a:r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Б. Лепкий «Ц</a:t>
            </a:r>
            <a:r>
              <a:rPr lang="ru-RU" sz="3500" b="1" i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</a:t>
            </a:r>
            <a:r>
              <a:rPr lang="uk-UA" altLang="ru-RU" sz="3500" b="1" i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 щастя»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Замещающее содержимое 3" descr="1645163345_1-kartinkin-net-p-kartinki-serdtse-v-rukakh-1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667635" y="657225"/>
            <a:ext cx="6527165" cy="4351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М. Горький «Данко»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8"/>
            <a:ext cx="10759642" cy="45789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9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322241" y="5690466"/>
            <a:ext cx="154876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Дайте определение термина “инверсия”</a:t>
            </a:r>
            <a:endParaRPr lang="uk-UA" sz="35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charset="0"/>
              <a:ea typeface="Open Sans" panose="020B0606030504020204" pitchFamily="3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05131" y="5719551"/>
            <a:ext cx="3780790" cy="47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  <a:hlinkClick r:id="rId4" action="ppaction://hlinksldjump"/>
              </a:rPr>
              <a:t>Вернуться к выбору тем</a:t>
            </a:r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cap="none" dirty="0" smtClean="0">
                <a:solidFill>
                  <a:schemeClr val="bg1"/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Перестановка слов или словосочетаний, нарушающая обычный порядок слов или словосочетаний.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500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Визначте художній засіб підкресленого слова “Бачу матір </a:t>
            </a:r>
            <a:r>
              <a:rPr lang="uk-UA" sz="3500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рідненьку</a:t>
            </a:r>
            <a:r>
              <a:rPr lang="uk-UA" sz="3500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uk-UA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Зменшувально-пестливе слово</a:t>
            </a:r>
            <a:endParaRPr lang="uk-UA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Определите художественное средство “Театр аплодировал”</a:t>
            </a:r>
            <a:endParaRPr lang="uk-UA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616</Words>
  <Application>Microsoft Office PowerPoint</Application>
  <PresentationFormat>Произвольный</PresentationFormat>
  <Paragraphs>195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Анафора</vt:lpstr>
      <vt:lpstr> </vt:lpstr>
      <vt:lpstr>Перестановка слов или словосочетаний, нарушающая обычный порядок слов или словосочетаний.</vt:lpstr>
      <vt:lpstr>Презентация PowerPoint</vt:lpstr>
      <vt:lpstr>Зменшувально-пестливе слово</vt:lpstr>
      <vt:lpstr>Презентация PowerPoint</vt:lpstr>
      <vt:lpstr>Метонимия</vt:lpstr>
      <vt:lpstr>Презентация PowerPoint</vt:lpstr>
      <vt:lpstr>Прислівник </vt:lpstr>
      <vt:lpstr>Презентация PowerPoint</vt:lpstr>
      <vt:lpstr>Прийменник</vt:lpstr>
      <vt:lpstr>Презентация PowerPoint</vt:lpstr>
      <vt:lpstr>Союзные слова — это местоимения и наречия, которые служат для связи частей сложноподчинённого предложения.</vt:lpstr>
      <vt:lpstr>Презентация PowerPoint</vt:lpstr>
      <vt:lpstr>Действительные причастия обозначают признак предмета, который сам выполняет действие(звенящий колокольчик – колокольчик звенит).  Страдательные причастия обозначают признак предмета, над которым производится действие другого предмета (скошенная мужчиной трава – траву скосил мужчина).</vt:lpstr>
      <vt:lpstr>Презентация PowerPoint</vt:lpstr>
      <vt:lpstr>Антон Павлович Чехов</vt:lpstr>
      <vt:lpstr>Презентация PowerPoint</vt:lpstr>
      <vt:lpstr>Николай Васильевич  Гоголь</vt:lpstr>
      <vt:lpstr>Презентация PowerPoint</vt:lpstr>
      <vt:lpstr>Богдан Лепкий</vt:lpstr>
      <vt:lpstr>Презентация PowerPoint</vt:lpstr>
      <vt:lpstr>Остап Бульба</vt:lpstr>
      <vt:lpstr>Презентация PowerPoint</vt:lpstr>
      <vt:lpstr>Два чоботи пара</vt:lpstr>
      <vt:lpstr>Презентация PowerPoint</vt:lpstr>
      <vt:lpstr>Засучив рукава</vt:lpstr>
      <vt:lpstr>Подберите фразеологический синоним к фразеологизму</vt:lpstr>
      <vt:lpstr>Бить баклуши - считать ворон</vt:lpstr>
      <vt:lpstr>Який фразеологізм захований на малюнку?</vt:lpstr>
      <vt:lpstr>Під лежачий камінь вода не тече</vt:lpstr>
      <vt:lpstr>Презентация PowerPoint</vt:lpstr>
      <vt:lpstr>Казка “Мишка”</vt:lpstr>
      <vt:lpstr>Презентация PowerPoint</vt:lpstr>
      <vt:lpstr>Владимир Маяковский  Необычайное приключение, бывшее с Владимиром Маяковским летом на даче</vt:lpstr>
      <vt:lpstr>Презентация PowerPoint</vt:lpstr>
      <vt:lpstr>Б. Лепкий «Цвіт щастя»</vt:lpstr>
      <vt:lpstr>Презентация PowerPoint</vt:lpstr>
      <vt:lpstr>М. Горький «Данко»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пк</cp:lastModifiedBy>
  <cp:revision>94</cp:revision>
  <dcterms:created xsi:type="dcterms:W3CDTF">2017-04-04T07:27:00Z</dcterms:created>
  <dcterms:modified xsi:type="dcterms:W3CDTF">2022-04-10T09:57:55Z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  <property fmtid="{D5CDD505-2E9C-101B-9397-08002B2CF9AE}" pid="4" name="ICV">
    <vt:lpwstr>F13ACACDC2DD45FE8240B3F1470D3087</vt:lpwstr>
  </property>
  <property fmtid="{D5CDD505-2E9C-101B-9397-08002B2CF9AE}" pid="5" name="KSOProductBuildVer">
    <vt:lpwstr>1049-11.2.0.11042</vt:lpwstr>
  </property>
</Properties>
</file>