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1" r:id="rId4"/>
    <p:sldId id="291" r:id="rId5"/>
    <p:sldId id="260" r:id="rId6"/>
    <p:sldId id="258" r:id="rId7"/>
    <p:sldId id="283" r:id="rId8"/>
    <p:sldId id="285" r:id="rId9"/>
    <p:sldId id="286" r:id="rId10"/>
    <p:sldId id="280" r:id="rId11"/>
    <p:sldId id="274" r:id="rId12"/>
    <p:sldId id="277" r:id="rId13"/>
    <p:sldId id="278" r:id="rId14"/>
    <p:sldId id="279" r:id="rId15"/>
    <p:sldId id="284" r:id="rId16"/>
    <p:sldId id="290" r:id="rId17"/>
    <p:sldId id="288" r:id="rId18"/>
    <p:sldId id="282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95" autoAdjust="0"/>
  </p:normalViewPr>
  <p:slideViewPr>
    <p:cSldViewPr>
      <p:cViewPr varScale="1">
        <p:scale>
          <a:sx n="110" d="100"/>
          <a:sy n="110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3833549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286908" cy="70009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28596" y="428604"/>
            <a:ext cx="8286808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85720" y="642939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ba08_21619a76_L.png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8103" r="1724"/>
          <a:stretch>
            <a:fillRect/>
          </a:stretch>
        </p:blipFill>
        <p:spPr>
          <a:xfrm>
            <a:off x="428596" y="428604"/>
            <a:ext cx="6643734" cy="6137663"/>
          </a:xfrm>
          <a:prstGeom prst="rect">
            <a:avLst/>
          </a:prstGeom>
        </p:spPr>
      </p:pic>
      <p:pic>
        <p:nvPicPr>
          <p:cNvPr id="15" name="Рисунок 14" descr="0_6abc7_e78ef371_L.png"/>
          <p:cNvPicPr>
            <a:picLocks noChangeAspect="1"/>
          </p:cNvPicPr>
          <p:nvPr userDrawn="1"/>
        </p:nvPicPr>
        <p:blipFill>
          <a:blip r:embed="rId15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72264" y="4286256"/>
            <a:ext cx="2000264" cy="1928255"/>
          </a:xfrm>
          <a:prstGeom prst="rect">
            <a:avLst/>
          </a:prstGeom>
        </p:spPr>
      </p:pic>
      <p:pic>
        <p:nvPicPr>
          <p:cNvPr id="16" name="Рисунок 15" descr="0_6abc7_e78ef371_L.png"/>
          <p:cNvPicPr>
            <a:picLocks noChangeAspect="1"/>
          </p:cNvPicPr>
          <p:nvPr userDrawn="1"/>
        </p:nvPicPr>
        <p:blipFill>
          <a:blip r:embed="rId16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9520" y="500042"/>
            <a:ext cx="1285884" cy="1239592"/>
          </a:xfrm>
          <a:prstGeom prst="rect">
            <a:avLst/>
          </a:prstGeom>
        </p:spPr>
      </p:pic>
      <p:pic>
        <p:nvPicPr>
          <p:cNvPr id="17" name="Рисунок 16" descr="0_6abc7_e78ef371_L.png"/>
          <p:cNvPicPr>
            <a:picLocks noChangeAspect="1"/>
          </p:cNvPicPr>
          <p:nvPr userDrawn="1"/>
        </p:nvPicPr>
        <p:blipFill>
          <a:blip r:embed="rId17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2132" y="2285992"/>
            <a:ext cx="1357322" cy="1308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357430"/>
            <a:ext cx="8286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632765"/>
            <a:ext cx="784887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Times New Roman"/>
              </a:rPr>
              <a:t>Использование Интернет-ресурсов на уроках математики</a:t>
            </a:r>
          </a:p>
          <a:p>
            <a:pPr algn="ctr">
              <a:defRPr/>
            </a:pPr>
            <a:endParaRPr lang="ru-RU" sz="2800" b="1" dirty="0">
              <a:ln w="0">
                <a:solidFill>
                  <a:schemeClr val="accent3">
                    <a:lumMod val="5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b="1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Семинар </a:t>
            </a:r>
            <a:endParaRPr lang="ru-RU" sz="2800" b="1" cap="none" spc="0" dirty="0">
              <a:ln w="0">
                <a:solidFill>
                  <a:schemeClr val="accent3">
                    <a:lumMod val="5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2922" y="908720"/>
            <a:ext cx="81131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100" dirty="0">
                <a:ln w="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cap="none" spc="100" dirty="0" smtClean="0">
                <a:ln w="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униципальное бюджетное общеобразовательное учреждение </a:t>
            </a:r>
            <a:br>
              <a:rPr lang="ru-RU" sz="2000" b="1" cap="none" spc="100" dirty="0" smtClean="0">
                <a:ln w="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spc="100" dirty="0" smtClean="0">
                <a:ln w="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общеобразовательная школа № 2</a:t>
            </a:r>
          </a:p>
          <a:p>
            <a:pPr algn="ctr"/>
            <a:r>
              <a:rPr lang="ru-RU" sz="2000" b="1" cap="none" spc="100" dirty="0" smtClean="0">
                <a:ln w="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образования  Темрюкский район</a:t>
            </a:r>
            <a:endParaRPr lang="ru-RU" sz="2000" b="1" cap="none" spc="100" dirty="0">
              <a:ln w="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4723982"/>
            <a:ext cx="5040560" cy="1200329"/>
          </a:xfrm>
          <a:prstGeom prst="rect">
            <a:avLst/>
          </a:prstGeom>
          <a:noFill/>
        </p:spPr>
        <p:txBody>
          <a:bodyPr wrap="square" lIns="684000" tIns="45720" rIns="91440" bIns="45720">
            <a:spAutoFit/>
          </a:bodyPr>
          <a:lstStyle/>
          <a:p>
            <a:pPr algn="ctr">
              <a:defRPr/>
            </a:pPr>
            <a:endParaRPr lang="ru-RU" sz="2400" b="1" cap="none" spc="10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cap="none" spc="1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учитель математики </a:t>
            </a:r>
          </a:p>
          <a:p>
            <a:pPr algn="ctr">
              <a:defRPr/>
            </a:pPr>
            <a:r>
              <a:rPr lang="ru-RU" sz="2400" b="1" cap="none" spc="100" dirty="0" err="1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Вервейн</a:t>
            </a:r>
            <a:r>
              <a:rPr lang="ru-RU" sz="2400" b="1" cap="none" spc="1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Екатерина Леонидовна</a:t>
            </a:r>
            <a:endParaRPr lang="ru-RU" sz="2400" b="1" cap="none" spc="10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 – ресурсы помогают развитию и раскрытию таланта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Подготовка к государственной итоговой аттестации учащихся (ОГЭ и ЕГЭ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sdamgia.ru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272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79712" y="60932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страница сайта ресурса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28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60212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банк заданий ОГЭ, размещенный на данном ресурсе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84887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17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44" y="1988840"/>
            <a:ext cx="2520279" cy="35569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8"/>
            <a:ext cx="2458616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1" y="476672"/>
            <a:ext cx="277879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7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147251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16024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08920"/>
            <a:ext cx="25922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школе нужен современный учитель. Применение информационных технологий на уроках и во внеурочной деятельности расширяет возможности творчества, как учителя, так и учащихся, повышает интерес к предмету, стимулирует освоение ими довольно серьезных тем, что в итоге ведет к интенсификации процесса обучения.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Использование современных технологий помогает достичь высоких результатов в преподавании своего предмета.          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7"/>
            <a:ext cx="7560840" cy="352839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4182" y="2967335"/>
            <a:ext cx="5615640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 внимание!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198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3992290"/>
            <a:ext cx="6260232" cy="1512961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обучающихся к предмету;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 сотрудничеству;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индивидуальные способности обучающихся.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836712"/>
            <a:ext cx="201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400" b="1" u="sng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068960"/>
            <a:ext cx="3198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b="1" u="sng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844824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учебной мотивации в урочной и внеурочной деятельности обучающихся на уроках математики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определяется значимостью </a:t>
            </a:r>
            <a:r>
              <a:rPr lang="ru-RU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 ресурсов,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полностью соответствуют современному государственному стандарту и государственной программе по математике. Интернет-ресурсы  помогают учителю сделать урок интереснее, разнообразнее и продуктивнее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81838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 выбора темы</a:t>
            </a:r>
            <a:endParaRPr lang="ru-RU" sz="48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5" cy="5760640"/>
          </a:xfrm>
        </p:spPr>
      </p:pic>
    </p:spTree>
    <p:extLst>
      <p:ext uri="{BB962C8B-B14F-4D97-AF65-F5344CB8AC3E}">
        <p14:creationId xmlns:p14="http://schemas.microsoft.com/office/powerpoint/2010/main" val="36331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8136904" cy="534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3690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1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1"/>
            <a:ext cx="8208912" cy="60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5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684076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8670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194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– ресурсы помогают развитию и раскрытию таланта </vt:lpstr>
      <vt:lpstr>Подготовка к государственной итоговой аттестации учащихся (ОГЭ и ЕГЭ) </vt:lpstr>
      <vt:lpstr>sdamgia.ru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Евгений</cp:lastModifiedBy>
  <cp:revision>26</cp:revision>
  <dcterms:created xsi:type="dcterms:W3CDTF">2014-06-14T17:08:07Z</dcterms:created>
  <dcterms:modified xsi:type="dcterms:W3CDTF">2023-04-25T14:16:56Z</dcterms:modified>
</cp:coreProperties>
</file>