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activeX/activeX4.xml" ContentType="application/vnd.ms-office.activeX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activeX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6" r:id="rId3"/>
    <p:sldId id="257" r:id="rId4"/>
    <p:sldId id="294" r:id="rId5"/>
    <p:sldId id="295" r:id="rId6"/>
    <p:sldId id="296" r:id="rId7"/>
    <p:sldId id="297" r:id="rId8"/>
    <p:sldId id="298" r:id="rId9"/>
    <p:sldId id="290" r:id="rId10"/>
    <p:sldId id="299" r:id="rId11"/>
    <p:sldId id="303" r:id="rId12"/>
    <p:sldId id="307" r:id="rId13"/>
    <p:sldId id="311" r:id="rId14"/>
    <p:sldId id="315" r:id="rId15"/>
    <p:sldId id="291" r:id="rId16"/>
    <p:sldId id="300" r:id="rId17"/>
    <p:sldId id="304" r:id="rId18"/>
    <p:sldId id="308" r:id="rId19"/>
    <p:sldId id="312" r:id="rId20"/>
    <p:sldId id="317" r:id="rId21"/>
    <p:sldId id="292" r:id="rId22"/>
    <p:sldId id="301" r:id="rId23"/>
    <p:sldId id="305" r:id="rId24"/>
    <p:sldId id="309" r:id="rId25"/>
    <p:sldId id="313" r:id="rId26"/>
    <p:sldId id="316" r:id="rId27"/>
    <p:sldId id="293" r:id="rId28"/>
    <p:sldId id="302" r:id="rId29"/>
    <p:sldId id="306" r:id="rId30"/>
    <p:sldId id="310" r:id="rId31"/>
    <p:sldId id="314" r:id="rId32"/>
    <p:sldId id="318" r:id="rId33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FF"/>
    <a:srgbClr val="3939CF"/>
    <a:srgbClr val="FF99FF"/>
    <a:srgbClr val="FF33CC"/>
    <a:srgbClr val="3CC2F2"/>
    <a:srgbClr val="660033"/>
    <a:srgbClr val="FF66FF"/>
    <a:srgbClr val="800000"/>
    <a:srgbClr val="FFCCCC"/>
    <a:srgbClr val="FF66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94693" autoAdjust="0"/>
  </p:normalViewPr>
  <p:slideViewPr>
    <p:cSldViewPr>
      <p:cViewPr varScale="1">
        <p:scale>
          <a:sx n="87" d="100"/>
          <a:sy n="87" d="100"/>
        </p:scale>
        <p:origin x="-78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476C1-CC53-4999-8886-B135B66CC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D2A10-BB9B-4761-BCEF-8DF673187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89E1-56CD-4AED-B124-AFDB20FF6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65CED-262B-498B-B2E9-002AACFB3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9FA73-96E8-412A-A852-ACE848381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C3B2D-3EBA-47C3-83E6-AD68CC26A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EF236-6835-4137-9CC2-757E30DDE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D3CFD-4F3B-4800-8CD6-F59931286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6435B-F8B9-4886-A2C9-CDADCC2A9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E0A07-A318-4543-9A39-9D5A875EB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BF61B-8A74-49D1-8646-177C6F0BB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EF710CA5-5166-4BDE-823A-BA68DF106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0.xml"/><Relationship Id="rId18" Type="http://schemas.openxmlformats.org/officeDocument/2006/relationships/slide" Target="slide14.xml"/><Relationship Id="rId26" Type="http://schemas.openxmlformats.org/officeDocument/2006/relationships/slide" Target="slide21.xml"/><Relationship Id="rId3" Type="http://schemas.openxmlformats.org/officeDocument/2006/relationships/control" Target="../activeX/activeX2.xml"/><Relationship Id="rId21" Type="http://schemas.openxmlformats.org/officeDocument/2006/relationships/slide" Target="slide18.xml"/><Relationship Id="rId34" Type="http://schemas.openxmlformats.org/officeDocument/2006/relationships/slide" Target="slide29.xml"/><Relationship Id="rId7" Type="http://schemas.openxmlformats.org/officeDocument/2006/relationships/slide" Target="slide4.xml"/><Relationship Id="rId12" Type="http://schemas.openxmlformats.org/officeDocument/2006/relationships/slide" Target="slide8.xml"/><Relationship Id="rId17" Type="http://schemas.openxmlformats.org/officeDocument/2006/relationships/slide" Target="slide13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control" Target="../activeX/activeX1.xml"/><Relationship Id="rId16" Type="http://schemas.openxmlformats.org/officeDocument/2006/relationships/slide" Target="slide11.xml"/><Relationship Id="rId20" Type="http://schemas.openxmlformats.org/officeDocument/2006/relationships/slide" Target="slide15.xml"/><Relationship Id="rId29" Type="http://schemas.openxmlformats.org/officeDocument/2006/relationships/slide" Target="slide25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7.xml"/><Relationship Id="rId11" Type="http://schemas.openxmlformats.org/officeDocument/2006/relationships/slide" Target="slide7.xml"/><Relationship Id="rId24" Type="http://schemas.openxmlformats.org/officeDocument/2006/relationships/slide" Target="slide20.xml"/><Relationship Id="rId32" Type="http://schemas.openxmlformats.org/officeDocument/2006/relationships/slide" Target="slide27.xml"/><Relationship Id="rId37" Type="http://schemas.openxmlformats.org/officeDocument/2006/relationships/image" Target="../media/image7.png"/><Relationship Id="rId5" Type="http://schemas.openxmlformats.org/officeDocument/2006/relationships/control" Target="../activeX/activeX4.xml"/><Relationship Id="rId15" Type="http://schemas.openxmlformats.org/officeDocument/2006/relationships/slide" Target="slide12.xml"/><Relationship Id="rId23" Type="http://schemas.openxmlformats.org/officeDocument/2006/relationships/slide" Target="slide19.xml"/><Relationship Id="rId28" Type="http://schemas.openxmlformats.org/officeDocument/2006/relationships/slide" Target="slide23.xml"/><Relationship Id="rId36" Type="http://schemas.openxmlformats.org/officeDocument/2006/relationships/slide" Target="slide32.xml"/><Relationship Id="rId10" Type="http://schemas.openxmlformats.org/officeDocument/2006/relationships/slide" Target="slide5.xml"/><Relationship Id="rId19" Type="http://schemas.openxmlformats.org/officeDocument/2006/relationships/slide" Target="slide16.xml"/><Relationship Id="rId31" Type="http://schemas.openxmlformats.org/officeDocument/2006/relationships/slide" Target="slide28.xml"/><Relationship Id="rId4" Type="http://schemas.openxmlformats.org/officeDocument/2006/relationships/control" Target="../activeX/activeX3.xml"/><Relationship Id="rId9" Type="http://schemas.openxmlformats.org/officeDocument/2006/relationships/slide" Target="slide6.xml"/><Relationship Id="rId14" Type="http://schemas.openxmlformats.org/officeDocument/2006/relationships/slide" Target="slide9.xml"/><Relationship Id="rId22" Type="http://schemas.openxmlformats.org/officeDocument/2006/relationships/slide" Target="slide17.xml"/><Relationship Id="rId27" Type="http://schemas.openxmlformats.org/officeDocument/2006/relationships/slide" Target="slide24.xml"/><Relationship Id="rId30" Type="http://schemas.openxmlformats.org/officeDocument/2006/relationships/slide" Target="slide26.xml"/><Relationship Id="rId35" Type="http://schemas.openxmlformats.org/officeDocument/2006/relationships/slide" Target="slide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-381000" y="457200"/>
            <a:ext cx="8991600" cy="6019800"/>
          </a:xfrm>
          <a:prstGeom prst="roundRect">
            <a:avLst/>
          </a:prstGeom>
          <a:solidFill>
            <a:srgbClr val="3939CF"/>
          </a:solidFill>
          <a:ln w="76200" cmpd="thickThin">
            <a:solidFill>
              <a:schemeClr val="bg2">
                <a:lumMod val="20000"/>
                <a:lumOff val="80000"/>
              </a:schemeClr>
            </a:solidFill>
            <a:prstDash val="solid"/>
          </a:ln>
          <a:scene3d>
            <a:camera prst="perspectiveLeft"/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cmpd="thickThin">
                <a:solidFill>
                  <a:schemeClr val="tx1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8382000" cy="4231184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Географическая игра-викторина «Моя страна – моя Россия»</a:t>
            </a:r>
          </a:p>
        </p:txBody>
      </p:sp>
      <p:pic>
        <p:nvPicPr>
          <p:cNvPr id="2055" name="Рисунок 6" descr="19school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419600"/>
            <a:ext cx="245850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russiantourism.ru/netcat_files/2343_179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19600"/>
            <a:ext cx="3813175" cy="21449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5720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Восточно-Европейская равнина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304800" y="1984437"/>
            <a:ext cx="8305800" cy="2308324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0080"/>
                </a:solidFill>
                <a:latin typeface="+mj-lt"/>
                <a:cs typeface="Times New Roman" pitchFamily="18" charset="0"/>
              </a:rPr>
              <a:t>Самая крупная равнина в России?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rgbClr val="000080"/>
                </a:solidFill>
                <a:latin typeface="+mj-lt"/>
                <a:cs typeface="Times New Roman" pitchFamily="18" charset="0"/>
              </a:rPr>
              <a:t>Восточно-Европейская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err="1" smtClean="0">
                <a:solidFill>
                  <a:srgbClr val="000080"/>
                </a:solidFill>
                <a:latin typeface="+mj-lt"/>
                <a:cs typeface="Times New Roman" pitchFamily="18" charset="0"/>
              </a:rPr>
              <a:t>Западно-Сибирская</a:t>
            </a:r>
            <a:endParaRPr lang="ru-RU" sz="3600" b="1" dirty="0" smtClean="0">
              <a:solidFill>
                <a:srgbClr val="000080"/>
              </a:solidFill>
              <a:latin typeface="+mj-lt"/>
              <a:cs typeface="Times New Roman" pitchFamily="18" charset="0"/>
            </a:endParaRP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rgbClr val="000080"/>
                </a:solidFill>
                <a:latin typeface="+mj-lt"/>
                <a:cs typeface="Times New Roman" pitchFamily="18" charset="0"/>
              </a:rPr>
              <a:t>Азово-Кубанская</a:t>
            </a: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rgbClr val="E0E0E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3124200" y="687593"/>
            <a:ext cx="5250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Рельеф</a:t>
            </a:r>
            <a:r>
              <a:rPr lang="en-US" sz="4400" b="1" spc="50" dirty="0" smtClean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20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rgbClr val="E0E0E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Picture 2" descr="https://zaryasa.ru/wp-content/uploads/2019/08/%D0%A4%D0%BE%D1%82%D0%BE-%D0%BA-%D1%82%D0%B5%D0%BA%D1%81%D1%82%D1%83-%D0%9D%D0%BE%D0%B2%D1%8B%D0%B9-%D0%BF%D0%BE%D0%B4%D1%85%D0%BE%D0%B4-%D0%BA-%D0%B7%D0%B5%D0%BC%D0%BB%D0%B5%D0%B4%D0%B5%D0%BB%D0%B8%D1%8E-%D1%80%D0%B0%D0%B7%D1%80%D0%B0%D0%B1%D0%B0%D1%82%D1%8B%D0%B2%D0%B0%D1%8E%D1%82-%D0%B2-%D0%A0%D0%BE%D1%81%D1%82%D0%BE%D0%B2%D1%81%D0%BA%D0%BE%D0%B9-%D0%BE%D0%B1%D0%BB%D0%B0%D1%81%D1%82%D0%B8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22133" cy="19812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724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р</a:t>
            </a: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. Обь </a:t>
            </a: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914400" y="1997393"/>
            <a:ext cx="7086600" cy="2308324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0080"/>
                </a:solidFill>
                <a:latin typeface="+mj-lt"/>
                <a:cs typeface="Times New Roman" pitchFamily="18" charset="0"/>
              </a:rPr>
              <a:t>Самая длинная река России?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rgbClr val="000080"/>
                </a:solidFill>
                <a:latin typeface="+mj-lt"/>
                <a:cs typeface="Times New Roman" pitchFamily="18" charset="0"/>
              </a:rPr>
              <a:t>Волга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rgbClr val="000080"/>
                </a:solidFill>
                <a:latin typeface="+mj-lt"/>
                <a:cs typeface="Times New Roman" pitchFamily="18" charset="0"/>
              </a:rPr>
              <a:t>Нил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rgbClr val="000080"/>
                </a:solidFill>
                <a:latin typeface="+mj-lt"/>
                <a:cs typeface="Times New Roman" pitchFamily="18" charset="0"/>
              </a:rPr>
              <a:t>Обь </a:t>
            </a: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3048000" y="609600"/>
            <a:ext cx="5046077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Внутренние воды</a:t>
            </a:r>
            <a:r>
              <a:rPr lang="en-US" sz="4400" b="1" spc="5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20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2" descr="http://s1.fotokto.ru/photo/full/205/20589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67000" cy="199837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8006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тайга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457200" y="1752600"/>
            <a:ext cx="8229600" cy="2862322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Природная зона с преобладанием хвойных пород деревьев?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Джунгли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Степь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Тайга</a:t>
            </a: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2514600" y="723447"/>
            <a:ext cx="5715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Природные зоны</a:t>
            </a:r>
            <a:r>
              <a:rPr lang="en-US" sz="4400" b="1" spc="50" dirty="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20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" descr="http://top55.info/fileadmin/images/top55_news/bk_info_orig_64648_14663256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8898" cy="1752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8006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р</a:t>
            </a: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усские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0" y="1864273"/>
            <a:ext cx="8915400" cy="2862322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Кто преобладает в национальном составе России?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Русские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Украинцы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Немцы</a:t>
            </a: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chemeClr val="accent3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2656114" y="647971"/>
            <a:ext cx="5181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Население</a:t>
            </a:r>
            <a:r>
              <a:rPr lang="en-US" sz="4400" b="1" spc="50" dirty="0" smtClean="0">
                <a:ln w="11430"/>
                <a:solidFill>
                  <a:schemeClr val="accent3">
                    <a:lumMod val="9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20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chemeClr val="accent3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" descr="http://www.gorodfm.net/netcat_files/2551_4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0441" cy="18587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8006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лесами</a:t>
            </a: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304800" y="1981200"/>
            <a:ext cx="8382000" cy="2387439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0080"/>
                </a:solidFill>
                <a:latin typeface="+mj-lt"/>
                <a:cs typeface="Times New Roman" pitchFamily="18" charset="0"/>
              </a:rPr>
              <a:t>Чем занята основная площадь России?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rgbClr val="000080"/>
                </a:solidFill>
                <a:latin typeface="+mj-lt"/>
                <a:cs typeface="Times New Roman" pitchFamily="18" charset="0"/>
              </a:rPr>
              <a:t>Лугами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rgbClr val="000080"/>
                </a:solidFill>
                <a:latin typeface="+mj-lt"/>
                <a:cs typeface="Times New Roman" pitchFamily="18" charset="0"/>
              </a:rPr>
              <a:t>Лесами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rgbClr val="000080"/>
                </a:solidFill>
                <a:latin typeface="+mj-lt"/>
                <a:cs typeface="Times New Roman" pitchFamily="18" charset="0"/>
              </a:rPr>
              <a:t>Полями</a:t>
            </a:r>
            <a:endParaRPr lang="ru-RU"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rgbClr val="FF99FF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rgbClr val="FF99FF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rgbClr val="FF99FF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51"/>
          <p:cNvSpPr txBox="1">
            <a:spLocks noChangeArrowheads="1"/>
          </p:cNvSpPr>
          <p:nvPr/>
        </p:nvSpPr>
        <p:spPr bwMode="auto">
          <a:xfrm>
            <a:off x="3193200" y="772886"/>
            <a:ext cx="5181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Растительный и животный мир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20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pic>
        <p:nvPicPr>
          <p:cNvPr id="34818" name="Picture 2" descr="https://konspekta.net/megalektsiiru/baza2/1479242804416.files/image018.jpg"/>
          <p:cNvPicPr>
            <a:picLocks noChangeAspect="1" noChangeArrowheads="1"/>
          </p:cNvPicPr>
          <p:nvPr/>
        </p:nvPicPr>
        <p:blipFill>
          <a:blip r:embed="rId3" cstate="print"/>
          <a:srcRect b="19936"/>
          <a:stretch>
            <a:fillRect/>
          </a:stretch>
        </p:blipFill>
        <p:spPr bwMode="auto">
          <a:xfrm>
            <a:off x="0" y="0"/>
            <a:ext cx="3657600" cy="195227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6482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о</a:t>
            </a: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. Сахалин</a:t>
            </a: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066800" y="2053184"/>
            <a:ext cx="7010400" cy="2308324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charset="0"/>
              </a:rPr>
              <a:t>Самый большой остров России?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charset="0"/>
              </a:rPr>
              <a:t>Мадагаскар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charset="0"/>
              </a:rPr>
              <a:t>Сахалин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charset="0"/>
              </a:rPr>
              <a:t>Гренландия</a:t>
            </a: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3581400" y="609600"/>
            <a:ext cx="4572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Географическое положение</a:t>
            </a:r>
            <a:r>
              <a:rPr lang="en-US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3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0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https://www.airpano.ru/photogallery/images_1550/176_095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43362" cy="18288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8006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Уральские горы</a:t>
            </a: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066800" y="2055581"/>
            <a:ext cx="7010400" cy="2308324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0080"/>
                </a:solidFill>
                <a:latin typeface="+mj-lt"/>
                <a:cs typeface="Times New Roman" pitchFamily="18" charset="0"/>
              </a:rPr>
              <a:t>Самые длинные горы?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rgbClr val="000080"/>
                </a:solidFill>
                <a:latin typeface="+mj-lt"/>
                <a:cs typeface="Times New Roman" pitchFamily="18" charset="0"/>
              </a:rPr>
              <a:t>Альпы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rgbClr val="000080"/>
                </a:solidFill>
                <a:latin typeface="+mj-lt"/>
                <a:cs typeface="Times New Roman" pitchFamily="18" charset="0"/>
              </a:rPr>
              <a:t>Алтайские горы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rgbClr val="000080"/>
                </a:solidFill>
                <a:latin typeface="+mj-lt"/>
                <a:cs typeface="Times New Roman" pitchFamily="18" charset="0"/>
              </a:rPr>
              <a:t>Уральские горы</a:t>
            </a: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rgbClr val="E0E0E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3124200" y="708343"/>
            <a:ext cx="54102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Рельеф</a:t>
            </a:r>
            <a:r>
              <a:rPr lang="en-US" sz="4400" b="1" spc="50" dirty="0" smtClean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30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rgbClr val="E0E0E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 descr="https://w-dog.ru/wallpapers/9/16/457242026623273/nacionalnyj-park-banf-gory-derevya-obla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3165231" cy="20574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8768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Каспийское море</a:t>
            </a: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457200" y="1800999"/>
            <a:ext cx="8001000" cy="2862322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0080"/>
                </a:solidFill>
                <a:latin typeface="+mj-lt"/>
                <a:cs typeface="Times New Roman" pitchFamily="18" charset="0"/>
              </a:rPr>
              <a:t>В какое море впадает река Волга?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rgbClr val="000080"/>
                </a:solidFill>
                <a:latin typeface="+mj-lt"/>
                <a:cs typeface="Times New Roman" pitchFamily="18" charset="0"/>
              </a:rPr>
              <a:t>Каспийское море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rgbClr val="000080"/>
                </a:solidFill>
                <a:latin typeface="+mj-lt"/>
                <a:cs typeface="Times New Roman" pitchFamily="18" charset="0"/>
              </a:rPr>
              <a:t>Черное море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rgbClr val="000080"/>
                </a:solidFill>
                <a:latin typeface="+mj-lt"/>
                <a:cs typeface="Times New Roman" pitchFamily="18" charset="0"/>
              </a:rPr>
              <a:t>Балтийское море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3276600" y="731838"/>
            <a:ext cx="5562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Внутренние воды</a:t>
            </a:r>
            <a:r>
              <a:rPr lang="en-US" sz="4400" b="1" spc="5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30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" descr="http://iwanttovisitrussia.com/wp-content/uploads/2017/02/Baikal-lake-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4109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8006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арктическая пустыня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228600" y="1648420"/>
            <a:ext cx="8534400" cy="2923580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Природная зона, расположенная на островах Арктики?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Арктическая тайга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Арктическая пустыня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Арктическая тундра</a:t>
            </a: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2736000" y="609600"/>
            <a:ext cx="5638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Природные зоны</a:t>
            </a:r>
            <a:r>
              <a:rPr lang="en-US" sz="4400" b="1" spc="50" dirty="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30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http://kubanphoto.ru/photos/3052/2182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90800" cy="17264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8006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9-ое место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381000" y="1780829"/>
            <a:ext cx="8763000" cy="2862322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3600" b="1" dirty="0" smtClean="0"/>
              <a:t>Какое место в мире по численности населения занимает Россия?</a:t>
            </a:r>
          </a:p>
          <a:p>
            <a:pPr marL="742950" indent="-742950" algn="ctr">
              <a:buAutoNum type="arabicPeriod"/>
            </a:pPr>
            <a:r>
              <a:rPr lang="ru-RU" sz="3600" b="1" dirty="0" smtClean="0"/>
              <a:t>5-ое место</a:t>
            </a:r>
          </a:p>
          <a:p>
            <a:pPr marL="742950" indent="-742950" algn="ctr">
              <a:buAutoNum type="arabicPeriod"/>
            </a:pPr>
            <a:r>
              <a:rPr lang="ru-RU" sz="3600" b="1" dirty="0" smtClean="0"/>
              <a:t>7-ое место</a:t>
            </a:r>
          </a:p>
          <a:p>
            <a:pPr marL="742950" indent="-742950" algn="ctr">
              <a:buAutoNum type="arabicPeriod"/>
            </a:pPr>
            <a:r>
              <a:rPr lang="ru-RU" sz="3600" b="1" dirty="0" smtClean="0"/>
              <a:t>9-ое место</a:t>
            </a:r>
            <a:endParaRPr lang="ru-RU" sz="3600" b="1" dirty="0"/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chemeClr val="accent3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2971800" y="609600"/>
            <a:ext cx="5181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Население</a:t>
            </a:r>
            <a:r>
              <a:rPr lang="en-US" sz="4400" b="1" spc="50" dirty="0" smtClean="0">
                <a:ln w="11430"/>
                <a:solidFill>
                  <a:schemeClr val="accent3">
                    <a:lumMod val="9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30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chemeClr val="accent3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" descr="http://www.gorodfm.net/netcat_files/2551_4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0441" cy="18587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" name="Text Box 51"/>
          <p:cNvSpPr txBox="1">
            <a:spLocks noChangeArrowheads="1"/>
          </p:cNvSpPr>
          <p:nvPr/>
        </p:nvSpPr>
        <p:spPr bwMode="auto">
          <a:xfrm>
            <a:off x="228600" y="319088"/>
            <a:ext cx="1752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1600" spc="50" dirty="0" smtClean="0">
                <a:ln w="11430"/>
                <a:solidFill>
                  <a:srgbClr val="FF0000"/>
                </a:solidFill>
                <a:latin typeface="+mn-lt"/>
              </a:rPr>
              <a:t>Географическое положение</a:t>
            </a:r>
            <a:endParaRPr lang="en-US" sz="1600" spc="50" dirty="0">
              <a:ln w="11430"/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12" name="Text Box 161"/>
          <p:cNvSpPr txBox="1">
            <a:spLocks noChangeArrowheads="1"/>
          </p:cNvSpPr>
          <p:nvPr/>
        </p:nvSpPr>
        <p:spPr bwMode="auto">
          <a:xfrm>
            <a:off x="1844040" y="319088"/>
            <a:ext cx="138684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1600" spc="50" dirty="0" smtClean="0">
                <a:ln w="11430"/>
                <a:solidFill>
                  <a:srgbClr val="FF0000"/>
                </a:solidFill>
                <a:latin typeface="+mj-lt"/>
              </a:rPr>
              <a:t>Рельеф</a:t>
            </a:r>
            <a:endParaRPr lang="en-US" sz="1600" spc="50" dirty="0">
              <a:ln w="11430"/>
              <a:solidFill>
                <a:srgbClr val="FF0000"/>
              </a:solidFill>
              <a:latin typeface="+mj-lt"/>
            </a:endParaRPr>
          </a:p>
        </p:txBody>
      </p:sp>
      <p:sp>
        <p:nvSpPr>
          <p:cNvPr id="3113" name="Text Box 162"/>
          <p:cNvSpPr txBox="1">
            <a:spLocks noChangeArrowheads="1"/>
          </p:cNvSpPr>
          <p:nvPr/>
        </p:nvSpPr>
        <p:spPr bwMode="auto">
          <a:xfrm>
            <a:off x="3230880" y="319088"/>
            <a:ext cx="134112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spc="50" dirty="0" smtClean="0">
                <a:ln w="11430"/>
                <a:solidFill>
                  <a:srgbClr val="FF0000"/>
                </a:solidFill>
                <a:latin typeface="+mn-lt"/>
              </a:rPr>
              <a:t>Внутренние воды</a:t>
            </a:r>
          </a:p>
        </p:txBody>
      </p:sp>
      <p:sp>
        <p:nvSpPr>
          <p:cNvPr id="3114" name="Text Box 163"/>
          <p:cNvSpPr txBox="1">
            <a:spLocks noChangeArrowheads="1"/>
          </p:cNvSpPr>
          <p:nvPr/>
        </p:nvSpPr>
        <p:spPr bwMode="auto">
          <a:xfrm>
            <a:off x="4617721" y="319088"/>
            <a:ext cx="128124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1600" spc="50" dirty="0" smtClean="0">
                <a:ln w="11430"/>
                <a:solidFill>
                  <a:srgbClr val="FF0000"/>
                </a:solidFill>
                <a:latin typeface="+mn-lt"/>
              </a:rPr>
              <a:t>Природные</a:t>
            </a:r>
          </a:p>
          <a:p>
            <a:pPr algn="ctr">
              <a:spcBef>
                <a:spcPct val="50000"/>
              </a:spcBef>
            </a:pPr>
            <a:r>
              <a:rPr lang="ru-RU" sz="1600" spc="50" dirty="0" smtClean="0">
                <a:ln w="11430"/>
                <a:solidFill>
                  <a:srgbClr val="FF0000"/>
                </a:solidFill>
                <a:latin typeface="+mn-lt"/>
              </a:rPr>
              <a:t>зоны</a:t>
            </a:r>
            <a:endParaRPr lang="ru-RU" sz="1600" spc="50" dirty="0">
              <a:ln w="11430"/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15" name="Text Box 164"/>
          <p:cNvSpPr txBox="1">
            <a:spLocks noChangeArrowheads="1"/>
          </p:cNvSpPr>
          <p:nvPr/>
        </p:nvSpPr>
        <p:spPr bwMode="auto">
          <a:xfrm>
            <a:off x="5978911" y="319088"/>
            <a:ext cx="1308272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spc="50" dirty="0" smtClean="0">
                <a:ln w="11430"/>
                <a:solidFill>
                  <a:srgbClr val="FF0000"/>
                </a:solidFill>
                <a:latin typeface="+mn-lt"/>
              </a:rPr>
              <a:t>Население</a:t>
            </a:r>
          </a:p>
        </p:txBody>
      </p:sp>
      <p:sp>
        <p:nvSpPr>
          <p:cNvPr id="2213" name="Text Box 165"/>
          <p:cNvSpPr txBox="1">
            <a:spLocks noChangeArrowheads="1"/>
          </p:cNvSpPr>
          <p:nvPr/>
        </p:nvSpPr>
        <p:spPr bwMode="auto">
          <a:xfrm>
            <a:off x="7200900" y="319088"/>
            <a:ext cx="1905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spc="50" dirty="0" smtClean="0">
                <a:ln w="11430"/>
                <a:solidFill>
                  <a:srgbClr val="FF0000"/>
                </a:solidFill>
                <a:latin typeface="+mn-lt"/>
              </a:rPr>
              <a:t>Растительный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1600" spc="50" dirty="0">
                <a:ln w="11430"/>
                <a:solidFill>
                  <a:srgbClr val="FF0000"/>
                </a:solidFill>
                <a:latin typeface="+mn-lt"/>
              </a:rPr>
              <a:t>и</a:t>
            </a:r>
            <a:r>
              <a:rPr lang="ru-RU" sz="1600" spc="50" dirty="0" smtClean="0">
                <a:ln w="11430"/>
                <a:solidFill>
                  <a:srgbClr val="FF0000"/>
                </a:solidFill>
                <a:latin typeface="+mn-lt"/>
              </a:rPr>
              <a:t> животный мир</a:t>
            </a:r>
            <a:endParaRPr lang="ru-RU" sz="1600" spc="50" dirty="0">
              <a:ln w="11430"/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21" name="Text Box 171">
            <a:hlinkClick r:id="" action="ppaction://macro?name=team1"/>
          </p:cNvPr>
          <p:cNvSpPr txBox="1">
            <a:spLocks noChangeArrowheads="1"/>
          </p:cNvSpPr>
          <p:nvPr/>
        </p:nvSpPr>
        <p:spPr bwMode="auto">
          <a:xfrm>
            <a:off x="1219200" y="5503492"/>
            <a:ext cx="99060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  <a:latin typeface="Arial" pitchFamily="34" charset="0"/>
              </a:rPr>
              <a:t>1</a:t>
            </a:r>
            <a:endParaRPr lang="en-US" sz="20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125" name="Text Box 178"/>
          <p:cNvSpPr txBox="1">
            <a:spLocks noChangeArrowheads="1"/>
          </p:cNvSpPr>
          <p:nvPr/>
        </p:nvSpPr>
        <p:spPr bwMode="auto">
          <a:xfrm>
            <a:off x="990600" y="5867400"/>
            <a:ext cx="1444625" cy="762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bg2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57" name="Скругленный прямоугольник 56">
            <a:hlinkClick r:id="rId7" action="ppaction://hlinksldjump"/>
          </p:cNvPr>
          <p:cNvSpPr/>
          <p:nvPr/>
        </p:nvSpPr>
        <p:spPr>
          <a:xfrm>
            <a:off x="1851120" y="11850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10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58" name="Скругленный прямоугольник 57">
            <a:hlinkClick r:id="rId8" action="ppaction://hlinksldjump"/>
          </p:cNvPr>
          <p:cNvSpPr/>
          <p:nvPr/>
        </p:nvSpPr>
        <p:spPr>
          <a:xfrm>
            <a:off x="457200" y="11850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10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59" name="Скругленный прямоугольник 58">
            <a:hlinkClick r:id="rId9" action="ppaction://hlinksldjump"/>
          </p:cNvPr>
          <p:cNvSpPr/>
          <p:nvPr/>
        </p:nvSpPr>
        <p:spPr>
          <a:xfrm>
            <a:off x="4638960" y="11850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10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60" name="Скругленный прямоугольник 59">
            <a:hlinkClick r:id="rId10" action="ppaction://hlinksldjump"/>
          </p:cNvPr>
          <p:cNvSpPr/>
          <p:nvPr/>
        </p:nvSpPr>
        <p:spPr>
          <a:xfrm>
            <a:off x="3245040" y="11850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10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61" name="Скругленный прямоугольник 60">
            <a:hlinkClick r:id="rId11" action="ppaction://hlinksldjump"/>
          </p:cNvPr>
          <p:cNvSpPr/>
          <p:nvPr/>
        </p:nvSpPr>
        <p:spPr>
          <a:xfrm>
            <a:off x="6032880" y="11850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10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62" name="Скругленный прямоугольник 61">
            <a:hlinkClick r:id="rId12" action="ppaction://hlinksldjump"/>
          </p:cNvPr>
          <p:cNvSpPr/>
          <p:nvPr/>
        </p:nvSpPr>
        <p:spPr>
          <a:xfrm>
            <a:off x="7426800" y="11850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10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64" name="Скругленный прямоугольник 63">
            <a:hlinkClick r:id="rId13" action="ppaction://hlinksldjump"/>
          </p:cNvPr>
          <p:cNvSpPr/>
          <p:nvPr/>
        </p:nvSpPr>
        <p:spPr>
          <a:xfrm>
            <a:off x="1851120" y="20232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20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65" name="Скругленный прямоугольник 64">
            <a:hlinkClick r:id="rId14" action="ppaction://hlinksldjump"/>
          </p:cNvPr>
          <p:cNvSpPr/>
          <p:nvPr/>
        </p:nvSpPr>
        <p:spPr>
          <a:xfrm>
            <a:off x="457200" y="20232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20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66" name="Скругленный прямоугольник 65">
            <a:hlinkClick r:id="rId15" action="ppaction://hlinksldjump"/>
          </p:cNvPr>
          <p:cNvSpPr/>
          <p:nvPr/>
        </p:nvSpPr>
        <p:spPr>
          <a:xfrm>
            <a:off x="4638960" y="20232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20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67" name="Скругленный прямоугольник 66">
            <a:hlinkClick r:id="rId16" action="ppaction://hlinksldjump"/>
          </p:cNvPr>
          <p:cNvSpPr/>
          <p:nvPr/>
        </p:nvSpPr>
        <p:spPr>
          <a:xfrm>
            <a:off x="3245040" y="20232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20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68" name="Скругленный прямоугольник 67">
            <a:hlinkClick r:id="rId17" action="ppaction://hlinksldjump"/>
          </p:cNvPr>
          <p:cNvSpPr/>
          <p:nvPr/>
        </p:nvSpPr>
        <p:spPr>
          <a:xfrm>
            <a:off x="6032880" y="20232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20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69" name="Скругленный прямоугольник 68">
            <a:hlinkClick r:id="rId18" action="ppaction://hlinksldjump"/>
          </p:cNvPr>
          <p:cNvSpPr/>
          <p:nvPr/>
        </p:nvSpPr>
        <p:spPr>
          <a:xfrm>
            <a:off x="7426800" y="20232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20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70" name="Скругленный прямоугольник 69">
            <a:hlinkClick r:id="rId19" action="ppaction://hlinksldjump"/>
          </p:cNvPr>
          <p:cNvSpPr/>
          <p:nvPr/>
        </p:nvSpPr>
        <p:spPr>
          <a:xfrm>
            <a:off x="1846135" y="28614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30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71" name="Скругленный прямоугольник 70">
            <a:hlinkClick r:id="rId20" action="ppaction://hlinksldjump"/>
          </p:cNvPr>
          <p:cNvSpPr/>
          <p:nvPr/>
        </p:nvSpPr>
        <p:spPr>
          <a:xfrm>
            <a:off x="452215" y="28614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30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72" name="Скругленный прямоугольник 71">
            <a:hlinkClick r:id="rId21" action="ppaction://hlinksldjump"/>
          </p:cNvPr>
          <p:cNvSpPr/>
          <p:nvPr/>
        </p:nvSpPr>
        <p:spPr>
          <a:xfrm>
            <a:off x="4633975" y="28614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30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73" name="Скругленный прямоугольник 72">
            <a:hlinkClick r:id="rId22" action="ppaction://hlinksldjump"/>
          </p:cNvPr>
          <p:cNvSpPr/>
          <p:nvPr/>
        </p:nvSpPr>
        <p:spPr>
          <a:xfrm>
            <a:off x="3240055" y="28614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30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74" name="Скругленный прямоугольник 73">
            <a:hlinkClick r:id="rId23" action="ppaction://hlinksldjump"/>
          </p:cNvPr>
          <p:cNvSpPr/>
          <p:nvPr/>
        </p:nvSpPr>
        <p:spPr>
          <a:xfrm>
            <a:off x="6027895" y="28614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30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75" name="Скругленный прямоугольник 74">
            <a:hlinkClick r:id="rId24" action="ppaction://hlinksldjump"/>
          </p:cNvPr>
          <p:cNvSpPr/>
          <p:nvPr/>
        </p:nvSpPr>
        <p:spPr>
          <a:xfrm>
            <a:off x="7421815" y="28614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30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76" name="Скругленный прямоугольник 75">
            <a:hlinkClick r:id="rId25" action="ppaction://hlinksldjump"/>
          </p:cNvPr>
          <p:cNvSpPr/>
          <p:nvPr/>
        </p:nvSpPr>
        <p:spPr>
          <a:xfrm>
            <a:off x="1851120" y="36996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40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77" name="Скругленный прямоугольник 76">
            <a:hlinkClick r:id="rId26" action="ppaction://hlinksldjump"/>
          </p:cNvPr>
          <p:cNvSpPr/>
          <p:nvPr/>
        </p:nvSpPr>
        <p:spPr>
          <a:xfrm>
            <a:off x="457200" y="36996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40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78" name="Скругленный прямоугольник 77">
            <a:hlinkClick r:id="rId27" action="ppaction://hlinksldjump"/>
          </p:cNvPr>
          <p:cNvSpPr/>
          <p:nvPr/>
        </p:nvSpPr>
        <p:spPr>
          <a:xfrm>
            <a:off x="4638960" y="36996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40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79" name="Скругленный прямоугольник 78">
            <a:hlinkClick r:id="rId28" action="ppaction://hlinksldjump"/>
          </p:cNvPr>
          <p:cNvSpPr/>
          <p:nvPr/>
        </p:nvSpPr>
        <p:spPr>
          <a:xfrm>
            <a:off x="3245040" y="36996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40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80" name="Скругленный прямоугольник 79">
            <a:hlinkClick r:id="rId29" action="ppaction://hlinksldjump"/>
          </p:cNvPr>
          <p:cNvSpPr/>
          <p:nvPr/>
        </p:nvSpPr>
        <p:spPr>
          <a:xfrm>
            <a:off x="6032880" y="36996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40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81" name="Скругленный прямоугольник 80">
            <a:hlinkClick r:id="rId30" action="ppaction://hlinksldjump"/>
          </p:cNvPr>
          <p:cNvSpPr/>
          <p:nvPr/>
        </p:nvSpPr>
        <p:spPr>
          <a:xfrm>
            <a:off x="7426800" y="36996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40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82" name="Скругленный прямоугольник 81">
            <a:hlinkClick r:id="rId31" action="ppaction://hlinksldjump"/>
          </p:cNvPr>
          <p:cNvSpPr/>
          <p:nvPr/>
        </p:nvSpPr>
        <p:spPr>
          <a:xfrm>
            <a:off x="1845423" y="45378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50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83" name="Скругленный прямоугольник 82">
            <a:hlinkClick r:id="rId32" action="ppaction://hlinksldjump"/>
          </p:cNvPr>
          <p:cNvSpPr/>
          <p:nvPr/>
        </p:nvSpPr>
        <p:spPr>
          <a:xfrm>
            <a:off x="451503" y="45378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50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84" name="Скругленный прямоугольник 83">
            <a:hlinkClick r:id="rId33" action="ppaction://hlinksldjump"/>
          </p:cNvPr>
          <p:cNvSpPr/>
          <p:nvPr/>
        </p:nvSpPr>
        <p:spPr>
          <a:xfrm>
            <a:off x="4633263" y="45378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50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85" name="Скругленный прямоугольник 84">
            <a:hlinkClick r:id="rId34" action="ppaction://hlinksldjump"/>
          </p:cNvPr>
          <p:cNvSpPr/>
          <p:nvPr/>
        </p:nvSpPr>
        <p:spPr>
          <a:xfrm>
            <a:off x="3239343" y="45378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50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86" name="Скругленный прямоугольник 85">
            <a:hlinkClick r:id="rId35" action="ppaction://hlinksldjump"/>
          </p:cNvPr>
          <p:cNvSpPr/>
          <p:nvPr/>
        </p:nvSpPr>
        <p:spPr>
          <a:xfrm>
            <a:off x="6027183" y="45378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50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87" name="Скругленный прямоугольник 86">
            <a:hlinkClick r:id="rId36" action="ppaction://hlinksldjump"/>
          </p:cNvPr>
          <p:cNvSpPr/>
          <p:nvPr/>
        </p:nvSpPr>
        <p:spPr>
          <a:xfrm>
            <a:off x="7421103" y="4537800"/>
            <a:ext cx="1260000" cy="7200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50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55" name="Text Box 178"/>
          <p:cNvSpPr txBox="1">
            <a:spLocks noChangeArrowheads="1"/>
          </p:cNvSpPr>
          <p:nvPr/>
        </p:nvSpPr>
        <p:spPr bwMode="auto">
          <a:xfrm>
            <a:off x="2896658" y="5867400"/>
            <a:ext cx="1444625" cy="762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bg2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spcBef>
                <a:spcPct val="50000"/>
              </a:spcBef>
            </a:pPr>
            <a:endParaRPr lang="en-US" b="1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56" name="Text Box 178"/>
          <p:cNvSpPr txBox="1">
            <a:spLocks noChangeArrowheads="1"/>
          </p:cNvSpPr>
          <p:nvPr/>
        </p:nvSpPr>
        <p:spPr bwMode="auto">
          <a:xfrm>
            <a:off x="4802716" y="5867400"/>
            <a:ext cx="1444625" cy="762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bg2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spcBef>
                <a:spcPct val="50000"/>
              </a:spcBef>
            </a:pPr>
            <a:endParaRPr lang="en-US" b="1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3" name="Text Box 178"/>
          <p:cNvSpPr txBox="1">
            <a:spLocks noChangeArrowheads="1"/>
          </p:cNvSpPr>
          <p:nvPr/>
        </p:nvSpPr>
        <p:spPr bwMode="auto">
          <a:xfrm>
            <a:off x="6708775" y="5867400"/>
            <a:ext cx="1444625" cy="762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bg2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spcBef>
                <a:spcPct val="50000"/>
              </a:spcBef>
            </a:pPr>
            <a:endParaRPr lang="en-US" b="1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8" name="Text Box 171">
            <a:hlinkClick r:id="" action="ppaction://macro?name=team1"/>
          </p:cNvPr>
          <p:cNvSpPr txBox="1">
            <a:spLocks noChangeArrowheads="1"/>
          </p:cNvSpPr>
          <p:nvPr/>
        </p:nvSpPr>
        <p:spPr bwMode="auto">
          <a:xfrm>
            <a:off x="3117553" y="5503492"/>
            <a:ext cx="99060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</a:rPr>
              <a:t>2</a:t>
            </a:r>
            <a:endParaRPr lang="en-US" sz="20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9" name="Text Box 171">
            <a:hlinkClick r:id="" action="ppaction://macro?name=team1"/>
          </p:cNvPr>
          <p:cNvSpPr txBox="1">
            <a:spLocks noChangeArrowheads="1"/>
          </p:cNvSpPr>
          <p:nvPr/>
        </p:nvSpPr>
        <p:spPr bwMode="auto">
          <a:xfrm>
            <a:off x="5015906" y="5503492"/>
            <a:ext cx="99060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</a:rPr>
              <a:t>3</a:t>
            </a:r>
            <a:endParaRPr lang="en-US" sz="20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0" name="Text Box 171">
            <a:hlinkClick r:id="" action="ppaction://macro?name=team1"/>
          </p:cNvPr>
          <p:cNvSpPr txBox="1">
            <a:spLocks noChangeArrowheads="1"/>
          </p:cNvSpPr>
          <p:nvPr/>
        </p:nvSpPr>
        <p:spPr bwMode="auto">
          <a:xfrm>
            <a:off x="6914259" y="5503492"/>
            <a:ext cx="99060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</a:rPr>
              <a:t>4</a:t>
            </a:r>
            <a:endParaRPr lang="en-US" sz="2000" b="1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49" name="Рисунок 48" descr="help copy.pn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8001000" y="5486400"/>
            <a:ext cx="1219200" cy="1219200"/>
          </a:xfrm>
          <a:prstGeom prst="rect">
            <a:avLst/>
          </a:prstGeom>
        </p:spPr>
      </p:pic>
    </p:spTree>
    <p:controls>
      <p:control spid="1050" name="TextBox1" r:id="rId2" imgW="1143000" imgH="457200"/>
      <p:control spid="1051" name="TextBox2" r:id="rId3" imgW="1143000" imgH="457200"/>
      <p:control spid="1052" name="TextBox3" r:id="rId4" imgW="1143000" imgH="457200"/>
      <p:control spid="1053" name="TextBox4" r:id="rId5" imgW="1143000" imgH="457200"/>
    </p:controls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724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насекомые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52400" y="1722744"/>
            <a:ext cx="8534400" cy="2862322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0080"/>
                </a:solidFill>
                <a:latin typeface="+mj-lt"/>
                <a:cs typeface="Times New Roman" pitchFamily="18" charset="0"/>
              </a:rPr>
              <a:t>Кто преобладает среди животного мира России?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rgbClr val="000080"/>
                </a:solidFill>
                <a:latin typeface="+mj-lt"/>
                <a:cs typeface="Times New Roman" pitchFamily="18" charset="0"/>
              </a:rPr>
              <a:t>Рыбы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rgbClr val="000080"/>
                </a:solidFill>
                <a:latin typeface="+mj-lt"/>
                <a:cs typeface="Times New Roman" pitchFamily="18" charset="0"/>
              </a:rPr>
              <a:t>Насекомые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rgbClr val="000080"/>
                </a:solidFill>
                <a:latin typeface="+mj-lt"/>
                <a:cs typeface="Times New Roman" pitchFamily="18" charset="0"/>
              </a:rPr>
              <a:t>Птицы</a:t>
            </a: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rgbClr val="FF99FF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rgbClr val="FF99FF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rgbClr val="FF99FF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51"/>
          <p:cNvSpPr txBox="1">
            <a:spLocks noChangeArrowheads="1"/>
          </p:cNvSpPr>
          <p:nvPr/>
        </p:nvSpPr>
        <p:spPr bwMode="auto">
          <a:xfrm>
            <a:off x="2895600" y="772886"/>
            <a:ext cx="54792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Растительный и животный мир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30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pic>
        <p:nvPicPr>
          <p:cNvPr id="28674" name="Picture 2" descr="Вот что произойдет, если исчезнут все насекомые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62200" cy="177026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724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м</a:t>
            </a: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ыс Челюскин</a:t>
            </a: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304800" y="2084338"/>
            <a:ext cx="8382000" cy="2308324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charset="0"/>
              </a:rPr>
              <a:t>Крайняя северная точка России?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charset="0"/>
              </a:rPr>
              <a:t>Мыс Доброй Надежды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charset="0"/>
              </a:rPr>
              <a:t>Мыс Горн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charset="0"/>
              </a:rPr>
              <a:t>Мыс Челюскин</a:t>
            </a: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2915400" y="838200"/>
            <a:ext cx="4572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Географическое положение</a:t>
            </a:r>
            <a:r>
              <a:rPr lang="en-US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4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0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http://900igr.net/up/datas/94173/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90800" cy="19431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8006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 Камчатка 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381000" y="1905000"/>
            <a:ext cx="8077200" cy="2862322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0080"/>
                </a:solidFill>
                <a:cs typeface="Times New Roman" pitchFamily="18" charset="0"/>
              </a:rPr>
              <a:t>Где расположены действующие вулканы России?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rgbClr val="000080"/>
                </a:solidFill>
                <a:cs typeface="Times New Roman" pitchFamily="18" charset="0"/>
              </a:rPr>
              <a:t>Алтайский край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rgbClr val="000080"/>
                </a:solidFill>
                <a:cs typeface="Times New Roman" pitchFamily="18" charset="0"/>
              </a:rPr>
              <a:t>Крым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rgbClr val="000080"/>
                </a:solidFill>
                <a:cs typeface="Times New Roman" pitchFamily="18" charset="0"/>
              </a:rPr>
              <a:t>Камчатка</a:t>
            </a: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rgbClr val="E0E0E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2929354" y="731838"/>
            <a:ext cx="5445446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Рельеф</a:t>
            </a:r>
            <a:r>
              <a:rPr lang="en-US" sz="4400" b="1" spc="50" dirty="0" smtClean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40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rgbClr val="E0E0E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8" name="Picture 4" descr="https://avatars.mds.yandex.net/get-zen_doc/1864855/pub_5d9c0e9786c4a900b0118b5f_5d9c0f913f548700ac9e9f71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3640127" cy="1905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8006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Город Минеральные Воды</a:t>
            </a: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381000" y="1794277"/>
            <a:ext cx="8305799" cy="2862322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>
                    <a:lumMod val="75000"/>
                  </a:schemeClr>
                </a:solidFill>
              </a:rPr>
              <a:t>Город в России название которого связано с  наличием  целебных  вод?   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Грунтовые Воды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Минеральные Воды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Лекарственные Воды</a:t>
            </a: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2971800" y="838200"/>
            <a:ext cx="57912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Внутренние воды</a:t>
            </a:r>
            <a:r>
              <a:rPr lang="en-US" sz="4400" b="1" spc="5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40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https://avatars.mds.yandex.net/get-zen_doc/4361269/pub_60788e392955302f886e45cb_60788f58af40cb2280eb6dc5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43200" cy="18288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724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степь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52400" y="1693039"/>
            <a:ext cx="8534400" cy="2862322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В этой природной зоне России самая плодородная почва?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Степь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Тайга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Тундра</a:t>
            </a: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2438400" y="609600"/>
            <a:ext cx="62484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Природные зоны</a:t>
            </a:r>
            <a:r>
              <a:rPr lang="en-US" sz="4400" b="1" spc="50" dirty="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40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http://rasfokus.ru/images/photos/medium/0638fc7e4a5263a62aa3a486b32e3c5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90800" cy="17272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8006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аул</a:t>
            </a: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52400" y="1839880"/>
            <a:ext cx="8686800" cy="2862322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Сельский населенный пункт в горных районах Северного Кавказа?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Деревня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Аул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Село</a:t>
            </a: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chemeClr val="accent3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2895600" y="609600"/>
            <a:ext cx="5181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Население</a:t>
            </a:r>
            <a:r>
              <a:rPr lang="en-US" sz="4400" b="1" spc="50" dirty="0" smtClean="0">
                <a:ln w="11430"/>
                <a:solidFill>
                  <a:schemeClr val="accent3">
                    <a:lumMod val="9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40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chemeClr val="accent3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https://s3.nat-geo.ru/images/2019/5/17/406a80fbe1c34c9ca736b3d8c56bf4da.max-2500x1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86667" cy="1905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-18300" y="48006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древесина</a:t>
            </a:r>
            <a:endParaRPr lang="en-US" sz="32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838200" y="2133600"/>
            <a:ext cx="8077200" cy="2308324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Основной продукт леса?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Древесина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Ягоды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Лекарственные травы</a:t>
            </a: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rgbClr val="FF99FF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rgbClr val="FF99FF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rgbClr val="FF99FF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51"/>
          <p:cNvSpPr txBox="1">
            <a:spLocks noChangeArrowheads="1"/>
          </p:cNvSpPr>
          <p:nvPr/>
        </p:nvSpPr>
        <p:spPr bwMode="auto">
          <a:xfrm>
            <a:off x="3193200" y="772886"/>
            <a:ext cx="5181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Растительный и животный мир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40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pic>
        <p:nvPicPr>
          <p:cNvPr id="22530" name="Picture 2" descr="https://st4.depositphotos.com/1013220/29201/i/950/depositphotos_292010392-stock-photo-piled-logs-of-harvested-wo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86100" cy="20574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17621" y="49530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Казахстан</a:t>
            </a: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0" y="1658544"/>
            <a:ext cx="9144000" cy="2862322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dirty="0" smtClean="0"/>
              <a:t>Самая большая по протяженности сухопутная граница России?</a:t>
            </a:r>
            <a:endParaRPr lang="ru-RU" sz="36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Times New Roman" charset="0"/>
            </a:endParaRPr>
          </a:p>
          <a:p>
            <a:pPr marL="742950" indent="-742950" algn="ctr">
              <a:buAutoNum type="arabicPeriod"/>
              <a:defRPr/>
            </a:pPr>
            <a:r>
              <a:rPr lang="ru-RU" sz="3600" dirty="0" smtClean="0">
                <a:solidFill>
                  <a:schemeClr val="bg1"/>
                </a:solidFill>
                <a:cs typeface="Times New Roman" charset="0"/>
              </a:rPr>
              <a:t>Белоруссия</a:t>
            </a:r>
          </a:p>
          <a:p>
            <a:pPr marL="742950" indent="-742950" algn="ctr">
              <a:buAutoNum type="arabicPeriod"/>
              <a:defRPr/>
            </a:pPr>
            <a:r>
              <a:rPr lang="ru-RU" sz="3600" dirty="0" smtClean="0">
                <a:solidFill>
                  <a:schemeClr val="bg1"/>
                </a:solidFill>
                <a:cs typeface="Times New Roman" charset="0"/>
              </a:rPr>
              <a:t>Казахстан</a:t>
            </a:r>
          </a:p>
          <a:p>
            <a:pPr marL="742950" indent="-742950" algn="ctr">
              <a:buAutoNum type="arabicPeriod"/>
              <a:defRPr/>
            </a:pPr>
            <a:r>
              <a:rPr lang="ru-RU" sz="3600" dirty="0" smtClean="0">
                <a:solidFill>
                  <a:schemeClr val="bg1"/>
                </a:solidFill>
                <a:cs typeface="Times New Roman" charset="0"/>
              </a:rPr>
              <a:t>Монголия</a:t>
            </a: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2893629" y="762000"/>
            <a:ext cx="4572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Географическое положение</a:t>
            </a:r>
            <a:r>
              <a:rPr lang="en-US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5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0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AutoShape 2" descr="https://petropressa.ru/wp-content/uploads/2020/06/b22d7d605227cb95bf4879968de5342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https://petropressa.ru/wp-content/uploads/2020/06/b22d7d605227cb95bf4879968de5342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petropressa.ru/wp-content/uploads/2020/06/b22d7d605227cb95bf4879968de5342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2" name="Picture 8" descr="https://avatars.mds.yandex.net/i?id=26cf956363ec9a10b926e272ff7c06f4-5288153-images-thumbs&amp;ref=rim&amp;n=33&amp;w=225&amp;h=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14600" cy="16764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10886" y="3962400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3600" b="1" dirty="0" smtClean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ru-RU" sz="3600" b="1" dirty="0" err="1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Кавказкие</a:t>
            </a: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 горы</a:t>
            </a:r>
            <a:r>
              <a:rPr lang="en-US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 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228600" y="1864485"/>
            <a:ext cx="8686800" cy="2862322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/>
              <a:t>Самые высокие и молодые горы России?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Уральские горы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Алтайские горы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Кавказкие</a:t>
            </a:r>
            <a:r>
              <a:rPr lang="ru-RU" sz="36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горы</a:t>
            </a: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rgbClr val="E0E0E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3200399" y="762000"/>
            <a:ext cx="5312229" cy="77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Рельеф</a:t>
            </a:r>
            <a:r>
              <a:rPr lang="en-US" sz="4400" b="1" spc="50" dirty="0" smtClean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50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rgbClr val="E0E0E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http://andrey-eltsov.ru/wp-content/uploads/2019/06/islands-300z7v9jg_shw3bash_ldn_dhi-4-7-2-sln_s-4-2cfd_hg-aaa-gory-kavka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24200" cy="19526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10886" y="48768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река Лена</a:t>
            </a: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304800" y="1861434"/>
            <a:ext cx="8610600" cy="2308324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Река в  Сибири носящая женское имя?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Лена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Ира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Надя</a:t>
            </a: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3328723" y="609600"/>
            <a:ext cx="5046077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Внутренние воды</a:t>
            </a:r>
            <a:r>
              <a:rPr lang="en-US" sz="4400" b="1" spc="5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50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https://s.mediasalt.ru/images/376/376480/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45274" cy="1905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50292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Первое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066800" y="1676400"/>
            <a:ext cx="7010400" cy="2862322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charset="0"/>
              </a:rPr>
              <a:t>Какое место в мире по площади занимает Россия?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charset="0"/>
              </a:rPr>
              <a:t>Первое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charset="0"/>
              </a:rPr>
              <a:t>Второе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charset="0"/>
              </a:rPr>
              <a:t>Третье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2915400" y="731838"/>
            <a:ext cx="4572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Географическое положение 10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www.infovoronezh.ru/images/News/01395157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19823" cy="16306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-18300" y="4724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тундра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52400" y="1752600"/>
            <a:ext cx="8534400" cy="2908718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В этой природной зоне деревья высотой 15-30 см.?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Тайга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Пустыня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Тундра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2888399" y="731838"/>
            <a:ext cx="5486401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Природные зоны</a:t>
            </a:r>
            <a:r>
              <a:rPr lang="en-US" sz="4400" b="1" spc="50" dirty="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50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https://aviaslovar.ru/wp-content/uploads/8/9/8/898d2f94043853cbb6e85cf8c4c2842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2526839" cy="18288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8006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орёл</a:t>
            </a: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457200" y="1828800"/>
            <a:ext cx="8229600" cy="2862322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Какая птица изображена на гербе России?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Голубь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Орёл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Соловей</a:t>
            </a: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chemeClr val="accent3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2764971" y="685800"/>
            <a:ext cx="5181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Н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аселение</a:t>
            </a:r>
            <a:r>
              <a:rPr lang="en-US" sz="4400" b="1" spc="50" dirty="0" smtClean="0">
                <a:ln w="11430"/>
                <a:solidFill>
                  <a:schemeClr val="accent3">
                    <a:lumMod val="9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50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chemeClr val="accent3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" descr="http://www.gorodfm.net/netcat_files/2551_4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0441" cy="18587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21771" y="48006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дуб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609600" y="2039155"/>
            <a:ext cx="8077200" cy="2308324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На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каком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дереве растут жёлуди?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Берёза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Дуб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Сосна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rgbClr val="FF99FF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rgbClr val="FF99FF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rgbClr val="FF99FF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51"/>
          <p:cNvSpPr txBox="1">
            <a:spLocks noChangeArrowheads="1"/>
          </p:cNvSpPr>
          <p:nvPr/>
        </p:nvSpPr>
        <p:spPr bwMode="auto">
          <a:xfrm>
            <a:off x="3193200" y="772886"/>
            <a:ext cx="5181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Растительный и животный мир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50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pic>
        <p:nvPicPr>
          <p:cNvPr id="16388" name="Picture 4" descr="https://i.pinimg.com/originals/49/67/51/4967513e1953a060acc6fb0fcb9b872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38400" cy="18288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50292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гора Эльбрус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609600" y="2272948"/>
            <a:ext cx="7924800" cy="2308324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0080"/>
                </a:solidFill>
                <a:latin typeface="+mj-lt"/>
                <a:cs typeface="Times New Roman" pitchFamily="18" charset="0"/>
              </a:rPr>
              <a:t>Самая высокая вершина России?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rgbClr val="000080"/>
                </a:solidFill>
                <a:latin typeface="+mj-lt"/>
                <a:cs typeface="Times New Roman" pitchFamily="18" charset="0"/>
              </a:rPr>
              <a:t>Эверест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rgbClr val="000080"/>
                </a:solidFill>
                <a:latin typeface="+mj-lt"/>
                <a:cs typeface="Times New Roman" pitchFamily="18" charset="0"/>
              </a:rPr>
              <a:t>Эльбрус</a:t>
            </a:r>
          </a:p>
          <a:p>
            <a:pPr marL="742950" indent="-742950" algn="ctr">
              <a:buFontTx/>
              <a:buAutoNum type="arabicPeriod"/>
              <a:defRPr/>
            </a:pPr>
            <a:r>
              <a:rPr lang="ru-RU" sz="3600" b="1" dirty="0" smtClean="0">
                <a:solidFill>
                  <a:srgbClr val="000080"/>
                </a:solidFill>
                <a:latin typeface="+mj-lt"/>
                <a:cs typeface="Times New Roman" pitchFamily="18" charset="0"/>
              </a:rPr>
              <a:t>Белуха</a:t>
            </a:r>
            <a:endParaRPr lang="ru-RU" sz="3600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rgbClr val="E0E0E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2579914" y="734333"/>
            <a:ext cx="54864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Рельеф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1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0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rgbClr val="E0E0E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s://im0-tub-ru.yandex.net/i?id=a4a20714a913f10ae29babce8418a6e5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2047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343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о</a:t>
            </a: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з. Байкал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143000" y="1524001"/>
            <a:ext cx="6858000" cy="2539157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3600" b="1" dirty="0" smtClean="0">
                <a:solidFill>
                  <a:srgbClr val="000080"/>
                </a:solidFill>
                <a:latin typeface="+mj-lt"/>
                <a:cs typeface="Times New Roman" pitchFamily="18" charset="0"/>
              </a:rPr>
              <a:t>Самое глубокое озеро в мире?</a:t>
            </a:r>
          </a:p>
          <a:p>
            <a:pPr marL="742950" indent="-742950" algn="ctr">
              <a:spcBef>
                <a:spcPts val="600"/>
              </a:spcBef>
              <a:buAutoNum type="arabicPeriod"/>
              <a:defRPr/>
            </a:pPr>
            <a:r>
              <a:rPr lang="ru-RU" sz="3600" b="1" dirty="0" smtClean="0">
                <a:solidFill>
                  <a:srgbClr val="000080"/>
                </a:solidFill>
                <a:latin typeface="+mj-lt"/>
                <a:cs typeface="Times New Roman" pitchFamily="18" charset="0"/>
              </a:rPr>
              <a:t>Ладожское озеро</a:t>
            </a:r>
          </a:p>
          <a:p>
            <a:pPr marL="742950" indent="-742950" algn="ctr">
              <a:spcBef>
                <a:spcPts val="600"/>
              </a:spcBef>
              <a:buAutoNum type="arabicPeriod"/>
              <a:defRPr/>
            </a:pPr>
            <a:r>
              <a:rPr lang="ru-RU" sz="3600" b="1" dirty="0" smtClean="0">
                <a:solidFill>
                  <a:srgbClr val="000080"/>
                </a:solidFill>
                <a:latin typeface="+mj-lt"/>
                <a:cs typeface="Times New Roman" pitchFamily="18" charset="0"/>
              </a:rPr>
              <a:t>Телецкое озеро</a:t>
            </a:r>
          </a:p>
          <a:p>
            <a:pPr marL="742950" indent="-742950" algn="ctr">
              <a:spcBef>
                <a:spcPts val="600"/>
              </a:spcBef>
              <a:buAutoNum type="arabicPeriod"/>
              <a:defRPr/>
            </a:pPr>
            <a:r>
              <a:rPr lang="ru-RU" sz="3600" b="1" dirty="0" smtClean="0">
                <a:solidFill>
                  <a:srgbClr val="000080"/>
                </a:solidFill>
                <a:latin typeface="+mj-lt"/>
                <a:cs typeface="Times New Roman" pitchFamily="18" charset="0"/>
              </a:rPr>
              <a:t>Байкал</a:t>
            </a: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2819400" y="731838"/>
            <a:ext cx="58674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Внутренние воды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1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0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105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iwanttovisitrussia.com/wp-content/uploads/2017/02/Baikal-lake-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61056" cy="15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6482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зона тропических лесов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685800" y="2080518"/>
            <a:ext cx="8305800" cy="2308324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Какой природной зоны нет в России?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Зона тайги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Зона тропических лесов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Зона пустынь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2707957" y="731838"/>
            <a:ext cx="5334001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Природные зоны</a:t>
            </a:r>
            <a:r>
              <a:rPr lang="en-US" sz="4400" b="1" spc="50" dirty="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1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0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top55.info/fileadmin/images/top55_news/bk_info_orig_64648_14663256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692" y="0"/>
            <a:ext cx="3086098" cy="2057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8768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православие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457200" y="1837157"/>
            <a:ext cx="8229600" cy="2862322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Самая распространенная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религия в России?</a:t>
            </a:r>
            <a:endParaRPr lang="ru-RU" sz="3600" b="1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Православие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Буддизм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Ислам</a:t>
            </a: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chemeClr val="accent3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2743200" y="620486"/>
            <a:ext cx="5181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Население</a:t>
            </a:r>
            <a:r>
              <a:rPr lang="en-US" sz="4400" b="1" spc="50" dirty="0" smtClean="0">
                <a:ln w="11430"/>
                <a:solidFill>
                  <a:schemeClr val="accent3">
                    <a:lumMod val="9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1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0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chemeClr val="accent3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www.gorodfm.net/netcat_files/2551_4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4200" cy="19099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9530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л</a:t>
            </a: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иственница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0" y="2039851"/>
            <a:ext cx="8839200" cy="2862322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0080"/>
                </a:solidFill>
                <a:latin typeface="+mj-lt"/>
                <a:cs typeface="Times New Roman" pitchFamily="18" charset="0"/>
              </a:rPr>
              <a:t>Самая распространенная порода </a:t>
            </a:r>
            <a:r>
              <a:rPr lang="ru-RU" sz="3600" b="1" dirty="0" smtClean="0">
                <a:solidFill>
                  <a:srgbClr val="000080"/>
                </a:solidFill>
                <a:latin typeface="+mj-lt"/>
                <a:cs typeface="Times New Roman" pitchFamily="18" charset="0"/>
              </a:rPr>
              <a:t>дерева в России?</a:t>
            </a:r>
            <a:endParaRPr lang="ru-RU" sz="3600" b="1" dirty="0" smtClean="0">
              <a:solidFill>
                <a:srgbClr val="000080"/>
              </a:solidFill>
              <a:latin typeface="+mj-lt"/>
              <a:cs typeface="Times New Roman" pitchFamily="18" charset="0"/>
            </a:endParaRP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rgbClr val="000080"/>
                </a:solidFill>
                <a:latin typeface="+mj-lt"/>
                <a:cs typeface="Times New Roman" pitchFamily="18" charset="0"/>
              </a:rPr>
              <a:t>Берёза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rgbClr val="000080"/>
                </a:solidFill>
                <a:latin typeface="+mj-lt"/>
                <a:cs typeface="Times New Roman" pitchFamily="18" charset="0"/>
              </a:rPr>
              <a:t>Сосна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rgbClr val="000080"/>
                </a:solidFill>
                <a:latin typeface="+mj-lt"/>
                <a:cs typeface="Times New Roman" pitchFamily="18" charset="0"/>
              </a:rPr>
              <a:t>Лиственница</a:t>
            </a:r>
            <a:endParaRPr lang="ru-RU"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rgbClr val="FF99FF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2819400" y="772886"/>
            <a:ext cx="55554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Растительный и животный мир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1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0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rgbClr val="FF99FF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rgbClr val="FF99FF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Picture 2" descr="https://top10a.ru/wp-content/uploads/2019/12/s1200-4-1152x15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524000" cy="203200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620000" y="5638800"/>
            <a:ext cx="5867400" cy="152400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20000" y="5643000"/>
            <a:ext cx="5867400" cy="14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49530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Дербент</a:t>
            </a: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143000" y="1834126"/>
            <a:ext cx="7010400" cy="2308324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charset="0"/>
              </a:rPr>
              <a:t>Самый южный город России?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charset="0"/>
              </a:rPr>
              <a:t>Сочи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charset="0"/>
              </a:rPr>
              <a:t>Магадан</a:t>
            </a:r>
          </a:p>
          <a:p>
            <a:pPr marL="742950" indent="-742950" algn="ctr">
              <a:buAutoNum type="arabicPeriod"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charset="0"/>
              </a:rPr>
              <a:t>Дербент</a:t>
            </a: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7924800" y="5181600"/>
            <a:ext cx="900000" cy="720000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2940240" y="685800"/>
            <a:ext cx="4572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Географическое положение</a:t>
            </a:r>
            <a:r>
              <a:rPr lang="en-US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2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0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ekton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957" y="5121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900000" cy="7200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старт</a:t>
            </a:r>
            <a:endParaRPr lang="ru-RU" sz="2000" b="1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172200"/>
            <a:ext cx="2590800" cy="381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Правильный ответ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" descr="http://www.infovoronezh.ru/images/News/01395157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38156" cy="175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3091" grpId="0"/>
      <p:bldP spid="309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01af364f1b0b255f2ad491dca828fc5085ea83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0000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AAA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3094</TotalTime>
  <Words>702</Words>
  <Application>Microsoft Office PowerPoint</Application>
  <PresentationFormat>Экран (4:3)</PresentationFormat>
  <Paragraphs>347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Default Design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Mayers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Галина</dc:creator>
  <cp:lastModifiedBy>user</cp:lastModifiedBy>
  <cp:revision>490</cp:revision>
  <dcterms:created xsi:type="dcterms:W3CDTF">2006-08-11T05:33:13Z</dcterms:created>
  <dcterms:modified xsi:type="dcterms:W3CDTF">2022-02-09T08:21:51Z</dcterms:modified>
</cp:coreProperties>
</file>