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86AE-9761-42EA-9BB9-D83E69482983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3849-3A61-4B48-B492-C7ABAC6D0A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86AE-9761-42EA-9BB9-D83E69482983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3849-3A61-4B48-B492-C7ABAC6D0A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86AE-9761-42EA-9BB9-D83E69482983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3849-3A61-4B48-B492-C7ABAC6D0A6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86AE-9761-42EA-9BB9-D83E69482983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3849-3A61-4B48-B492-C7ABAC6D0A6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86AE-9761-42EA-9BB9-D83E69482983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3849-3A61-4B48-B492-C7ABAC6D0A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86AE-9761-42EA-9BB9-D83E69482983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3849-3A61-4B48-B492-C7ABAC6D0A6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86AE-9761-42EA-9BB9-D83E69482983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3849-3A61-4B48-B492-C7ABAC6D0A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86AE-9761-42EA-9BB9-D83E69482983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3849-3A61-4B48-B492-C7ABAC6D0A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86AE-9761-42EA-9BB9-D83E69482983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3849-3A61-4B48-B492-C7ABAC6D0A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86AE-9761-42EA-9BB9-D83E69482983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3849-3A61-4B48-B492-C7ABAC6D0A6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86AE-9761-42EA-9BB9-D83E69482983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3849-3A61-4B48-B492-C7ABAC6D0A6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1A886AE-9761-42EA-9BB9-D83E69482983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1253849-3A61-4B48-B492-C7ABAC6D0A6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80020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Экспериментирование как средство формирования представлений о величине у детей старшего дошкольного возраста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1595" y="6021288"/>
            <a:ext cx="5832648" cy="648072"/>
          </a:xfrm>
        </p:spPr>
        <p:txBody>
          <a:bodyPr>
            <a:normAutofit/>
          </a:bodyPr>
          <a:lstStyle/>
          <a:p>
            <a:pPr algn="r"/>
            <a:r>
              <a:rPr lang="ru-RU" sz="1800" i="1" dirty="0" smtClean="0"/>
              <a:t>Подготовила воспитатель Свитайло А.С.</a:t>
            </a:r>
            <a:endParaRPr lang="ru-RU" sz="18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86" y="2708920"/>
            <a:ext cx="326674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346801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2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5040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2. Затем измерение осуществляется </a:t>
            </a:r>
            <a:r>
              <a:rPr lang="ru-RU" b="1" i="1" dirty="0">
                <a:solidFill>
                  <a:srgbClr val="FFFF00"/>
                </a:solidFill>
              </a:rPr>
              <a:t>одной </a:t>
            </a:r>
            <a:r>
              <a:rPr lang="ru-RU" b="1" i="1" dirty="0" smtClean="0">
                <a:solidFill>
                  <a:srgbClr val="FFFF00"/>
                </a:solidFill>
              </a:rPr>
              <a:t>меркой</a:t>
            </a:r>
            <a:r>
              <a:rPr lang="ru-RU" b="1" i="1" dirty="0">
                <a:solidFill>
                  <a:srgbClr val="FFFF00"/>
                </a:solidFill>
              </a:rPr>
              <a:t>, но при этом ребенок имеет возможность зафиксировать каждую мерку отдельно. При выполнении линейных измерений каждая мерка фиксируется черточкой на самом предмете. </a:t>
            </a:r>
          </a:p>
        </p:txBody>
      </p:sp>
      <p:pic>
        <p:nvPicPr>
          <p:cNvPr id="2050" name="Picture 2" descr="G:\измерения\IMG_20201120_162514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4306"/>
            <a:ext cx="356439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измерения\IMG_20201120_162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6069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9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3763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3. Далее </a:t>
            </a:r>
            <a:r>
              <a:rPr lang="ru-RU" b="1" i="1" dirty="0">
                <a:solidFill>
                  <a:srgbClr val="FFFF00"/>
                </a:solidFill>
              </a:rPr>
              <a:t>учим измерять величины одной условной меркой, при этом количество измерений </a:t>
            </a:r>
            <a:r>
              <a:rPr lang="ru-RU" b="1" i="1" dirty="0" smtClean="0">
                <a:solidFill>
                  <a:srgbClr val="FFFF00"/>
                </a:solidFill>
              </a:rPr>
              <a:t>фиксируем </a:t>
            </a:r>
            <a:r>
              <a:rPr lang="ru-RU" b="1" i="1" dirty="0">
                <a:solidFill>
                  <a:srgbClr val="FFFF00"/>
                </a:solidFill>
              </a:rPr>
              <a:t>фишкой (маленьким предметом). После измерения ребенок считает фишки и получает результат.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1455158"/>
            <a:ext cx="32221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4. Одновременное выполнение двух видов деятельности – счета и измерения. Дети откладывают мерки и сразу называют число</a:t>
            </a:r>
          </a:p>
        </p:txBody>
      </p:sp>
      <p:pic>
        <p:nvPicPr>
          <p:cNvPr id="3074" name="Picture 2" descr="F:\опыты\IMG_20201119_081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4667360" cy="350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дминистратор\Desktop\измерения\IMG_20201120_174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551" y="3486483"/>
            <a:ext cx="230172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548680"/>
            <a:ext cx="4599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ИЗМЕРЕНИЕ ДЛИНЫ ПРЕДМЕТА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87312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FF00"/>
                </a:solidFill>
              </a:rPr>
              <a:t>Порядок измерения длины:</a:t>
            </a:r>
          </a:p>
          <a:p>
            <a:r>
              <a:rPr lang="ru-RU" i="1" dirty="0" smtClean="0">
                <a:solidFill>
                  <a:srgbClr val="FFFF00"/>
                </a:solidFill>
              </a:rPr>
              <a:t>•начать </a:t>
            </a:r>
            <a:r>
              <a:rPr lang="ru-RU" i="1" dirty="0">
                <a:solidFill>
                  <a:srgbClr val="FFFF00"/>
                </a:solidFill>
              </a:rPr>
              <a:t>измерять от самого края;</a:t>
            </a:r>
          </a:p>
          <a:p>
            <a:r>
              <a:rPr lang="ru-RU" i="1" dirty="0" smtClean="0">
                <a:solidFill>
                  <a:srgbClr val="FFFF00"/>
                </a:solidFill>
              </a:rPr>
              <a:t>•отметить </a:t>
            </a:r>
            <a:r>
              <a:rPr lang="ru-RU" i="1" dirty="0">
                <a:solidFill>
                  <a:srgbClr val="FFFF00"/>
                </a:solidFill>
              </a:rPr>
              <a:t>конец мерки;</a:t>
            </a:r>
          </a:p>
          <a:p>
            <a:r>
              <a:rPr lang="ru-RU" i="1" dirty="0" smtClean="0">
                <a:solidFill>
                  <a:srgbClr val="FFFF00"/>
                </a:solidFill>
              </a:rPr>
              <a:t>•после </a:t>
            </a:r>
            <a:r>
              <a:rPr lang="ru-RU" i="1" dirty="0">
                <a:solidFill>
                  <a:srgbClr val="FFFF00"/>
                </a:solidFill>
              </a:rPr>
              <a:t>того как мерка уложится полностью, положить палочку (чтобы не запутаться);</a:t>
            </a:r>
          </a:p>
          <a:p>
            <a:r>
              <a:rPr lang="ru-RU" i="1" dirty="0" smtClean="0">
                <a:solidFill>
                  <a:srgbClr val="FFFF00"/>
                </a:solidFill>
              </a:rPr>
              <a:t>•перенести </a:t>
            </a:r>
            <a:r>
              <a:rPr lang="ru-RU" i="1" dirty="0">
                <a:solidFill>
                  <a:srgbClr val="FFFF00"/>
                </a:solidFill>
              </a:rPr>
              <a:t>мерку и продолжить измерение.</a:t>
            </a:r>
          </a:p>
        </p:txBody>
      </p:sp>
      <p:pic>
        <p:nvPicPr>
          <p:cNvPr id="3075" name="Picture 3" descr="C:\Users\Администратор\Desktop\опыты\IMG_20201119_081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296477" cy="322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опыты\IMG_20201119_0817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997" y="3284984"/>
            <a:ext cx="4187958" cy="322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445314"/>
            <a:ext cx="6084168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ИЗМЕРЕНИЕ ОБЪЕМОВ СЫПУЧИХ ВЕЩЕСТВ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56792"/>
            <a:ext cx="8726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FFFF00"/>
                </a:solidFill>
              </a:rPr>
              <a:t>Обучая детей способам определения объема жидких и сыпучих веществ, вначале мы </a:t>
            </a:r>
            <a:r>
              <a:rPr lang="ru-RU" i="1" dirty="0" smtClean="0">
                <a:solidFill>
                  <a:srgbClr val="FFFF00"/>
                </a:solidFill>
              </a:rPr>
              <a:t>устанавливаем, </a:t>
            </a:r>
            <a:r>
              <a:rPr lang="ru-RU" i="1" dirty="0">
                <a:solidFill>
                  <a:srgbClr val="FFFF00"/>
                </a:solidFill>
              </a:rPr>
              <a:t>что будем </a:t>
            </a:r>
            <a:r>
              <a:rPr lang="ru-RU" i="1" dirty="0" smtClean="0">
                <a:solidFill>
                  <a:srgbClr val="FFFF00"/>
                </a:solidFill>
              </a:rPr>
              <a:t>измерять, </a:t>
            </a:r>
            <a:r>
              <a:rPr lang="ru-RU" i="1" dirty="0">
                <a:solidFill>
                  <a:srgbClr val="FFFF00"/>
                </a:solidFill>
              </a:rPr>
              <a:t>что необходимо для измерения (выбрать подходящую мерку), как надо заполнить мерку, до каких пор надо продолжать измерение</a:t>
            </a:r>
            <a:r>
              <a:rPr lang="ru-RU" dirty="0"/>
              <a:t>.</a:t>
            </a:r>
          </a:p>
        </p:txBody>
      </p:sp>
      <p:pic>
        <p:nvPicPr>
          <p:cNvPr id="2050" name="Picture 2" descr="C:\Users\Администратор\Desktop\опыты\IMG_20201119_074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35" y="3140968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опыты\IMG_20201118_161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4139952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4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40324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FFFF00"/>
                </a:solidFill>
              </a:rPr>
              <a:t>Например, детям предлагается две разные емкости с одинаковым количеством крупы</a:t>
            </a:r>
            <a:r>
              <a:rPr lang="ru-RU" i="1" dirty="0">
                <a:solidFill>
                  <a:srgbClr val="FFFF00"/>
                </a:solidFill>
              </a:rPr>
              <a:t>. Предложила детям определить, в </a:t>
            </a:r>
            <a:r>
              <a:rPr lang="ru-RU" i="1" dirty="0" smtClean="0">
                <a:solidFill>
                  <a:srgbClr val="FFFF00"/>
                </a:solidFill>
              </a:rPr>
              <a:t>какой </a:t>
            </a:r>
            <a:r>
              <a:rPr lang="ru-RU" i="1" dirty="0">
                <a:solidFill>
                  <a:srgbClr val="FFFF00"/>
                </a:solidFill>
              </a:rPr>
              <a:t>из двух </a:t>
            </a:r>
            <a:r>
              <a:rPr lang="ru-RU" i="1" dirty="0" smtClean="0">
                <a:solidFill>
                  <a:srgbClr val="FFFF00"/>
                </a:solidFill>
              </a:rPr>
              <a:t>емкостей  </a:t>
            </a:r>
            <a:r>
              <a:rPr lang="ru-RU" i="1" dirty="0">
                <a:solidFill>
                  <a:srgbClr val="FFFF00"/>
                </a:solidFill>
              </a:rPr>
              <a:t>уровень </a:t>
            </a:r>
            <a:r>
              <a:rPr lang="ru-RU" i="1" dirty="0" smtClean="0">
                <a:solidFill>
                  <a:srgbClr val="FFFF00"/>
                </a:solidFill>
              </a:rPr>
              <a:t>крупы </a:t>
            </a:r>
            <a:r>
              <a:rPr lang="ru-RU" i="1" dirty="0">
                <a:solidFill>
                  <a:srgbClr val="FFFF00"/>
                </a:solidFill>
              </a:rPr>
              <a:t>выше. Дети без затруднения выполнили это задание. Потом спросила, в каком из них больше </a:t>
            </a:r>
            <a:r>
              <a:rPr lang="ru-RU" i="1" dirty="0" smtClean="0">
                <a:solidFill>
                  <a:srgbClr val="FFFF00"/>
                </a:solidFill>
              </a:rPr>
              <a:t>крупы. </a:t>
            </a:r>
            <a:r>
              <a:rPr lang="ru-RU" i="1" dirty="0">
                <a:solidFill>
                  <a:srgbClr val="FFFF00"/>
                </a:solidFill>
              </a:rPr>
              <a:t>Несколько детей сразу показали на </a:t>
            </a:r>
            <a:r>
              <a:rPr lang="ru-RU" i="1" dirty="0" smtClean="0">
                <a:solidFill>
                  <a:srgbClr val="FFFF00"/>
                </a:solidFill>
              </a:rPr>
              <a:t>ту емкость, </a:t>
            </a:r>
            <a:r>
              <a:rPr lang="ru-RU" i="1" dirty="0">
                <a:solidFill>
                  <a:srgbClr val="FFFF00"/>
                </a:solidFill>
              </a:rPr>
              <a:t>в </a:t>
            </a:r>
            <a:r>
              <a:rPr lang="ru-RU" i="1" dirty="0" smtClean="0">
                <a:solidFill>
                  <a:srgbClr val="FFFF00"/>
                </a:solidFill>
              </a:rPr>
              <a:t>которой </a:t>
            </a:r>
            <a:r>
              <a:rPr lang="ru-RU" i="1" dirty="0">
                <a:solidFill>
                  <a:srgbClr val="FFFF00"/>
                </a:solidFill>
              </a:rPr>
              <a:t>уровень </a:t>
            </a:r>
            <a:r>
              <a:rPr lang="ru-RU" i="1" dirty="0" smtClean="0">
                <a:solidFill>
                  <a:srgbClr val="FFFF00"/>
                </a:solidFill>
              </a:rPr>
              <a:t>крупы </a:t>
            </a:r>
            <a:r>
              <a:rPr lang="ru-RU" i="1" dirty="0">
                <a:solidFill>
                  <a:srgbClr val="FFFF00"/>
                </a:solidFill>
              </a:rPr>
              <a:t>был выше. Спросила, что мы можем сделать, чтобы узнать, где больше </a:t>
            </a:r>
            <a:r>
              <a:rPr lang="ru-RU" i="1" dirty="0" smtClean="0">
                <a:solidFill>
                  <a:srgbClr val="FFFF00"/>
                </a:solidFill>
              </a:rPr>
              <a:t>крупы. </a:t>
            </a:r>
            <a:r>
              <a:rPr lang="ru-RU" i="1" dirty="0">
                <a:solidFill>
                  <a:srgbClr val="FFFF00"/>
                </a:solidFill>
              </a:rPr>
              <a:t>Дети предложили измерить ее. Выбрали мерку – </a:t>
            </a:r>
            <a:r>
              <a:rPr lang="ru-RU" i="1" dirty="0" smtClean="0">
                <a:solidFill>
                  <a:srgbClr val="FFFF00"/>
                </a:solidFill>
              </a:rPr>
              <a:t>ложку. </a:t>
            </a:r>
            <a:r>
              <a:rPr lang="ru-RU" i="1" dirty="0">
                <a:solidFill>
                  <a:srgbClr val="FFFF00"/>
                </a:solidFill>
              </a:rPr>
              <a:t>Определили, что </a:t>
            </a:r>
            <a:r>
              <a:rPr lang="ru-RU" i="1" dirty="0" smtClean="0">
                <a:solidFill>
                  <a:srgbClr val="FFFF00"/>
                </a:solidFill>
              </a:rPr>
              <a:t>крупу </a:t>
            </a:r>
            <a:r>
              <a:rPr lang="ru-RU" i="1" dirty="0">
                <a:solidFill>
                  <a:srgbClr val="FFFF00"/>
                </a:solidFill>
              </a:rPr>
              <a:t>надо измерять одинаковой меркой. </a:t>
            </a:r>
          </a:p>
        </p:txBody>
      </p:sp>
      <p:pic>
        <p:nvPicPr>
          <p:cNvPr id="4098" name="Picture 2" descr="C:\Users\Администратор\Desktop\измерения\IMG_20201120_163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400046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7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05342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FFFF00"/>
                </a:solidFill>
              </a:rPr>
              <a:t>Предлагаю детям </a:t>
            </a:r>
            <a:r>
              <a:rPr lang="ru-RU" i="1" dirty="0">
                <a:solidFill>
                  <a:srgbClr val="FFFF00"/>
                </a:solidFill>
              </a:rPr>
              <a:t>выкладывать по одной палочке на каждую  полную ложку крупы.</a:t>
            </a:r>
          </a:p>
          <a:p>
            <a:pPr algn="ctr"/>
            <a:r>
              <a:rPr lang="ru-RU" i="1" dirty="0">
                <a:solidFill>
                  <a:srgbClr val="FFFF00"/>
                </a:solidFill>
              </a:rPr>
              <a:t>Таким образом, надо пересыпать всю крупу  из одной емкости  в другую. После чего дети, пересчитав все палочки, говорят, сколько ложек крупы было в одной и другой емкости. </a:t>
            </a:r>
            <a:endParaRPr lang="ru-RU" i="1" dirty="0" smtClean="0">
              <a:solidFill>
                <a:srgbClr val="FFFF00"/>
              </a:solidFill>
            </a:endParaRPr>
          </a:p>
          <a:p>
            <a:pPr algn="ctr"/>
            <a:r>
              <a:rPr lang="ru-RU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Делаем </a:t>
            </a:r>
            <a:r>
              <a:rPr lang="ru-RU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вывод, что </a:t>
            </a:r>
            <a:r>
              <a:rPr lang="ru-RU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крупы в емкостях одинаково и нельзя </a:t>
            </a:r>
            <a:r>
              <a:rPr lang="ru-RU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сказать, где больше крупы, определив только высоту ее уровня. </a:t>
            </a:r>
          </a:p>
        </p:txBody>
      </p:sp>
      <p:pic>
        <p:nvPicPr>
          <p:cNvPr id="5122" name="Picture 2" descr="C:\Users\Администратор\Desktop\измерения\IMG_20201120_164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453002"/>
            <a:ext cx="2337725" cy="311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истратор\Desktop\измерения\IMG_20201120_164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682" y="3468825"/>
            <a:ext cx="2337724" cy="311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дминистратор\Desktop\измерения\IMG_20201120_1641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623" y="3684239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06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476672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ИЗМЕРЕНИЕ  МАССЫ 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ПРЕДМЕТОВ </a:t>
            </a:r>
          </a:p>
        </p:txBody>
      </p:sp>
      <p:pic>
        <p:nvPicPr>
          <p:cNvPr id="6146" name="Picture 2" descr="F:\опыты\IMG_20201118_1719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19" y="1628800"/>
            <a:ext cx="87609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FFFF00"/>
                </a:solidFill>
              </a:rPr>
              <a:t>Спросила у детей, что тяжелее: маленький камушек или рулон ваты. Ответы были разные. Чтобы не спорить, предложила воспользоваться весами. В ходе эксперимента выяснили, что </a:t>
            </a:r>
            <a:r>
              <a:rPr lang="ru-RU" i="1" dirty="0" smtClean="0">
                <a:solidFill>
                  <a:srgbClr val="FFFF00"/>
                </a:solidFill>
              </a:rPr>
              <a:t>масса </a:t>
            </a:r>
            <a:r>
              <a:rPr lang="ru-RU" i="1" dirty="0" smtClean="0">
                <a:solidFill>
                  <a:srgbClr val="FFFF00"/>
                </a:solidFill>
              </a:rPr>
              <a:t>предмета </a:t>
            </a:r>
            <a:r>
              <a:rPr lang="ru-RU" i="1" dirty="0" smtClean="0">
                <a:solidFill>
                  <a:srgbClr val="FFFF00"/>
                </a:solidFill>
              </a:rPr>
              <a:t>не зависит от его </a:t>
            </a:r>
            <a:r>
              <a:rPr lang="ru-RU" i="1" dirty="0" smtClean="0">
                <a:solidFill>
                  <a:srgbClr val="FFFF00"/>
                </a:solidFill>
              </a:rPr>
              <a:t>внешнего вида. Постепенно дети подходят к пониманию того, что предметы, не похожие друг на друга, могут быть равными по тяжести.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6147" name="Picture 3" descr="F:\опыты\IMG_20201118_1719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13" y="342900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85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157" y="1124744"/>
            <a:ext cx="35257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Использование элементарных опытов на занятиях по математике показывает, что новизна умственной задачи, наглядного материала, его занимательность и наличие проблемной ситуации положительно влияет на развитие мышления детей и их интеллектуальных способностей и на формирование положительного интереса к математике, что очень важно для будущих первоклассников.</a:t>
            </a:r>
          </a:p>
        </p:txBody>
      </p:sp>
      <p:pic>
        <p:nvPicPr>
          <p:cNvPr id="7170" name="Picture 2" descr="F:\опыты\IMG_20201119_0741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72816"/>
            <a:ext cx="5112568" cy="443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84168" y="620688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ВЫВОД:</a:t>
            </a:r>
          </a:p>
        </p:txBody>
      </p:sp>
    </p:spTree>
    <p:extLst>
      <p:ext uri="{BB962C8B-B14F-4D97-AF65-F5344CB8AC3E}">
        <p14:creationId xmlns:p14="http://schemas.microsoft.com/office/powerpoint/2010/main" val="12123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9077" y="404664"/>
            <a:ext cx="5655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СПАСИБО ЗА ВНИМАНИЕ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808"/>
            <a:ext cx="6191250" cy="49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91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628800"/>
            <a:ext cx="41044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Дошкольники – прирожденные исследователи. И тому подтверждение – их любознательность, постоянное стремление к эксперименту, желание самостоятельно находить решение в проблемной ситуации.</a:t>
            </a:r>
          </a:p>
          <a:p>
            <a:r>
              <a:rPr lang="ru-RU" b="1" i="1" dirty="0">
                <a:solidFill>
                  <a:srgbClr val="FFFF00"/>
                </a:solidFill>
              </a:rPr>
              <a:t>Поисковая активность, выраженная в потребности исследовать окружающий мир, заложена генетически. Задача педагога – создать условия для реализации этой активности.</a:t>
            </a:r>
          </a:p>
        </p:txBody>
      </p:sp>
      <p:pic>
        <p:nvPicPr>
          <p:cNvPr id="1028" name="Picture 4" descr="https://i.siteapi.org/CCo2Ys7r4ymtouIIl_bzwkasHxE=/0x0:900x893/8c82d44637f5938.s.siteapi.org/img/n7krbae1200kck44w0cwk0c0c00s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55" y="1772816"/>
            <a:ext cx="433981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4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1" y="1484784"/>
            <a:ext cx="40149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 Непосредственный контакт ребенка с предметами или материалами, элементарные опыты с ними позволяют познать их свойства, качества, возможности, пробуждают любознательность, желание узнать больше. В ходе опытной деятельности дошкольник учится наблюдать, размышлять, сравнивать, отвечать на вопросы, делать выводы, устанавливать причинно-следственную связь.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0" y="1628800"/>
            <a:ext cx="410704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09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492" y="1844824"/>
            <a:ext cx="81979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В образовательном процессе дошкольного учреждения учебное экспериментирование является тем методом обучения, который позволяет ребенку моделировать в своем сознании картину мира, основанную на собственных наблюдениях, опытах, установлении взаимозависимостей, закономерностей и т.д. </a:t>
            </a:r>
          </a:p>
          <a:p>
            <a:endParaRPr lang="ru-RU" b="1" i="1" dirty="0">
              <a:solidFill>
                <a:srgbClr val="FFFF00"/>
              </a:solidFill>
            </a:endParaRPr>
          </a:p>
          <a:p>
            <a:r>
              <a:rPr lang="ru-RU" b="1" i="1" dirty="0" smtClean="0">
                <a:solidFill>
                  <a:srgbClr val="FFFF00"/>
                </a:solidFill>
              </a:rPr>
              <a:t>Экспериментальная работа вызывает у ребенка интерес к исследованию, развивает мыслительные операции (анализ, синтез, классификацию, обобщение и др.), стимулирует познавательную активность и любознательность ребенка, активизирует восприятие учебного материала по ознакомлению с природными явлениями, с основами математических знаний, с этическими правилами жизни в обществе и т.п.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 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1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80728"/>
            <a:ext cx="4176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В процессе экспериментирования ребенку необходимо ответить не только на вопрос как я это делаю, но и на вопросы:</a:t>
            </a:r>
            <a:r>
              <a:rPr lang="ru-RU" i="1" dirty="0" smtClean="0"/>
              <a:t> </a:t>
            </a:r>
            <a:r>
              <a:rPr lang="ru-RU" b="1" i="1" dirty="0" smtClean="0">
                <a:solidFill>
                  <a:srgbClr val="92D050"/>
                </a:solidFill>
              </a:rPr>
              <a:t>почему я это делаю именно так, а не иначе</a:t>
            </a:r>
            <a:r>
              <a:rPr lang="ru-RU" b="1" i="1" dirty="0" smtClean="0"/>
              <a:t>, </a:t>
            </a:r>
            <a:r>
              <a:rPr lang="ru-RU" b="1" i="1" dirty="0" smtClean="0">
                <a:solidFill>
                  <a:srgbClr val="FFC000"/>
                </a:solidFill>
              </a:rPr>
              <a:t>зачем я это делаю</a:t>
            </a:r>
            <a:r>
              <a:rPr lang="ru-RU" b="1" i="1" dirty="0" smtClean="0"/>
              <a:t>, </a:t>
            </a:r>
            <a:r>
              <a:rPr lang="ru-RU" b="1" i="1" dirty="0" smtClean="0">
                <a:solidFill>
                  <a:schemeClr val="tx2">
                    <a:lumMod val="90000"/>
                  </a:schemeClr>
                </a:solidFill>
              </a:rPr>
              <a:t>что хочу узнать</a:t>
            </a:r>
            <a:r>
              <a:rPr lang="ru-RU" b="1" i="1" dirty="0" smtClean="0"/>
              <a:t>, </a:t>
            </a:r>
            <a:r>
              <a:rPr lang="ru-RU" b="1" i="1" dirty="0" smtClean="0">
                <a:solidFill>
                  <a:srgbClr val="FF66FF"/>
                </a:solidFill>
              </a:rPr>
              <a:t>что получить в результате.</a:t>
            </a:r>
          </a:p>
          <a:p>
            <a:endParaRPr lang="ru-RU" b="1" i="1" dirty="0" smtClean="0">
              <a:solidFill>
                <a:srgbClr val="FF66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573016"/>
            <a:ext cx="4176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ru-RU" i="1" dirty="0" smtClean="0">
                <a:solidFill>
                  <a:srgbClr val="FFFF00"/>
                </a:solidFill>
              </a:rPr>
              <a:t>Тема </a:t>
            </a:r>
            <a:r>
              <a:rPr lang="ru-RU" i="1" dirty="0">
                <a:solidFill>
                  <a:srgbClr val="FFFF00"/>
                </a:solidFill>
              </a:rPr>
              <a:t>«Величина» является наиболее благоприятной для включения дошкольников в экспериментальную деятельность, потому что эксперимент позволяет знакомить детей с конкретными исследовательскими методами, </a:t>
            </a:r>
            <a:endParaRPr lang="en-US" i="1" dirty="0" smtClean="0">
              <a:solidFill>
                <a:srgbClr val="FFFF00"/>
              </a:solidFill>
            </a:endParaRPr>
          </a:p>
          <a:p>
            <a:r>
              <a:rPr lang="ru-RU" i="1" dirty="0" smtClean="0">
                <a:solidFill>
                  <a:srgbClr val="FFFF00"/>
                </a:solidFill>
              </a:rPr>
              <a:t>с </a:t>
            </a:r>
            <a:r>
              <a:rPr lang="ru-RU" i="1" dirty="0">
                <a:solidFill>
                  <a:srgbClr val="FFFF00"/>
                </a:solidFill>
              </a:rPr>
              <a:t>различными способами измерений.</a:t>
            </a:r>
          </a:p>
        </p:txBody>
      </p:sp>
      <p:pic>
        <p:nvPicPr>
          <p:cNvPr id="1026" name="Picture 2" descr="F:\измерения\Collage_20201120_1755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85979"/>
            <a:ext cx="462927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9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-796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9459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Задачи экспериментирования в формировании у детей представлений о величине </a:t>
            </a:r>
            <a:endParaRPr lang="ru-RU" sz="2400" i="1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0769" y="1700808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i="1" dirty="0" smtClean="0">
                <a:solidFill>
                  <a:srgbClr val="FFFF00"/>
                </a:solidFill>
              </a:rPr>
              <a:t>Учить детей сравнению, измерению предметов и различных веществ, учить  самостоятельно находить решение поставленной  задачи посредством проведения опыта или эксперимента.</a:t>
            </a:r>
          </a:p>
          <a:p>
            <a:pPr marL="342900" indent="-342900" algn="ctr">
              <a:buAutoNum type="arabicPeriod"/>
            </a:pPr>
            <a:endParaRPr lang="ru-RU" i="1" dirty="0" smtClean="0">
              <a:solidFill>
                <a:srgbClr val="FFFF00"/>
              </a:solidFill>
            </a:endParaRPr>
          </a:p>
          <a:p>
            <a:pPr algn="ctr"/>
            <a:r>
              <a:rPr lang="ru-RU" i="1" dirty="0" smtClean="0">
                <a:solidFill>
                  <a:srgbClr val="FFFF00"/>
                </a:solidFill>
              </a:rPr>
              <a:t>2.  Учить анализировать, делать выводы, умозаключения;                   устанавливать взаимосвязи, закономерности.  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F:\опыты\IMG_20201118_155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69" y="4005064"/>
            <a:ext cx="3467135" cy="257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опыты\IMG_20201118_1629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063"/>
            <a:ext cx="3618148" cy="258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97675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FFFF00"/>
                </a:solidFill>
              </a:rPr>
              <a:t>Дети должны понять, для чего нужно измерение. С этой целью важно поставить их перед необходимостью </a:t>
            </a:r>
            <a:r>
              <a:rPr lang="ru-RU" i="1" dirty="0" smtClean="0">
                <a:solidFill>
                  <a:srgbClr val="FFFF00"/>
                </a:solidFill>
              </a:rPr>
              <a:t>измерения, 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227" y="2076605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а так же </a:t>
            </a:r>
            <a:r>
              <a:rPr lang="ru-RU" dirty="0">
                <a:solidFill>
                  <a:srgbClr val="FFFF00"/>
                </a:solidFill>
              </a:rPr>
              <a:t>сформировать у детей </a:t>
            </a:r>
            <a:r>
              <a:rPr lang="ru-RU" dirty="0" smtClean="0">
                <a:solidFill>
                  <a:srgbClr val="FFFF00"/>
                </a:solidFill>
              </a:rPr>
              <a:t>умение </a:t>
            </a:r>
            <a:r>
              <a:rPr lang="ru-RU" dirty="0">
                <a:solidFill>
                  <a:srgbClr val="FFFF00"/>
                </a:solidFill>
              </a:rPr>
              <a:t>выполнять измерение разных параметров предмета, сравнивать предметы </a:t>
            </a:r>
            <a:r>
              <a:rPr lang="ru-RU" dirty="0" smtClean="0">
                <a:solidFill>
                  <a:srgbClr val="FFFF00"/>
                </a:solidFill>
              </a:rPr>
              <a:t>путем экспериментирования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2051" name="Picture 3" descr="F:\опыты\IMG_20201119_074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87" y="3356991"/>
            <a:ext cx="4176101" cy="329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Администратор\Desktop\измерения\IMG_20201120_1633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68" y="3339573"/>
            <a:ext cx="4414936" cy="331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541" y="126876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При определении разных параметров дети старшей группы учатся измерению с помощью условной мерки. Поскольку измерение – новый и достаточно сложный вид математической деятельности, следует в обучении соблюдать определенную поэтапность.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541" y="4077072"/>
            <a:ext cx="42488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1. Сначала  </a:t>
            </a:r>
            <a:r>
              <a:rPr lang="ru-RU" b="1" i="1" dirty="0">
                <a:solidFill>
                  <a:srgbClr val="FFFF00"/>
                </a:solidFill>
              </a:rPr>
              <a:t>обучаем производить измерения одновременно несколькими одинаковыми мерками, в результате чего у детей формируется представление о том, что такое мерка, зачем надо измерять. </a:t>
            </a:r>
          </a:p>
        </p:txBody>
      </p:sp>
      <p:pic>
        <p:nvPicPr>
          <p:cNvPr id="1026" name="Picture 2" descr="G:\измерения\IMG_20201120_162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429" y="1946270"/>
            <a:ext cx="4502035" cy="381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6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2080" y="1628800"/>
            <a:ext cx="3635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FF00"/>
                </a:solidFill>
              </a:rPr>
              <a:t>Условными мерками могут быть кубики, бруски, полоски, ленточки (для измерения длины), а также стаканчики, чашки, ложки и другая посуда (для измерения объема жидких и сыпучих веществ). Меры и измеряемый предмет готовятся заранее так, чтобы условная мерка помещалась в измеряемом предмете определенное количество раз без остатка. Дети выполняют лишь отмеривание, наложение (заполнение) мерок, а потом </a:t>
            </a:r>
            <a:r>
              <a:rPr lang="ru-RU" i="1" dirty="0" smtClean="0">
                <a:solidFill>
                  <a:srgbClr val="FFFF00"/>
                </a:solidFill>
              </a:rPr>
              <a:t>подсчитывают </a:t>
            </a:r>
            <a:r>
              <a:rPr lang="ru-RU" i="1" dirty="0">
                <a:solidFill>
                  <a:srgbClr val="FFFF00"/>
                </a:solidFill>
              </a:rPr>
              <a:t>их.</a:t>
            </a:r>
          </a:p>
        </p:txBody>
      </p:sp>
      <p:pic>
        <p:nvPicPr>
          <p:cNvPr id="1026" name="Picture 2" descr="C:\Users\Администратор\Desktop\атрибуты\IMG_20201120_120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84042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атрибуты\IMG_20201120_120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26036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2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563</TotalTime>
  <Words>886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Экспериментирование как средство формирования представлений о величине у детей старшего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Экспериментирование как средство формирования представлений о величине у детей старшего дошкольного возраста</dc:title>
  <dc:creator>Admin</dc:creator>
  <cp:lastModifiedBy>Admin</cp:lastModifiedBy>
  <cp:revision>42</cp:revision>
  <dcterms:created xsi:type="dcterms:W3CDTF">2020-11-18T09:36:45Z</dcterms:created>
  <dcterms:modified xsi:type="dcterms:W3CDTF">2020-11-25T07:11:53Z</dcterms:modified>
</cp:coreProperties>
</file>