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3" r:id="rId4"/>
    <p:sldId id="265" r:id="rId5"/>
    <p:sldId id="258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3333CC"/>
    <a:srgbClr val="66FFFF"/>
    <a:srgbClr val="66CCFF"/>
    <a:srgbClr val="FF7C80"/>
    <a:srgbClr val="CCFF99"/>
    <a:srgbClr val="EAEAEA"/>
    <a:srgbClr val="1C1C1C"/>
    <a:srgbClr val="CCFF33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0" autoAdjust="0"/>
    <p:restoredTop sz="99104" autoAdjust="0"/>
  </p:normalViewPr>
  <p:slideViewPr>
    <p:cSldViewPr snapToGrid="0">
      <p:cViewPr>
        <p:scale>
          <a:sx n="66" d="100"/>
          <a:sy n="66" d="100"/>
        </p:scale>
        <p:origin x="-600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D5D21-655D-4FE7-904F-D9EB97F8C24B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26575-C200-4B83-9B29-FB4F7CD10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advClick="0"/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1.jpeg"/><Relationship Id="rId7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8" Type="http://schemas.openxmlformats.org/officeDocument/2006/relationships/image" Target="../media/image16.png"/><Relationship Id="rId26" Type="http://schemas.microsoft.com/office/2007/relationships/hdphoto" Target="../../clipboard/media/hdphoto1.wdp"/><Relationship Id="rId13" Type="http://schemas.microsoft.com/office/2007/relationships/hdphoto" Target="../../clipboard/media/hdphoto1.wdp"/><Relationship Id="rId21" Type="http://schemas.microsoft.com/office/2007/relationships/hdphoto" Target="../../clipboard/media/hdphoto1.wdp"/><Relationship Id="rId34" Type="http://schemas.openxmlformats.org/officeDocument/2006/relationships/image" Target="../media/image26.png"/><Relationship Id="rId3" Type="http://schemas.microsoft.com/office/2007/relationships/hdphoto" Target="../../clipboard/media/hdphoto1.wdp"/><Relationship Id="rId7" Type="http://schemas.microsoft.com/office/2007/relationships/hdphoto" Target="../../clipboard/media/hdphoto1.wdp"/><Relationship Id="rId17" Type="http://schemas.microsoft.com/office/2007/relationships/hdphoto" Target="../../clipboard/media/hdphoto1.wdp"/><Relationship Id="rId25" Type="http://schemas.openxmlformats.org/officeDocument/2006/relationships/image" Target="../media/image20.png"/><Relationship Id="rId33" Type="http://schemas.openxmlformats.org/officeDocument/2006/relationships/image" Target="../media/image25.png"/><Relationship Id="rId2" Type="http://schemas.openxmlformats.org/officeDocument/2006/relationships/image" Target="../media/image14.png"/><Relationship Id="rId20" Type="http://schemas.openxmlformats.org/officeDocument/2006/relationships/image" Target="../media/image17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11" Type="http://schemas.microsoft.com/office/2007/relationships/hdphoto" Target="../../clipboard/media/hdphoto1.wdp"/><Relationship Id="rId24" Type="http://schemas.microsoft.com/office/2007/relationships/hdphoto" Target="../../clipboard/media/hdphoto1.wdp"/><Relationship Id="rId32" Type="http://schemas.microsoft.com/office/2007/relationships/hdphoto" Target="../../clipboard/media/hdphoto1.wdp"/><Relationship Id="rId37" Type="http://schemas.openxmlformats.org/officeDocument/2006/relationships/image" Target="../media/image28.png"/><Relationship Id="rId23" Type="http://schemas.openxmlformats.org/officeDocument/2006/relationships/image" Target="../media/image19.png"/><Relationship Id="rId28" Type="http://schemas.microsoft.com/office/2007/relationships/hdphoto" Target="../../clipboard/media/hdphoto1.wdp"/><Relationship Id="rId5" Type="http://schemas.microsoft.com/office/2007/relationships/hdphoto" Target="../../clipboard/media/hdphoto1.wdp"/><Relationship Id="rId36" Type="http://schemas.microsoft.com/office/2007/relationships/hdphoto" Target="../../clipboard/media/hdphoto1.wdp"/><Relationship Id="rId15" Type="http://schemas.microsoft.com/office/2007/relationships/hdphoto" Target="../../clipboard/media/hdphoto1.wdp"/><Relationship Id="rId19" Type="http://schemas.microsoft.com/office/2007/relationships/hdphoto" Target="../../clipboard/media/hdphoto1.wdp"/><Relationship Id="rId31" Type="http://schemas.openxmlformats.org/officeDocument/2006/relationships/image" Target="../media/image24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9" Type="http://schemas.microsoft.com/office/2007/relationships/hdphoto" Target="../../clipboard/media/hdphoto1.wdp"/><Relationship Id="rId35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5.jpeg"/><Relationship Id="rId4" Type="http://schemas.openxmlformats.org/officeDocument/2006/relationships/image" Target="../media/image31.jpeg"/><Relationship Id="rId9" Type="http://schemas.microsoft.com/office/2007/relationships/hdphoto" Target="../../clipboard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microsoft.com/office/2007/relationships/hdphoto" Target="../../clipboard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microsoft.com/office/2007/relationships/hdphoto" Target="../../clipboard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0"/>
            <a:ext cx="12532659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7463" y="692331"/>
            <a:ext cx="8080535" cy="5133703"/>
          </a:xfrm>
        </p:spPr>
        <p:txBody>
          <a:bodyPr/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«Электронные дидактические игры по </a:t>
            </a:r>
            <a:r>
              <a:rPr lang="ru-RU" sz="4000" dirty="0" smtClean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формированию элементарных математических представлений </a:t>
            </a:r>
            <a:r>
              <a:rPr lang="ru-RU" sz="4000" dirty="0" smtClean="0">
                <a:solidFill>
                  <a:srgbClr val="0099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для дошкольного возраста».</a:t>
            </a:r>
            <a:r>
              <a:rPr lang="ru-RU" sz="9600" dirty="0" smtClean="0"/>
              <a:t/>
            </a:r>
            <a:br>
              <a:rPr lang="ru-RU" sz="9600" dirty="0" smtClean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МБДОУ  ЦРР - ДЕТСКИЙ САД №5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Воспитатель: </a:t>
            </a:r>
            <a:r>
              <a:rPr lang="ru-RU" dirty="0" err="1" smtClean="0">
                <a:solidFill>
                  <a:srgbClr val="002060"/>
                </a:solidFill>
              </a:rPr>
              <a:t>Сомер</a:t>
            </a:r>
            <a:r>
              <a:rPr lang="ru-RU" dirty="0" smtClean="0">
                <a:solidFill>
                  <a:srgbClr val="002060"/>
                </a:solidFill>
              </a:rPr>
              <a:t> Е.А.</a:t>
            </a:r>
          </a:p>
          <a:p>
            <a:endParaRPr lang="ru-RU" dirty="0"/>
          </a:p>
        </p:txBody>
      </p:sp>
      <p:sp>
        <p:nvSpPr>
          <p:cNvPr id="4" name="Равнобедренный треугольник 3"/>
          <p:cNvSpPr/>
          <p:nvPr/>
        </p:nvSpPr>
        <p:spPr>
          <a:xfrm rot="1280238">
            <a:off x="522514" y="274320"/>
            <a:ext cx="1737360" cy="12279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502229" y="2834642"/>
            <a:ext cx="1489166" cy="14761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1239531">
            <a:off x="10332720" y="222070"/>
            <a:ext cx="1384664" cy="13193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омб 6"/>
          <p:cNvSpPr/>
          <p:nvPr/>
        </p:nvSpPr>
        <p:spPr>
          <a:xfrm rot="545546">
            <a:off x="9995736" y="4597662"/>
            <a:ext cx="1642952" cy="1683902"/>
          </a:xfrm>
          <a:prstGeom prst="diamond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20804204">
            <a:off x="1293222" y="5212080"/>
            <a:ext cx="1894114" cy="125403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одготовка 9"/>
          <p:cNvSpPr/>
          <p:nvPr/>
        </p:nvSpPr>
        <p:spPr>
          <a:xfrm rot="983005">
            <a:off x="9187183" y="2661114"/>
            <a:ext cx="1590034" cy="1348254"/>
          </a:xfrm>
          <a:prstGeom prst="flowChartPreparation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2" cstate="print"/>
          <a:srcRect l="18607" t="10261" r="15399" b="15081"/>
          <a:stretch>
            <a:fillRect/>
          </a:stretch>
        </p:blipFill>
        <p:spPr>
          <a:xfrm rot="20795460">
            <a:off x="431074" y="2046029"/>
            <a:ext cx="757647" cy="827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.jpg"/>
          <p:cNvPicPr>
            <a:picLocks noChangeAspect="1"/>
          </p:cNvPicPr>
          <p:nvPr/>
        </p:nvPicPr>
        <p:blipFill>
          <a:blip r:embed="rId3"/>
          <a:srcRect l="19580" t="12939" r="15262" b="15311"/>
          <a:stretch>
            <a:fillRect/>
          </a:stretch>
        </p:blipFill>
        <p:spPr>
          <a:xfrm rot="20882984">
            <a:off x="8382165" y="380597"/>
            <a:ext cx="767489" cy="836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3.jpg"/>
          <p:cNvPicPr>
            <a:picLocks noChangeAspect="1"/>
          </p:cNvPicPr>
          <p:nvPr/>
        </p:nvPicPr>
        <p:blipFill>
          <a:blip r:embed="rId4"/>
          <a:srcRect l="18370" t="13717" r="23530" b="14269"/>
          <a:stretch>
            <a:fillRect/>
          </a:stretch>
        </p:blipFill>
        <p:spPr>
          <a:xfrm rot="20763835">
            <a:off x="3291840" y="4859383"/>
            <a:ext cx="653143" cy="82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7.jpg"/>
          <p:cNvPicPr>
            <a:picLocks noChangeAspect="1"/>
          </p:cNvPicPr>
          <p:nvPr/>
        </p:nvPicPr>
        <p:blipFill>
          <a:blip r:embed="rId5"/>
          <a:srcRect l="17094" t="13074" r="22611" b="18889"/>
          <a:stretch>
            <a:fillRect/>
          </a:stretch>
        </p:blipFill>
        <p:spPr>
          <a:xfrm rot="20936148">
            <a:off x="8878723" y="4913169"/>
            <a:ext cx="696352" cy="798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5.jpg"/>
          <p:cNvPicPr>
            <a:picLocks noChangeAspect="1"/>
          </p:cNvPicPr>
          <p:nvPr/>
        </p:nvPicPr>
        <p:blipFill>
          <a:blip r:embed="rId6"/>
          <a:srcRect l="19038" t="16966" r="23349" b="13457"/>
          <a:stretch>
            <a:fillRect/>
          </a:stretch>
        </p:blipFill>
        <p:spPr>
          <a:xfrm rot="691881">
            <a:off x="2756264" y="595294"/>
            <a:ext cx="627016" cy="761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4.jpg"/>
          <p:cNvPicPr>
            <a:picLocks noChangeAspect="1"/>
          </p:cNvPicPr>
          <p:nvPr/>
        </p:nvPicPr>
        <p:blipFill>
          <a:blip r:embed="rId7"/>
          <a:srcRect l="21977" t="13457" r="22761" b="19304"/>
          <a:stretch>
            <a:fillRect/>
          </a:stretch>
        </p:blipFill>
        <p:spPr>
          <a:xfrm rot="682460">
            <a:off x="391887" y="4715691"/>
            <a:ext cx="651325" cy="796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6.jpg"/>
          <p:cNvPicPr>
            <a:picLocks noChangeAspect="1"/>
          </p:cNvPicPr>
          <p:nvPr/>
        </p:nvPicPr>
        <p:blipFill>
          <a:blip r:embed="rId8"/>
          <a:srcRect l="24187" t="15982" r="23202" b="19471"/>
          <a:stretch>
            <a:fillRect/>
          </a:stretch>
        </p:blipFill>
        <p:spPr>
          <a:xfrm rot="708474">
            <a:off x="11042742" y="1935586"/>
            <a:ext cx="620919" cy="774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8.jpg"/>
          <p:cNvPicPr>
            <a:picLocks noChangeAspect="1"/>
          </p:cNvPicPr>
          <p:nvPr/>
        </p:nvPicPr>
        <p:blipFill>
          <a:blip r:embed="rId9"/>
          <a:srcRect l="25189" t="15020" r="22475" b="20312"/>
          <a:stretch>
            <a:fillRect/>
          </a:stretch>
        </p:blipFill>
        <p:spPr>
          <a:xfrm rot="20675255">
            <a:off x="5299964" y="47533"/>
            <a:ext cx="613891" cy="839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9.jpg"/>
          <p:cNvPicPr>
            <a:picLocks noChangeAspect="1"/>
          </p:cNvPicPr>
          <p:nvPr/>
        </p:nvPicPr>
        <p:blipFill>
          <a:blip r:embed="rId10"/>
          <a:srcRect l="22468" t="14335" r="23816" b="20230"/>
          <a:stretch>
            <a:fillRect/>
          </a:stretch>
        </p:blipFill>
        <p:spPr>
          <a:xfrm rot="591466">
            <a:off x="11298077" y="5891348"/>
            <a:ext cx="645729" cy="770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11137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13.jpg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 flipH="1">
            <a:off x="-235130" y="0"/>
            <a:ext cx="12427130" cy="6858000"/>
          </a:xfrm>
          <a:prstGeom prst="rect">
            <a:avLst/>
          </a:prstGeom>
        </p:spPr>
      </p:pic>
      <p:graphicFrame>
        <p:nvGraphicFramePr>
          <p:cNvPr id="31" name="Таблица 30"/>
          <p:cNvGraphicFramePr>
            <a:graphicFrameLocks noGrp="1"/>
          </p:cNvGraphicFramePr>
          <p:nvPr/>
        </p:nvGraphicFramePr>
        <p:xfrm>
          <a:off x="4356101" y="1958009"/>
          <a:ext cx="5314673" cy="4899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6833"/>
                <a:gridCol w="1756833"/>
                <a:gridCol w="1801007"/>
              </a:tblGrid>
              <a:tr h="1678484"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rgbClr val="FFFF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rgbClr val="FFFF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rgbClr val="FFFF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610753"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rgbClr val="FFFF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rgbClr val="FFFF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rgbClr val="FFFF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610753"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rgbClr val="FFFF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rgbClr val="FFFF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rgbClr val="FFFF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4" name="Рисунок 13" descr="1.jpg"/>
          <p:cNvPicPr>
            <a:picLocks noChangeAspect="1"/>
          </p:cNvPicPr>
          <p:nvPr/>
        </p:nvPicPr>
        <p:blipFill>
          <a:blip r:embed="rId3"/>
          <a:srcRect l="13792" t="13110" r="10543" b="13808"/>
          <a:stretch>
            <a:fillRect/>
          </a:stretch>
        </p:blipFill>
        <p:spPr>
          <a:xfrm>
            <a:off x="6110575" y="3630386"/>
            <a:ext cx="1758937" cy="162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2.jpg"/>
          <p:cNvPicPr>
            <a:picLocks noChangeAspect="1"/>
          </p:cNvPicPr>
          <p:nvPr/>
        </p:nvPicPr>
        <p:blipFill>
          <a:blip r:embed="rId4"/>
          <a:srcRect l="14680" t="10548" r="13256" b="8993"/>
          <a:stretch>
            <a:fillRect/>
          </a:stretch>
        </p:blipFill>
        <p:spPr>
          <a:xfrm>
            <a:off x="4432029" y="5215095"/>
            <a:ext cx="1712817" cy="1642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Равнобедренный треугольник 15"/>
          <p:cNvSpPr/>
          <p:nvPr/>
        </p:nvSpPr>
        <p:spPr>
          <a:xfrm>
            <a:off x="8036817" y="2045842"/>
            <a:ext cx="1525195" cy="1350501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517703" y="2131455"/>
            <a:ext cx="1373646" cy="12779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авильный пятиугольник 17"/>
          <p:cNvSpPr/>
          <p:nvPr/>
        </p:nvSpPr>
        <p:spPr>
          <a:xfrm>
            <a:off x="6240385" y="5301509"/>
            <a:ext cx="1571204" cy="1386676"/>
          </a:xfrm>
          <a:prstGeom prst="pentagon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7.jpg"/>
          <p:cNvPicPr>
            <a:picLocks noChangeAspect="1"/>
          </p:cNvPicPr>
          <p:nvPr/>
        </p:nvPicPr>
        <p:blipFill>
          <a:blip r:embed="rId5"/>
          <a:srcRect t="9574" r="11324" b="13593"/>
          <a:stretch>
            <a:fillRect/>
          </a:stretch>
        </p:blipFill>
        <p:spPr>
          <a:xfrm>
            <a:off x="7895003" y="5225144"/>
            <a:ext cx="1748763" cy="16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Шестиугольник 19"/>
          <p:cNvSpPr/>
          <p:nvPr/>
        </p:nvSpPr>
        <p:spPr>
          <a:xfrm>
            <a:off x="4494480" y="3722273"/>
            <a:ext cx="1514434" cy="1306927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Восьмиугольник 20"/>
          <p:cNvSpPr/>
          <p:nvPr/>
        </p:nvSpPr>
        <p:spPr>
          <a:xfrm>
            <a:off x="8034212" y="3722914"/>
            <a:ext cx="1436359" cy="1371599"/>
          </a:xfrm>
          <a:prstGeom prst="octago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 descr="9.jpg"/>
          <p:cNvPicPr>
            <a:picLocks noChangeAspect="1"/>
          </p:cNvPicPr>
          <p:nvPr/>
        </p:nvPicPr>
        <p:blipFill>
          <a:blip r:embed="rId6"/>
          <a:srcRect l="8998" t="6883" r="11038" b="13961"/>
          <a:stretch>
            <a:fillRect/>
          </a:stretch>
        </p:blipFill>
        <p:spPr>
          <a:xfrm>
            <a:off x="6090326" y="1973217"/>
            <a:ext cx="1770434" cy="1571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4.jpg"/>
          <p:cNvPicPr>
            <a:picLocks noChangeAspect="1"/>
          </p:cNvPicPr>
          <p:nvPr/>
        </p:nvPicPr>
        <p:blipFill>
          <a:blip r:embed="rId7"/>
          <a:srcRect l="6286" t="2162" r="5513" b="13607"/>
          <a:stretch>
            <a:fillRect/>
          </a:stretch>
        </p:blipFill>
        <p:spPr>
          <a:xfrm>
            <a:off x="10192568" y="3905794"/>
            <a:ext cx="1721796" cy="1622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Равнобедренный треугольник 12"/>
          <p:cNvSpPr/>
          <p:nvPr/>
        </p:nvSpPr>
        <p:spPr>
          <a:xfrm>
            <a:off x="4140927" y="0"/>
            <a:ext cx="5743302" cy="1953552"/>
          </a:xfrm>
          <a:prstGeom prst="triangle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srgbClr val="0099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Засели числа в домики</a:t>
            </a:r>
            <a:endParaRPr lang="ru-RU" sz="3200" b="1" dirty="0">
              <a:solidFill>
                <a:srgbClr val="0099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5" name="Рисунок 24" descr="3.jpg"/>
          <p:cNvPicPr>
            <a:picLocks noChangeAspect="1"/>
          </p:cNvPicPr>
          <p:nvPr/>
        </p:nvPicPr>
        <p:blipFill>
          <a:blip r:embed="rId8"/>
          <a:srcRect l="5536" t="4246" r="13575" b="12654"/>
          <a:stretch>
            <a:fillRect/>
          </a:stretch>
        </p:blipFill>
        <p:spPr>
          <a:xfrm>
            <a:off x="2347471" y="182880"/>
            <a:ext cx="1806518" cy="1637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6.jpg"/>
          <p:cNvPicPr>
            <a:picLocks noChangeAspect="1"/>
          </p:cNvPicPr>
          <p:nvPr/>
        </p:nvPicPr>
        <p:blipFill>
          <a:blip r:embed="rId9"/>
          <a:srcRect l="12865" t="10525" r="7559" b="15669"/>
          <a:stretch>
            <a:fillRect/>
          </a:stretch>
        </p:blipFill>
        <p:spPr>
          <a:xfrm>
            <a:off x="2437842" y="4045803"/>
            <a:ext cx="1791621" cy="161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8.jpg"/>
          <p:cNvPicPr>
            <a:picLocks noChangeAspect="1"/>
          </p:cNvPicPr>
          <p:nvPr/>
        </p:nvPicPr>
        <p:blipFill>
          <a:blip r:embed="rId10"/>
          <a:srcRect l="16573" t="12857" r="13154" b="16957"/>
          <a:stretch>
            <a:fillRect/>
          </a:stretch>
        </p:blipFill>
        <p:spPr>
          <a:xfrm>
            <a:off x="10200638" y="1533601"/>
            <a:ext cx="1728318" cy="1660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5.jpg"/>
          <p:cNvPicPr>
            <a:picLocks noChangeAspect="1"/>
          </p:cNvPicPr>
          <p:nvPr/>
        </p:nvPicPr>
        <p:blipFill>
          <a:blip r:embed="rId11"/>
          <a:srcRect l="7376" t="14452" r="12840" b="7020"/>
          <a:stretch>
            <a:fillRect/>
          </a:stretch>
        </p:blipFill>
        <p:spPr>
          <a:xfrm>
            <a:off x="-210680" y="2436725"/>
            <a:ext cx="1768509" cy="169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820874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62 0.06713 C 0.06773 0.07825 0.0465 0.05926 0.08102 0.07616 C 0.08792 0.0794 0.08949 0.11181 0.09248 0.1257 C 0.09509 0.15139 0.09978 0.17431 0.10408 0.19723 C 0.10564 0.20463 0.10681 0.2176 0.10942 0.222 C 0.11228 0.22686 0.11684 0.22917 0.11997 0.23149 C 0.15305 0.22987 0.18327 0.23403 0.21493 0.21899 C 0.22691 0.20649 0.21506 0.2176 0.22951 0.2095 C 0.23954 0.2044 0.24892 0.19375 0.25895 0.1882 C 0.27198 0.18959 0.2837 0.18658 0.29582 0.19723 C 0.29907 0.19977 0.30207 0.20348 0.30533 0.20649 C 0.30741 0.20857 0.31171 0.2125 0.31171 0.21297 C 0.31275 0.21482 0.31379 0.2176 0.31483 0.21899 C 0.31692 0.22153 0.32122 0.225 0.32122 0.22547 C 0.32395 0.23357 0.32695 0.2345 0.3306 0.24075 C 0.34505 0.26644 0.3586 0.26875 0.37488 0.27778 C 0.39989 0.27477 0.4249 0.27431 0.44965 0.26875 C 0.45317 0.26482 0.452 0.2676 0.45395 0.26227 " pathEditMode="relative" rAng="0" ptsTypes="fffffffffffffffffA">
                                      <p:cBhvr>
                                        <p:cTn id="9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63 -0.01181 C -0.09079 -0.02037 -0.09796 -0.0301 -0.10616 -0.03472 C -0.11528 -0.05209 -0.10017 -0.02477 -0.1115 -0.04051 C -0.11255 -0.0419 -0.11268 -0.04491 -0.11372 -0.0463 C -0.11606 -0.04954 -0.11945 -0.04977 -0.12219 -0.05185 C -0.12362 -0.05301 -0.12505 -0.05417 -0.12648 -0.05579 C -0.12805 -0.05741 -0.12922 -0.05996 -0.13078 -0.06135 C -0.13612 -0.06597 -0.14212 -0.06875 -0.14798 -0.07107 C -0.15215 -0.07593 -0.15618 -0.07593 -0.16087 -0.07847 C -0.16999 -0.08334 -0.16387 -0.08357 -0.1769 -0.08611 C -0.18276 -0.08889 -0.18797 -0.09051 -0.19409 -0.0919 C -0.20386 -0.09792 -0.19826 -0.09537 -0.21115 -0.09769 C -0.21688 -0.10093 -0.22236 -0.10185 -0.22835 -0.10324 C -0.23668 -0.10857 -0.24645 -0.11111 -0.25518 -0.11297 C -0.27485 -0.11227 -0.29439 -0.1125 -0.31406 -0.11088 C -0.32669 -0.10972 -0.34636 -0.09815 -0.35913 -0.0919 C -0.36929 -0.08681 -0.38075 -0.08635 -0.3913 -0.08426 C -0.40329 -0.07709 -0.39755 -0.0794 -0.40837 -0.07662 C -0.41292 -0.07269 -0.41631 -0.07084 -0.42126 -0.06898 C -0.4266 -0.06435 -0.43181 -0.0625 -0.43741 -0.05949 C -0.44549 -0.05533 -0.44627 -0.05047 -0.45565 -0.04815 C -0.46425 -0.04885 -0.47271 -0.04885 -0.48131 -0.05 C -0.483 -0.05023 -0.48795 -0.0544 -0.48887 -0.05579 C -0.49082 -0.05857 -0.49421 -0.06528 -0.49421 -0.06505 C -0.49564 -0.07292 -0.49694 -0.08056 -0.49851 -0.0882 C -0.49837 -0.09051 -0.49759 -0.10764 -0.49629 -0.11297 C -0.49486 -0.11898 -0.49408 -0.11783 -0.49199 -0.12246 C -0.48652 -0.13449 -0.48105 -0.14422 -0.47271 -0.14908 C -0.46789 -0.1581 -0.46086 -0.16366 -0.45669 -0.17385 C -0.45109 -0.18727 -0.44888 -0.19954 -0.44705 -0.21574 C -0.44744 -0.22199 -0.44731 -0.22847 -0.44809 -0.23472 C -0.44849 -0.2375 -0.45265 -0.24121 -0.45344 -0.24236 C -0.4593 -0.25047 -0.46347 -0.26297 -0.47063 -0.26713 C -0.47232 -0.27176 -0.47389 -0.27477 -0.47597 -0.27847 " pathEditMode="relative" rAng="0" ptsTypes="fffffffffffffffffffffffffffffffffA">
                                      <p:cBhvr>
                                        <p:cTn id="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82 0.00578 C 0.08363 0.01203 0.07672 0.00856 0.10069 0.00949 C 0.12427 0.01041 0.14785 0.01064 0.17142 0.01134 C 0.17416 0.01273 0.17729 0.01435 0.18002 0.01527 C 0.18354 0.01666 0.1907 0.01898 0.1907 0.01921 C 0.19435 0.02152 0.19839 0.02268 0.20151 0.02662 C 0.20256 0.02801 0.20347 0.02963 0.20464 0.03055 C 0.20594 0.03171 0.20751 0.03171 0.20894 0.0324 C 0.21076 0.03356 0.21259 0.03472 0.21428 0.03611 C 0.21832 0.03935 0.22118 0.04398 0.22509 0.04768 C 0.22926 0.05532 0.23421 0.06226 0.23903 0.06851 C 0.24098 0.07963 0.2488 0.08426 0.25297 0.09328 C 0.25648 0.10069 0.25427 0.10277 0.25935 0.10856 C 0.26143 0.11435 0.2626 0.12014 0.26469 0.12569 C 0.26964 0.15301 0.27237 0.17916 0.27433 0.20764 C 0.27446 0.21273 0.27472 0.26782 0.28084 0.27801 C 0.28293 0.29722 0.28527 0.31713 0.29152 0.33333 C 0.29374 0.34976 0.29882 0.35972 0.30546 0.37152 C 0.30937 0.37847 0.30976 0.38171 0.3151 0.38472 C 0.31575 0.38611 0.31627 0.38796 0.31718 0.38865 C 0.31992 0.39051 0.32578 0.39236 0.32578 0.39259 C 0.3319 0.39976 0.34115 0.40162 0.34832 0.40578 C 0.39273 0.40486 0.43038 0.40486 0.47258 0.4 C 0.48939 0.40069 0.50619 0.40393 0.52299 0.40393 C 0.52417 0.40393 0.51987 0.40185 0.51987 0.40208 " pathEditMode="relative" rAng="0" ptsTypes="ffffffffffffffffffffffffA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0.03584 C -0.03698 0.04023 -0.05742 0.05295 -0.075 0.07167 C -0.07838 0.08069 -0.08268 0.0867 -0.08463 0.09711 C -0.08541 0.10127 -0.08698 0.10982 -0.08698 0.11006 C -0.08789 0.1667 -0.08255 0.18589 -0.09882 0.22404 C -0.10299 0.23399 -0.10325 0.2393 -0.10963 0.243 C -0.11445 0.24855 -0.11888 0.25202 -0.12382 0.2578 C -0.12591 0.26035 -0.12877 0.25988 -0.13099 0.26196 C -0.14192 0.27191 -0.13698 0.26913 -0.14531 0.2726 C -0.14934 0.27722 -0.15247 0.27884 -0.15716 0.28092 C -0.16106 0.28555 -0.16471 0.28693 -0.16914 0.28948 C -0.17304 0.2941 -0.17669 0.29526 -0.18099 0.29803 C -0.18372 0.30543 -0.18333 0.30173 -0.18333 0.30844 " pathEditMode="relative" rAng="0" ptsTypes="ffffffffffffA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" y="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1272 C 0.00065 0.02289 0.00638 0.03075 0.01198 0.03399 C 0.02903 0.03237 0.03021 0.03445 0.04166 0.02751 C 0.04401 0.02613 0.04674 0.02566 0.04883 0.02335 C 0.05 0.02196 0.05117 0.02011 0.05247 0.01919 C 0.05469 0.01734 0.0595 0.01503 0.0595 0.01526 C 0.06276 0.00925 0.06601 0.00902 0.07031 0.00647 C 0.07487 0.00116 0.07929 -0.00093 0.0845 -0.00416 C 0.0858 -0.00509 0.08685 -0.00717 0.08815 -0.00832 C 0.09531 -0.01457 0.10234 -0.02104 0.1095 -0.02728 C 0.12265 -0.03884 0.10377 -0.02012 0.11666 -0.03168 C 0.11797 -0.03283 0.11901 -0.03491 0.12031 -0.03584 C 0.12265 -0.03769 0.12747 -0.04 0.12747 -0.03977 C 0.12864 -0.04139 0.12969 -0.04301 0.13099 -0.04416 C 0.13216 -0.04509 0.13346 -0.04532 0.1345 -0.04648 C 0.1414 -0.05341 0.14804 -0.06382 0.15364 -0.07376 " pathEditMode="relative" rAng="0" ptsTypes="fffffffffffffffA">
                                      <p:cBhvr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-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 descr="1613644783_20-p-fon-dlya-prezentatsii-matematika-dlya-dete-21.jpg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0" y="-217714"/>
            <a:ext cx="12192000" cy="7075714"/>
          </a:xfrm>
          <a:prstGeom prst="rect">
            <a:avLst/>
          </a:prstGeom>
        </p:spPr>
      </p:pic>
      <p:graphicFrame>
        <p:nvGraphicFramePr>
          <p:cNvPr id="31" name="Таблица 30"/>
          <p:cNvGraphicFramePr>
            <a:graphicFrameLocks noGrp="1"/>
          </p:cNvGraphicFramePr>
          <p:nvPr/>
        </p:nvGraphicFramePr>
        <p:xfrm>
          <a:off x="3746501" y="1524001"/>
          <a:ext cx="5397499" cy="515257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756833"/>
                <a:gridCol w="1756833"/>
                <a:gridCol w="1883833"/>
              </a:tblGrid>
              <a:tr h="1701987"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1758070"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rgbClr val="FFFF66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1692515"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16" name="Равнобедренный треугольник 15"/>
          <p:cNvSpPr/>
          <p:nvPr/>
        </p:nvSpPr>
        <p:spPr>
          <a:xfrm>
            <a:off x="7485274" y="1770072"/>
            <a:ext cx="1525195" cy="1263414"/>
          </a:xfrm>
          <a:prstGeom prst="triangl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80677" y="1812141"/>
            <a:ext cx="1346067" cy="125037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авильный пятиугольник 17"/>
          <p:cNvSpPr/>
          <p:nvPr/>
        </p:nvSpPr>
        <p:spPr>
          <a:xfrm>
            <a:off x="5630786" y="3327565"/>
            <a:ext cx="1571204" cy="1386676"/>
          </a:xfrm>
          <a:prstGeom prst="pentagon">
            <a:avLst/>
          </a:prstGeom>
          <a:solidFill>
            <a:srgbClr val="FF00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Шестиугольник 19"/>
          <p:cNvSpPr/>
          <p:nvPr/>
        </p:nvSpPr>
        <p:spPr>
          <a:xfrm>
            <a:off x="7527967" y="5239658"/>
            <a:ext cx="1470890" cy="1204686"/>
          </a:xfrm>
          <a:prstGeom prst="hexago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3454399" y="0"/>
            <a:ext cx="5979885" cy="1567542"/>
          </a:xfrm>
          <a:prstGeom prst="triangle">
            <a:avLst/>
          </a:prstGeom>
          <a:solidFill>
            <a:schemeClr val="tx2">
              <a:lumMod val="50000"/>
              <a:lumOff val="5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33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Запомни фигуры </a:t>
            </a:r>
            <a:endParaRPr lang="ru-RU" sz="1600" b="1" dirty="0">
              <a:solidFill>
                <a:srgbClr val="3333CC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689600" y="5268685"/>
            <a:ext cx="1480457" cy="1161143"/>
          </a:xfrm>
          <a:prstGeom prst="rect">
            <a:avLst/>
          </a:prstGeom>
          <a:solidFill>
            <a:srgbClr val="CCFF3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675087" y="1727199"/>
            <a:ext cx="1451427" cy="136434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решение 34"/>
          <p:cNvSpPr/>
          <p:nvPr/>
        </p:nvSpPr>
        <p:spPr>
          <a:xfrm>
            <a:off x="7431317" y="3251199"/>
            <a:ext cx="1669143" cy="1611086"/>
          </a:xfrm>
          <a:prstGeom prst="flowChartDecisi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араллелограмм 35"/>
          <p:cNvSpPr/>
          <p:nvPr/>
        </p:nvSpPr>
        <p:spPr>
          <a:xfrm>
            <a:off x="3846287" y="5283199"/>
            <a:ext cx="1582055" cy="1132115"/>
          </a:xfrm>
          <a:prstGeom prst="parallelogram">
            <a:avLst/>
          </a:prstGeom>
          <a:solidFill>
            <a:srgbClr val="33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3860799" y="3497943"/>
            <a:ext cx="1538516" cy="1132115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10098447" y="1122714"/>
            <a:ext cx="830809" cy="807688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2010229" y="529770"/>
            <a:ext cx="950685" cy="95068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Равнобедренный треугольник 56"/>
          <p:cNvSpPr/>
          <p:nvPr/>
        </p:nvSpPr>
        <p:spPr>
          <a:xfrm>
            <a:off x="2090057" y="2452915"/>
            <a:ext cx="1190172" cy="914399"/>
          </a:xfrm>
          <a:prstGeom prst="triangle">
            <a:avLst/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10588171" y="5246914"/>
            <a:ext cx="1168401" cy="863601"/>
          </a:xfrm>
          <a:prstGeom prst="ellips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авильный пятиугольник 58"/>
          <p:cNvSpPr/>
          <p:nvPr/>
        </p:nvSpPr>
        <p:spPr>
          <a:xfrm>
            <a:off x="246742" y="3483427"/>
            <a:ext cx="1111100" cy="947784"/>
          </a:xfrm>
          <a:prstGeom prst="pentagon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Блок-схема: решение 60"/>
          <p:cNvSpPr/>
          <p:nvPr/>
        </p:nvSpPr>
        <p:spPr>
          <a:xfrm>
            <a:off x="261258" y="1001486"/>
            <a:ext cx="1240974" cy="1226455"/>
          </a:xfrm>
          <a:prstGeom prst="flowChartDecision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араллелограмм 61"/>
          <p:cNvSpPr/>
          <p:nvPr/>
        </p:nvSpPr>
        <p:spPr>
          <a:xfrm>
            <a:off x="1226459" y="5058228"/>
            <a:ext cx="1139370" cy="834572"/>
          </a:xfrm>
          <a:prstGeom prst="parallelogram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9412516" y="3839028"/>
            <a:ext cx="1081314" cy="776516"/>
          </a:xfrm>
          <a:prstGeom prst="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Шестиугольник 63"/>
          <p:cNvSpPr/>
          <p:nvPr/>
        </p:nvSpPr>
        <p:spPr>
          <a:xfrm>
            <a:off x="10813144" y="2670628"/>
            <a:ext cx="1197428" cy="986969"/>
          </a:xfrm>
          <a:prstGeom prst="hex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20874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7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770" decel="100000"/>
                                        <p:tgtEl>
                                          <p:spTgt spid="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8" dur="77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0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7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770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5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7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9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4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6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20" grpId="0" animBg="1"/>
      <p:bldP spid="20" grpId="1" animBg="1"/>
      <p:bldP spid="20" grpId="2" animBg="1"/>
      <p:bldP spid="29" grpId="0" animBg="1"/>
      <p:bldP spid="29" grpId="1" animBg="1"/>
      <p:bldP spid="29" grpId="2" animBg="1"/>
      <p:bldP spid="34" grpId="0" animBg="1"/>
      <p:bldP spid="34" grpId="1" animBg="1"/>
      <p:bldP spid="34" grpId="2" animBg="1"/>
      <p:bldP spid="35" grpId="0" animBg="1"/>
      <p:bldP spid="36" grpId="0" animBg="1"/>
      <p:bldP spid="36" grpId="1" animBg="1"/>
      <p:bldP spid="36" grpId="2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57150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endParaRPr lang="ru-RU" b="1" dirty="0" smtClean="0">
              <a:latin typeface="Gill Sans MT"/>
            </a:endParaRPr>
          </a:p>
          <a:p>
            <a:pPr fontAlgn="t"/>
            <a:endParaRPr lang="ru-RU" b="1" dirty="0" smtClean="0">
              <a:latin typeface="Gill Sans MT"/>
            </a:endParaRPr>
          </a:p>
          <a:p>
            <a:pPr fontAlgn="t"/>
            <a:endParaRPr lang="ru-RU" b="1" dirty="0" smtClean="0">
              <a:latin typeface="Gill Sans MT"/>
            </a:endParaRPr>
          </a:p>
          <a:p>
            <a:pPr fontAlgn="t"/>
            <a:endParaRPr lang="ru-RU" dirty="0" smtClean="0">
              <a:solidFill>
                <a:schemeClr val="dk1"/>
              </a:solidFill>
              <a:latin typeface="Gill Sans MT"/>
            </a:endParaRPr>
          </a:p>
          <a:p>
            <a:pPr fontAlgn="t"/>
            <a:endParaRPr lang="ru-RU" dirty="0" smtClean="0">
              <a:solidFill>
                <a:schemeClr val="dk1"/>
              </a:solidFill>
              <a:latin typeface="Gill Sans MT"/>
            </a:endParaRPr>
          </a:p>
          <a:p>
            <a:pPr fontAlgn="t"/>
            <a:endParaRPr lang="ru-RU" dirty="0" smtClean="0">
              <a:solidFill>
                <a:schemeClr val="dk1"/>
              </a:solidFill>
              <a:latin typeface="Gill Sans MT"/>
            </a:endParaRPr>
          </a:p>
          <a:p>
            <a:pPr fontAlgn="t"/>
            <a:endParaRPr lang="ru-RU" dirty="0" smtClean="0">
              <a:solidFill>
                <a:schemeClr val="dk1"/>
              </a:solidFill>
              <a:latin typeface="Gill Sans MT"/>
            </a:endParaRPr>
          </a:p>
          <a:p>
            <a:pPr fontAlgn="t"/>
            <a:endParaRPr lang="ru-RU" dirty="0" smtClean="0">
              <a:solidFill>
                <a:schemeClr val="dk1"/>
              </a:solidFill>
              <a:latin typeface="Gill Sans MT"/>
            </a:endParaRPr>
          </a:p>
          <a:p>
            <a:pPr fontAlgn="t"/>
            <a:endParaRPr lang="ru-RU" dirty="0" smtClean="0">
              <a:solidFill>
                <a:schemeClr val="dk1"/>
              </a:solidFill>
              <a:latin typeface="Gill Sans MT"/>
            </a:endParaRPr>
          </a:p>
          <a:p>
            <a:pPr fontAlgn="t"/>
            <a:endParaRPr lang="ru-RU" dirty="0" smtClean="0">
              <a:solidFill>
                <a:schemeClr val="dk1"/>
              </a:solidFill>
              <a:latin typeface="Gill Sans MT"/>
            </a:endParaRPr>
          </a:p>
          <a:p>
            <a:pPr fontAlgn="t"/>
            <a:endParaRPr lang="ru-RU" dirty="0" smtClean="0">
              <a:solidFill>
                <a:schemeClr val="dk1"/>
              </a:solidFill>
              <a:latin typeface="Gill Sans MT"/>
            </a:endParaRPr>
          </a:p>
          <a:p>
            <a:pPr fontAlgn="t"/>
            <a:endParaRPr lang="ru-RU" dirty="0" smtClean="0">
              <a:solidFill>
                <a:schemeClr val="dk1"/>
              </a:solidFill>
              <a:latin typeface="Gill Sans MT"/>
            </a:endParaRPr>
          </a:p>
          <a:p>
            <a:pPr algn="ctr"/>
            <a:endParaRPr lang="ru-RU" dirty="0"/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/>
        </p:nvGraphicFramePr>
        <p:xfrm>
          <a:off x="3543301" y="1531255"/>
          <a:ext cx="5397499" cy="515257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756833"/>
                <a:gridCol w="1756833"/>
                <a:gridCol w="1883833"/>
              </a:tblGrid>
              <a:tr h="1701987"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33"/>
                    </a:solidFill>
                  </a:tcPr>
                </a:tc>
              </a:tr>
              <a:tr h="1758070"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rgbClr val="FFFF66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1692515"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</a:tbl>
          </a:graphicData>
        </a:graphic>
      </p:graphicFrame>
      <p:sp>
        <p:nvSpPr>
          <p:cNvPr id="16" name="Равнобедренный треугольник 15"/>
          <p:cNvSpPr/>
          <p:nvPr/>
        </p:nvSpPr>
        <p:spPr>
          <a:xfrm>
            <a:off x="7224016" y="1755558"/>
            <a:ext cx="1525195" cy="1263414"/>
          </a:xfrm>
          <a:prstGeom prst="triangl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748448" y="1812141"/>
            <a:ext cx="1346067" cy="125037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авильный пятиугольник 17"/>
          <p:cNvSpPr/>
          <p:nvPr/>
        </p:nvSpPr>
        <p:spPr>
          <a:xfrm>
            <a:off x="5427586" y="3356594"/>
            <a:ext cx="1571204" cy="1386676"/>
          </a:xfrm>
          <a:prstGeom prst="pentagon">
            <a:avLst/>
          </a:prstGeom>
          <a:solidFill>
            <a:srgbClr val="FF00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Шестиугольник 19"/>
          <p:cNvSpPr/>
          <p:nvPr/>
        </p:nvSpPr>
        <p:spPr>
          <a:xfrm>
            <a:off x="7252195" y="5181600"/>
            <a:ext cx="1557976" cy="1204686"/>
          </a:xfrm>
          <a:prstGeom prst="hexago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457371" y="5210628"/>
            <a:ext cx="1480457" cy="1161143"/>
          </a:xfrm>
          <a:prstGeom prst="rect">
            <a:avLst/>
          </a:prstGeom>
          <a:solidFill>
            <a:srgbClr val="EAEAEA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413830" y="1727199"/>
            <a:ext cx="1451427" cy="136434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решение 34"/>
          <p:cNvSpPr/>
          <p:nvPr/>
        </p:nvSpPr>
        <p:spPr>
          <a:xfrm>
            <a:off x="7155546" y="3280228"/>
            <a:ext cx="1669143" cy="1611086"/>
          </a:xfrm>
          <a:prstGeom prst="flowChartDecisi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3614056" y="3468914"/>
            <a:ext cx="1538516" cy="1132115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/>
        </p:nvGraphicFramePr>
        <p:xfrm>
          <a:off x="188686" y="174171"/>
          <a:ext cx="3149600" cy="4426857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3149600"/>
              </a:tblGrid>
              <a:tr h="14756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56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56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9" name="Рисунок 38"/>
          <p:cNvPicPr/>
          <p:nvPr/>
        </p:nvPicPr>
        <p:blipFill rotWithShape="1">
          <a:blip r:embed="rId2">
            <a:lum contrast="20000"/>
            <a:extLst>
              <a:ext uri="{BEBA8EAE-BF5A-486C-A8C5-ECC9F3942E4B}">
                <a14:imgProps xmlns:a14="http://schemas.microsoft.com/office/drawing/2010/main" xmlns:lc="http://schemas.openxmlformats.org/drawingml/2006/lockedCanvas" xmlns="">
                  <a14:imgLayer r:embed="rId7">
                    <a14:imgEffect>
                      <a14:backgroundRemoval t="4829" b="13932" l="16481" r="36944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15082" t="5082" r="61991" b="88792"/>
          <a:stretch/>
        </p:blipFill>
        <p:spPr bwMode="auto">
          <a:xfrm>
            <a:off x="1146629" y="1944915"/>
            <a:ext cx="1465943" cy="1132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graphicFrame>
        <p:nvGraphicFramePr>
          <p:cNvPr id="41" name="Таблица 40"/>
          <p:cNvGraphicFramePr>
            <a:graphicFrameLocks noGrp="1"/>
          </p:cNvGraphicFramePr>
          <p:nvPr/>
        </p:nvGraphicFramePr>
        <p:xfrm>
          <a:off x="9187543" y="188684"/>
          <a:ext cx="2815772" cy="4383315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2815772"/>
              </a:tblGrid>
              <a:tr h="146110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110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110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4" name="Рисунок 43" descr="C:\Users\Елизавета\Desktop\СБОРНИК ДЛЯ САДА\1.46_ВЫРЕЗАЛКИ 3-6 ЛЕТ\ОСНОВНАЯ ЧАСТЬ\13_Кто где живет.jpg"/>
          <p:cNvPicPr/>
          <p:nvPr/>
        </p:nvPicPr>
        <p:blipFill rotWithShape="1">
          <a:blip r:embed="rId8">
            <a:lum contrast="30000"/>
            <a:extLst>
              <a:ext uri="{BEBA8EAE-BF5A-486C-A8C5-ECC9F3942E4B}">
                <a14:imgProps xmlns:a14="http://schemas.microsoft.com/office/drawing/2010/main" xmlns:lc="http://schemas.openxmlformats.org/drawingml/2006/lockedCanvas" xmlns="">
                  <a14:imgLayer r:embed="rId17">
                    <a14:imgEffect>
                      <a14:backgroundRemoval t="34194" b="72339" l="1511" r="31528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5857" t="40336" r="75487" b="36505"/>
          <a:stretch/>
        </p:blipFill>
        <p:spPr bwMode="auto">
          <a:xfrm flipH="1">
            <a:off x="10653486" y="3338286"/>
            <a:ext cx="1347652" cy="1320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26" name="Рисунок 25" descr="C:\Users\Елизавета\Desktop\СБОРНИК ДЛЯ САДА\1.46_ВЫРЕЗАЛКИ 3-6 ЛЕТ\19_Какой формы предмет.jpg"/>
          <p:cNvPicPr/>
          <p:nvPr/>
        </p:nvPicPr>
        <p:blipFill rotWithShape="1">
          <a:blip r:embed="rId18">
            <a:lum contrast="20000"/>
            <a:extLst>
              <a:ext uri="{BEBA8EAE-BF5A-486C-A8C5-ECC9F3942E4B}">
                <a14:imgProps xmlns:a14="http://schemas.microsoft.com/office/drawing/2010/main" xmlns:lc="http://schemas.openxmlformats.org/drawingml/2006/lockedCanvas" xmlns="">
                  <a14:imgLayer r:embed="rId19">
                    <a14:imgEffect>
                      <a14:backgroundRemoval t="5363" b="39435" l="28820" r="71921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46749" t="10123" r="35897" b="67331"/>
          <a:stretch/>
        </p:blipFill>
        <p:spPr bwMode="auto">
          <a:xfrm>
            <a:off x="10588447" y="464457"/>
            <a:ext cx="1313270" cy="1233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33" name="Рисунок 32"/>
          <p:cNvPicPr/>
          <p:nvPr/>
        </p:nvPicPr>
        <p:blipFill rotWithShape="1">
          <a:blip r:embed="rId20">
            <a:lum contrast="20000"/>
            <a:extLst>
              <a:ext uri="{BEBA8EAE-BF5A-486C-A8C5-ECC9F3942E4B}">
                <a14:imgProps xmlns:a14="http://schemas.microsoft.com/office/drawing/2010/main" xmlns:lc="http://schemas.openxmlformats.org/drawingml/2006/lockedCanvas" xmlns="">
                  <a14:imgLayer r:embed="rId21">
                    <a14:imgEffect>
                      <a14:backgroundRemoval t="35256" b="48803" l="9167" r="53056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16138" t="36618" r="62595" b="53844"/>
          <a:stretch/>
        </p:blipFill>
        <p:spPr bwMode="auto">
          <a:xfrm>
            <a:off x="9187543" y="3234733"/>
            <a:ext cx="1513251" cy="139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sp>
        <p:nvSpPr>
          <p:cNvPr id="13" name="Равнобедренный треугольник 12"/>
          <p:cNvSpPr/>
          <p:nvPr/>
        </p:nvSpPr>
        <p:spPr>
          <a:xfrm>
            <a:off x="3251199" y="0"/>
            <a:ext cx="5979885" cy="1567542"/>
          </a:xfrm>
          <a:prstGeom prst="triangle">
            <a:avLst/>
          </a:prstGeom>
          <a:solidFill>
            <a:srgbClr val="009900"/>
          </a:solidFill>
          <a:ln w="38100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Какой фигуре  соответствует предмет</a:t>
            </a:r>
            <a:endParaRPr lang="ru-RU" sz="16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5" name="Трапеция 44"/>
          <p:cNvSpPr/>
          <p:nvPr/>
        </p:nvSpPr>
        <p:spPr>
          <a:xfrm>
            <a:off x="3672115" y="5268685"/>
            <a:ext cx="1306286" cy="1088572"/>
          </a:xfrm>
          <a:prstGeom prst="trapezoid">
            <a:avLst/>
          </a:prstGeom>
          <a:solidFill>
            <a:srgbClr val="33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/>
          <p:nvPr/>
        </p:nvPicPr>
        <p:blipFill rotWithShape="1">
          <a:blip r:embed="rId22">
            <a:lum contrast="20000"/>
            <a:extLst>
              <a:ext uri="{BEBA8EAE-BF5A-486C-A8C5-ECC9F3942E4B}">
                <a14:imgProps xmlns:a14="http://schemas.microsoft.com/office/drawing/2010/main" xmlns:lc="http://schemas.openxmlformats.org/drawingml/2006/lockedCanvas" xmlns="">
                  <a14:imgLayer r:embed="rId11">
                    <a14:imgEffect>
                      <a14:backgroundRemoval t="15171" b="74402" l="9815" r="82963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54962" t="19491" r="24457" b="70395"/>
          <a:stretch/>
        </p:blipFill>
        <p:spPr bwMode="auto">
          <a:xfrm>
            <a:off x="9129484" y="362858"/>
            <a:ext cx="1480457" cy="134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27" name="Рисунок 26"/>
          <p:cNvPicPr/>
          <p:nvPr/>
        </p:nvPicPr>
        <p:blipFill rotWithShape="1">
          <a:blip r:embed="rId23">
            <a:lum bright="10000" contrast="20000"/>
            <a:extLst>
              <a:ext uri="{BEBA8EAE-BF5A-486C-A8C5-ECC9F3942E4B}">
                <a14:imgProps xmlns:a14="http://schemas.microsoft.com/office/drawing/2010/main" xmlns:lc="http://schemas.openxmlformats.org/drawingml/2006/lockedCanvas" xmlns="">
                  <a14:imgLayer r:embed="rId24">
                    <a14:imgEffect>
                      <a14:backgroundRemoval t="3462" b="18248" l="53981" r="8055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55244" t="4039" r="23841" b="84262"/>
          <a:stretch/>
        </p:blipFill>
        <p:spPr bwMode="auto">
          <a:xfrm>
            <a:off x="10726057" y="1756229"/>
            <a:ext cx="1190171" cy="1335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43" name="Рисунок 42" descr="C:\Users\Елизавета\Desktop\СБОРНИК ДЛЯ САДА\1.44_липучки-цвета, БАНОЧКИ ЦВЕТНЫЕ\Вырезать1.jpg"/>
          <p:cNvPicPr/>
          <p:nvPr/>
        </p:nvPicPr>
        <p:blipFill rotWithShape="1">
          <a:blip r:embed="rId25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26">
                    <a14:imgEffect>
                      <a14:backgroundRemoval t="0" b="35645" l="56842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78725" t="3882" r="1854" b="71152"/>
          <a:stretch/>
        </p:blipFill>
        <p:spPr bwMode="auto">
          <a:xfrm>
            <a:off x="1946320" y="3415619"/>
            <a:ext cx="1377452" cy="115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lc="http://schemas.openxmlformats.org/drawingml/2006/lockedCanvas" xmlns:a14="http://schemas.microsoft.com/office/drawing/2010/main"/>
            </a:ext>
          </a:extLst>
        </p:spPr>
      </p:pic>
      <p:pic>
        <p:nvPicPr>
          <p:cNvPr id="46" name="Рисунок 45" descr="C:\Users\Елизавета\Desktop\СБОРНИК ДЛЯ САДА\1.47_Игры для малышей 2_НА ЛИПУЧАХ _вырезалки\Вырезалки\Украшаем тортик_2.jpg"/>
          <p:cNvPicPr/>
          <p:nvPr/>
        </p:nvPicPr>
        <p:blipFill rotWithShape="1">
          <a:blip r:embed="rId27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28">
                    <a14:imgEffect>
                      <a14:backgroundRemoval t="9839" b="95685" l="6499" r="59208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33828" t="57054" r="41398" b="5854"/>
          <a:stretch/>
        </p:blipFill>
        <p:spPr bwMode="auto">
          <a:xfrm>
            <a:off x="174172" y="1886857"/>
            <a:ext cx="1190172" cy="1291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lc="http://schemas.openxmlformats.org/drawingml/2006/lockedCanvas" xmlns:a14="http://schemas.microsoft.com/office/drawing/2010/main"/>
            </a:ext>
          </a:extLst>
        </p:spPr>
      </p:pic>
      <p:pic>
        <p:nvPicPr>
          <p:cNvPr id="40" name="Рисунок 39"/>
          <p:cNvPicPr/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 xmlns:lc="http://schemas.openxmlformats.org/drawingml/2006/lockedCanvas" xmlns="">
                  <a14:imgLayer r:embed="rId13">
                    <a14:imgEffect>
                      <a14:backgroundRemoval t="34915" b="47564" l="28056" r="82315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53114" t="35925" r="22441" b="54116"/>
          <a:stretch/>
        </p:blipFill>
        <p:spPr bwMode="auto">
          <a:xfrm>
            <a:off x="1001483" y="362858"/>
            <a:ext cx="1625601" cy="136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28" name="Рисунок 27"/>
          <p:cNvPicPr/>
          <p:nvPr/>
        </p:nvPicPr>
        <p:blipFill rotWithShape="1">
          <a:blip r:embed="rId30">
            <a:lum contrast="20000"/>
            <a:extLst>
              <a:ext uri="{BEBA8EAE-BF5A-486C-A8C5-ECC9F3942E4B}">
                <a14:imgProps xmlns:a14="http://schemas.microsoft.com/office/drawing/2010/main" xmlns:lc="http://schemas.openxmlformats.org/drawingml/2006/lockedCanvas" xmlns="">
                  <a14:imgLayer r:embed="rId9">
                    <a14:imgEffect>
                      <a14:backgroundRemoval t="28120" b="65641" l="18426" r="91667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15837" t="50821" r="61689" b="38389"/>
          <a:stretch/>
        </p:blipFill>
        <p:spPr bwMode="auto">
          <a:xfrm>
            <a:off x="2206172" y="391884"/>
            <a:ext cx="1233714" cy="123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30" name="Рисунок 29" descr="C:\Users\Елизавета\Desktop\СБОРНИК ДЛЯ САДА\1.44_липучки-цвета, БАНОЧКИ ЦВЕТНЫЕ\Вырезать2.jpg"/>
          <p:cNvPicPr/>
          <p:nvPr/>
        </p:nvPicPr>
        <p:blipFill rotWithShape="1">
          <a:blip r:embed="rId31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32">
                    <a14:imgEffect>
                      <a14:backgroundRemoval t="61290" b="99355" l="2024" r="29875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4118" t="71949" r="80293" b="3097"/>
          <a:stretch/>
        </p:blipFill>
        <p:spPr bwMode="auto">
          <a:xfrm>
            <a:off x="2362018" y="1920646"/>
            <a:ext cx="1023620" cy="115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lc="http://schemas.openxmlformats.org/drawingml/2006/lockedCanvas" xmlns:a14="http://schemas.microsoft.com/office/drawing/2010/main"/>
            </a:ext>
          </a:extLst>
        </p:spPr>
      </p:pic>
      <p:pic>
        <p:nvPicPr>
          <p:cNvPr id="38" name="Рисунок 37"/>
          <p:cNvPicPr/>
          <p:nvPr/>
        </p:nvPicPr>
        <p:blipFill rotWithShape="1">
          <a:blip r:embed="rId33">
            <a:lum contrast="20000"/>
            <a:extLst>
              <a:ext uri="{BEBA8EAE-BF5A-486C-A8C5-ECC9F3942E4B}">
                <a14:imgProps xmlns:a14="http://schemas.microsoft.com/office/drawing/2010/main" xmlns:lc="http://schemas.openxmlformats.org/drawingml/2006/lockedCanvas" xmlns="">
                  <a14:imgLayer r:embed="rId5">
                    <a14:imgEffect>
                      <a14:backgroundRemoval t="29915" b="43761" l="6667" r="44537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15837" t="29518" r="62896" b="58508"/>
          <a:stretch/>
        </p:blipFill>
        <p:spPr bwMode="auto">
          <a:xfrm>
            <a:off x="1045028" y="3425372"/>
            <a:ext cx="1349829" cy="1159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25" name="Рисунок 24" descr="C:\Users\Елизавета\Desktop\СБОРНИК ДЛЯ САДА\1.46_ВЫРЕЗАЛКИ 3-6 ЛЕТ\19_Какой формы предмет.jpg"/>
          <p:cNvPicPr/>
          <p:nvPr/>
        </p:nvPicPr>
        <p:blipFill rotWithShape="1">
          <a:blip r:embed="rId34">
            <a:lum bright="10000" contrast="20000"/>
            <a:extLst>
              <a:ext uri="{BEBA8EAE-BF5A-486C-A8C5-ECC9F3942E4B}">
                <a14:imgProps xmlns:a14="http://schemas.microsoft.com/office/drawing/2010/main" xmlns:lc="http://schemas.openxmlformats.org/drawingml/2006/lockedCanvas" xmlns="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22019" t="51073" r="51624" b="24080"/>
          <a:stretch/>
        </p:blipFill>
        <p:spPr bwMode="auto">
          <a:xfrm>
            <a:off x="0" y="3396345"/>
            <a:ext cx="1393371" cy="1074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36" name="Рисунок 35" descr="C:\Users\Елизавета\Desktop\СБОРНИК ДЛЯ САДА\1.44_липучки-цвета, БАНОЧКИ ЦВЕТНЫЕ\Вырезать3.jpg"/>
          <p:cNvPicPr/>
          <p:nvPr/>
        </p:nvPicPr>
        <p:blipFill rotWithShape="1">
          <a:blip r:embed="rId35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36">
                    <a14:imgEffect>
                      <a14:backgroundRemoval t="25887" b="65121" l="86" r="22007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490" t="30056" r="83446" b="43352"/>
          <a:stretch/>
        </p:blipFill>
        <p:spPr bwMode="auto">
          <a:xfrm>
            <a:off x="203199" y="188685"/>
            <a:ext cx="1094059" cy="1463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lc="http://schemas.openxmlformats.org/drawingml/2006/lockedCanvas" xmlns:a14="http://schemas.microsoft.com/office/drawing/2010/main"/>
            </a:ext>
          </a:extLst>
        </p:spPr>
      </p:pic>
      <p:pic>
        <p:nvPicPr>
          <p:cNvPr id="42" name="Рисунок 41" descr="C:\Users\Елизавета\Desktop\СБОРНИК ДЛЯ САДА\1.46_ВЫРЕЗАЛКИ 3-6 ЛЕТ\19_Какой формы предмет.jpg"/>
          <p:cNvPicPr/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 xmlns:lc="http://schemas.openxmlformats.org/drawingml/2006/lockedCanvas" xmlns="">
                  <a14:imgLayer r:embed="rId15">
                    <a14:imgEffect>
                      <a14:backgroundRemoval t="23024" b="90000" l="44156" r="89994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47834" t="49693" r="25809" b="22853"/>
          <a:stretch/>
        </p:blipFill>
        <p:spPr bwMode="auto">
          <a:xfrm>
            <a:off x="9188994" y="1640116"/>
            <a:ext cx="1564640" cy="1480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9820874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5.14451E-6 C -0.02448 0.0014 -0.06068 -0.00323 -0.08451 0.01064 C -0.10261 0.02128 -0.12149 0.04394 -0.13698 0.06359 C -0.14063 0.06822 -0.14375 0.07423 -0.14766 0.07839 C -0.1556 0.08671 -0.16654 0.09504 -0.17383 0.10567 C -0.18086 0.11585 -0.1875 0.12718 -0.19531 0.13527 C -0.19987 0.14799 -0.19479 0.13619 -0.20235 0.1459 C -0.21016 0.15585 -0.20195 0.15007 -0.20951 0.15446 C -0.21589 0.16556 -0.22461 0.17758 -0.23334 0.18197 C -0.23985 0.18937 -0.2474 0.19562 -0.25482 0.19885 C -0.2737 0.21897 -0.25 0.19515 -0.2655 0.20718 C -0.2668 0.2081 -0.26771 0.21064 -0.26901 0.21157 C -0.27344 0.21458 -0.27878 0.21504 -0.28334 0.21781 C -0.29284 0.21689 -0.30287 0.21874 -0.31198 0.21365 C -0.31341 0.21296 -0.31419 0.21018 -0.3155 0.20926 C -0.325 0.20278 -0.33828 0.20163 -0.34766 0.20093 C -0.36589 0.19932 -0.40235 0.19677 -0.40235 0.19677 C -0.41628 0.1977 -0.43216 0.20093 -0.44649 0.20093 " pathEditMode="relative" ptsTypes="fffffffffffffffff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5723E-6 C -0.01055 0.00601 0.00169 -0.00046 -0.02266 0.00416 C -0.0349 0.00647 -0.04753 0.01225 -0.05951 0.01688 C -0.07748 0.02358 -0.09558 0.03075 -0.11315 0.04 C -0.12045 0.04393 -0.12578 0.05202 -0.13334 0.0548 C -0.13672 0.06081 -0.14011 0.06058 -0.14414 0.06543 C -0.14623 0.06798 -0.14779 0.07191 -0.15 0.07399 C -0.15222 0.07607 -0.15482 0.0763 -0.15717 0.07815 C -0.16198 0.08208 -0.16641 0.08786 -0.17149 0.09087 C -0.17383 0.09225 -0.17631 0.09387 -0.17865 0.09503 C -0.18021 0.09595 -0.18177 0.09619 -0.18334 0.09711 C -0.18698 0.09919 -0.19414 0.10358 -0.19414 0.10358 C -0.20235 0.1133 -0.19193 0.1022 -0.20365 0.10983 C -0.20495 0.11075 -0.20586 0.11306 -0.20717 0.11399 C -0.20873 0.11514 -0.21042 0.11561 -0.21198 0.1163 C -0.22136 0.12786 -0.21706 0.12486 -0.22383 0.12879 C -0.2306 0.14127 -0.22123 0.12509 -0.22982 0.13526 C -0.2349 0.14104 -0.2375 0.15283 -0.24167 0.16069 C -0.24375 0.17179 -0.24584 0.17133 -0.25248 0.17549 C -0.26537 0.18335 -0.27839 0.18983 -0.29167 0.19653 C -0.29636 0.19884 -0.30482 0.20162 -0.30834 0.20277 C -0.31068 0.2037 -0.3155 0.20509 -0.3155 0.20509 C -0.33412 0.20324 -0.35183 0.19884 -0.37032 0.19653 C -0.40677 0.19931 -0.38933 0.19861 -0.42266 0.19861 " pathEditMode="relative" ptsTypes="fffffffffffffffffffffff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8.09249E-7 C 0.00273 0.01688 0.01068 0.02682 0.01732 0.03584 C 0.02109 0.04093 0.02487 0.04671 0.02852 0.05226 C 0.02982 0.05387 0.03216 0.0578 0.03216 0.05827 C 0.03555 0.06936 0.0375 0.06497 0.04089 0.07445 C 0.0444 0.08439 0.04753 0.09688 0.05195 0.10474 C 0.05703 0.11353 0.06211 0.12023 0.06693 0.12948 C 0.07057 0.13642 0.07331 0.14243 0.078 0.14613 C 0.08841 0.1637 0.10273 0.16948 0.11537 0.17387 C 0.16029 0.20671 0.21081 0.2 0.25664 0.20139 C 0.26029 0.20231 0.26784 0.20416 0.26784 0.20439 " pathEditMode="relative" rAng="0" ptsTypes="ffffffffff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" y="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23699E-6 C -0.00742 -0.00093 -0.01471 -0.00139 -0.02187 -0.00278 C -0.03085 -0.0044 -0.03854 -0.01318 -0.04726 -0.01711 C -0.06236 -0.03815 -0.03776 -0.00532 -0.05638 -0.02451 C -0.06471 -0.03307 -0.06901 -0.0437 -0.07617 -0.05341 C -0.07838 -0.06151 -0.08098 -0.06682 -0.08528 -0.07284 C -0.08749 -0.08393 -0.09114 -0.09295 -0.0927 -0.10428 C -0.09348 -0.11885 -0.08971 -0.13596 -0.09622 -0.14775 C -0.09882 -0.15214 -0.10534 -0.15977 -0.10534 -0.15954 C -0.10769 -0.16948 -0.11094 -0.1711 -0.1181 -0.17434 C -0.13152 -0.18613 -0.14402 -0.18382 -0.15964 -0.18382 " pathEditMode="relative" rAng="0" ptsTypes="ffffffffff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52 C 0.00182 -0.02844 0.00286 -0.03283 0.00481 -0.03584 C 0.01458 -0.05086 0.02369 -0.05919 0.03567 -0.06543 C 0.03802 -0.06659 0.04049 -0.06821 0.04283 -0.06959 C 0.04778 -0.07237 0.05833 -0.07399 0.05833 -0.07375 C 0.09453 -0.07283 0.11809 -0.07329 0.15 -0.06543 C 0.15872 -0.06034 0.16757 -0.0578 0.17617 -0.05271 C 0.17773 -0.05179 0.17942 -0.05156 0.18099 -0.05063 C 0.18346 -0.04948 0.18815 -0.04647 0.18815 -0.04624 C 0.20403 -0.02659 0.23307 -0.01965 0.25234 -0.01688 C 0.27981 -0.01803 0.30052 -0.01826 0.32617 -0.02728 C 0.34127 -0.0326 0.3569 -0.04416 0.37148 -0.05271 C 0.37513 -0.0548 0.38216 -0.06081 0.38567 -0.06127 C 0.42734 -0.06682 0.39596 -0.06312 0.47981 -0.06543 C 0.48893 -0.06959 0.49466 -0.07907 0.50117 -0.09086 C 0.50599 -0.09965 0.50742 -0.11237 0.51197 -0.12046 C 0.51484 -0.13595 0.51367 -0.12878 0.51549 -0.1415 C 0.51679 -0.1667 0.51731 -0.16069 0.51549 -0.18381 C 0.51315 -0.2141 0.51315 -0.20023 0.51315 -0.21133 " pathEditMode="relative" rAng="0" ptsTypes="ffffffffffffffffff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" y="-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36994E-6 C 0.00208 0.01757 0.00781 0.02937 0.01302 0.04301 C 0.01653 0.05179 0.01953 0.06058 0.02252 0.07052 C 0.02317 0.07283 0.03059 0.08347 0.0319 0.08578 C 0.03789 0.09572 0.03763 0.1022 0.04505 0.1059 C 0.05612 0.12093 0.05078 0.117 0.06041 0.12116 C 0.06575 0.12879 0.06979 0.13457 0.07578 0.13873 C 0.07695 0.14058 0.07799 0.14243 0.07929 0.14382 C 0.08033 0.14497 0.08177 0.14497 0.08281 0.14636 C 0.09492 0.1607 0.08554 0.15353 0.09362 0.15908 C 0.10572 0.17619 0.12369 0.17226 0.13737 0.17411 C 0.14179 0.17619 0.14635 0.17572 0.15039 0.17919 C 0.15299 0.18127 0.15638 0.19052 0.15872 0.19445 C 0.16718 0.20786 0.17304 0.22474 0.18229 0.23468 C 0.19349 0.24694 0.2194 0.24 0.22513 0.24 " pathEditMode="relative" rAng="0" ptsTypes="ffffffffffffff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4624E-6 C 0.0073 0.00254 0.01341 0.00786 0.02019 0.01272 C 0.0306 0.02011 0.04115 0.02358 0.05235 0.02543 C 0.09076 0.02335 0.08151 0.0363 0.09649 0.0148 C 0.10065 0.00879 0.10573 0.0074 0.11068 0.00439 C 0.11302 0.00301 0.11784 -4.04624E-6 0.11784 -4.04624E-6 C 0.12019 0.00069 0.12578 0.00139 0.12852 0.00439 C 0.12943 0.00555 0.12995 0.00763 0.13099 0.00855 C 0.13243 0.00971 0.13568 0.01064 0.13568 0.01064 " pathEditMode="relative" ptsTypes="ffffffffA">
                                      <p:cBhvr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6.93642E-7 C -0.00391 0.01757 -0.00599 0.01803 -0.01433 0.02751 C -0.01875 0.03977 -0.01394 0.02959 -0.02136 0.03607 C -0.02631 0.04046 -0.03112 0.04531 -0.03568 0.05086 C -0.03777 0.05341 -0.03946 0.05688 -0.04167 0.05919 C -0.04753 0.06566 -0.05469 0.06982 -0.06068 0.07607 C -0.06602 0.08162 -0.06902 0.08948 -0.075 0.09318 C -0.078 0.10127 -0.08191 0.10312 -0.08568 0.11005 C -0.09141 0.12046 -0.09532 0.13341 -0.10118 0.14381 C -0.103 0.15375 -0.10665 0.15977 -0.11068 0.16716 C -0.11107 0.16994 -0.11094 0.17318 -0.11185 0.17549 C -0.11263 0.17757 -0.11446 0.1778 -0.1155 0.17965 C -0.11693 0.18219 -0.11771 0.18543 -0.11902 0.18821 C -0.12006 0.19052 -0.12149 0.19237 -0.12266 0.19445 C -0.12422 0.20323 -0.12683 0.20647 -0.13099 0.21156 C -0.13829 0.23768 -0.15261 0.25156 -0.16784 0.25803 C -0.18217 0.25734 -0.19649 0.2578 -0.21068 0.25595 C -0.21446 0.25549 -0.21784 0.25156 -0.22136 0.24948 C -0.22253 0.24878 -0.225 0.2474 -0.225 0.2474 C -0.23152 0.23861 -0.228 0.24208 -0.23685 0.23676 C -0.23803 0.23607 -0.2405 0.23468 -0.2405 0.23468 C -0.24623 0.22774 -0.25404 0.22381 -0.26068 0.21988 C -0.26081 0.21988 -0.26771 0.21595 -0.26784 0.21572 C -0.27396 0.20832 -0.28321 0.20347 -0.2905 0.20092 C -0.30938 0.20231 -0.32487 0.20531 -0.34284 0.20925 C -0.36198 0.21803 -0.38152 0.21988 -0.40118 0.22196 C -0.40469 0.22127 -0.40834 0.2215 -0.41185 0.21988 C -0.41641 0.2178 -0.41902 0.19884 -0.42266 0.19237 C -0.42422 0.18404 -0.425 0.17572 -0.42618 0.16716 C -0.4254 0.1489 -0.42513 0.13179 -0.42266 0.11422 C -0.42292 0.10034 -0.4237 0.04323 -0.425 0.02127 C -0.4254 0.01572 -0.42566 0.01572 -0.42735 0.01271 " pathEditMode="relative" ptsTypes="fffffffffffffffffffffffffffffffA">
                                      <p:cBhvr>
                                        <p:cTn id="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87283E-6 C 0.00469 0.00531 0.00469 0.00924 0.00729 0.01711 C 0.00781 0.01896 0.00912 0.02011 0.00977 0.02173 C 0.01393 0.03144 0.01524 0.03884 0.02083 0.04531 C 0.02227 0.0504 0.02292 0.05572 0.02461 0.06057 C 0.03333 0.08555 0.05261 0.11237 0.06758 0.12531 C 0.07214 0.13387 0.07774 0.14196 0.08359 0.14705 C 0.09024 0.15907 0.09792 0.17341 0.1069 0.17734 C 0.13164 0.20439 0.14844 0.2037 0.17839 0.20555 C 0.18945 0.20855 0.19974 0.21179 0.21029 0.21872 C 0.21445 0.22543 0.2207 0.22682 0.2263 0.22936 C 0.2293 0.23468 0.23255 0.23537 0.23607 0.24023 C 0.23698 0.24138 0.2375 0.24346 0.23867 0.24439 C 0.24089 0.24647 0.24609 0.24901 0.24609 0.24924 C 0.25599 0.26635 0.27539 0.27398 0.28906 0.27468 C 0.31654 0.27583 0.34401 0.27607 0.37149 0.27699 C 0.38386 0.27514 0.39427 0.27306 0.40586 0.26612 C 0.41211 0.25896 0.41849 0.25109 0.42552 0.24647 C 0.43164 0.23653 0.42383 0.24809 0.43294 0.24023 C 0.43359 0.23976 0.43737 0.23237 0.43789 0.23144 C 0.43932 0.22427 0.43906 0.22705 0.43906 0.22289 " pathEditMode="relative" rAng="0" ptsTypes="ffffffffffffffffffffA"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" y="1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36994E-6 C -0.01107 0.0007 -0.02201 0.00093 -0.03295 0.00255 C -0.03985 0.00324 -0.04818 0.00902 -0.05495 0.01041 C -0.0586 0.01295 -0.06237 0.01549 -0.06589 0.01827 C -0.06719 0.01896 -0.06849 0.01989 -0.06967 0.02081 C -0.07084 0.02151 -0.07331 0.02335 -0.07331 0.02359 C -0.07735 0.02914 -0.08191 0.03468 -0.08555 0.04162 C -0.09558 0.06035 -0.08881 0.05457 -0.09649 0.05989 C -0.10079 0.06937 -0.10573 0.07492 -0.1112 0.0807 C -0.11589 0.09133 -0.12175 0.09827 -0.12696 0.10705 C -0.13308 0.11723 -0.13907 0.13041 -0.14662 0.13549 C -0.15274 0.14937 -0.16055 0.15977 -0.16732 0.17226 C -0.17188 0.18035 -0.175 0.18867 -0.18086 0.1933 C -0.18568 0.20856 -0.19206 0.22104 -0.20039 0.22705 C -0.20482 0.237 -0.21602 0.24255 -0.2224 0.24278 C -0.24063 0.2437 -0.25899 0.24278 -0.27722 0.24278 " pathEditMode="relative" rAng="0" ptsTypes="fffffffffffffffA"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4971E-6 C 0.00078 0.00786 0.00274 0.01503 0.00469 0.02127 C 0.00508 0.02405 0.00703 0.03445 0.00755 0.03607 C 0.00794 0.03746 0.00886 0.03723 0.00938 0.03769 C 0.0112 0.0437 0.01302 0.04971 0.01537 0.05457 C 0.01888 0.07006 0.01263 0.04416 0.01966 0.06613 C 0.02396 0.07931 0.02188 0.07399 0.02696 0.08439 C 0.02761 0.08578 0.02956 0.08994 0.03021 0.0911 C 0.03086 0.09249 0.0319 0.0948 0.0319 0.09503 C 0.0336 0.1022 0.03581 0.10729 0.03802 0.11283 C 0.03972 0.117 0.04063 0.12208 0.04232 0.12624 C 0.04349 0.13572 0.04766 0.14382 0.05026 0.14937 C 0.05078 0.15098 0.05091 0.15307 0.05143 0.15445 C 0.05222 0.15792 0.05378 0.16046 0.05469 0.16463 C 0.05664 0.17411 0.05938 0.1852 0.06237 0.19098 C 0.06406 0.19885 0.06602 0.20578 0.06849 0.21133 C 0.07031 0.21966 0.07357 0.23075 0.07617 0.2363 C 0.07852 0.2474 0.07565 0.2363 0.07904 0.24301 C 0.07982 0.24439 0.07995 0.24671 0.0806 0.24809 C 0.08281 0.25295 0.08529 0.25873 0.08789 0.26104 C 0.08998 0.26567 0.09245 0.26937 0.09505 0.27122 C 0.09662 0.27584 0.09792 0.2763 0.1 0.27792 C 0.10417 0.29018 0.09779 0.2726 0.10287 0.28278 C 0.10339 0.28416 0.10365 0.28671 0.10443 0.28786 C 0.10794 0.29596 0.10586 0.28555 0.11003 0.29827 C 0.11081 0.30104 0.11211 0.30289 0.11276 0.30636 C 0.11302 0.30775 0.11341 0.31006 0.11393 0.31122 C 0.11472 0.31422 0.11667 0.31954 0.11667 0.31977 C 0.11758 0.32786 0.11667 0.32231 0.11875 0.33156 C 0.11953 0.33457 0.1211 0.34127 0.1211 0.3415 C 0.12227 0.3533 0.12149 0.34867 0.12383 0.35653 C 0.12474 0.36439 0.12643 0.37226 0.12826 0.37781 C 0.13151 0.4148 0.12995 0.45549 0.12995 0.49341 " pathEditMode="relative" rAng="0" ptsTypes="ffffffffffffffffffffffffffffffffA"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4624E-6 C 0.00599 0.01133 0.00403 0.03769 0.00469 0.05064 C 0.00573 0.07214 0.00911 0.11191 0.01419 0.1318 C 0.01562 0.15168 0.01914 0.16509 0.02357 0.18243 C 0.025 0.19445 0.02851 0.20255 0.0319 0.21272 C 0.04961 0.2659 0.07708 0.28255 0.10508 0.30983 C 0.11406 0.31839 0.12109 0.32717 0.13112 0.33041 C 0.13385 0.33341 0.13633 0.33735 0.13932 0.33989 C 0.14167 0.34197 0.14648 0.34451 0.14648 0.34474 C 0.16081 0.36417 0.17917 0.36417 0.19492 0.37688 C 0.20312 0.38359 0.21198 0.38821 0.22083 0.39076 C 0.2319 0.40139 0.24531 0.40255 0.25742 0.40463 C 0.26133 0.40648 0.26536 0.40717 0.26927 0.40925 C 0.27174 0.41041 0.27409 0.41249 0.27643 0.41411 C 0.2776 0.4148 0.27995 0.41619 0.27995 0.41642 C 0.28021 0.4185 0.28034 0.42104 0.28099 0.42313 C 0.28164 0.42498 0.28294 0.42567 0.28346 0.42775 C 0.28463 0.43191 0.28476 0.43723 0.28581 0.44162 C 0.28867 0.45295 0.29036 0.46405 0.2918 0.4763 C 0.29518 0.57665 0.29127 0.45133 0.29414 0.67769 C 0.29427 0.68393 0.29492 0.68995 0.29531 0.69596 C 0.2957 0.70128 0.29648 0.71237 0.29648 0.71261 " pathEditMode="relative" rAng="0" ptsTypes="fffffffffffffffffffffA">
                                      <p:cBhvr>
                                        <p:cTn id="5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23699E-6 C 0.00143 0.00925 0.00274 0.01618 0.00599 0.02289 C 0.00886 0.0356 0.0125 0.0437 0.01784 0.05133 C 0.02175 0.06312 0.02669 0.07653 0.03229 0.08485 C 0.03581 0.08994 0.03998 0.09641 0.04297 0.10266 C 0.04961 0.11676 0.04323 0.11029 0.05026 0.1156 C 0.06042 0.13757 0.07435 0.14335 0.08841 0.14381 C 0.12565 0.1452 0.16263 0.14543 0.19987 0.14636 C 0.21315 0.1519 0.22708 0.1526 0.2405 0.15676 C 0.25065 0.16393 0.25886 0.17757 0.26927 0.18474 C 0.27604 0.2 0.26667 0.18034 0.27526 0.19283 C 0.27669 0.19468 0.27735 0.19838 0.27878 0.20023 C 0.28216 0.20508 0.28711 0.2074 0.29089 0.21063 C 0.30169 0.22057 0.28985 0.21017 0.29922 0.22358 C 0.30287 0.2289 0.30833 0.22959 0.31224 0.23375 C 0.32005 0.24185 0.32643 0.24809 0.33503 0.25179 C 0.36263 0.25063 0.38698 0.25503 0.41289 0.24416 C 0.42865 0.24601 0.43112 0.24555 0.44284 0.25179 C 0.45261 0.26589 0.44024 0.24901 0.45 0.25965 C 0.45339 0.26335 0.4556 0.26936 0.45847 0.27491 " pathEditMode="relative" rAng="0" ptsTypes="fffffffffffffffffff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" y="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91329E-6 C -0.02943 0.00116 -0.04883 0.00139 -0.075 0.00856 C -0.08516 0.01434 -0.06888 0.00555 -0.08815 0.01272 C -0.09063 0.01365 -0.09531 0.01688 -0.09531 0.01688 C -0.0987 0.02104 -0.10286 0.02266 -0.10599 0.02752 C -0.1112 0.03561 -0.11667 0.0444 -0.12148 0.05295 C -0.12656 0.06197 -0.12943 0.07515 -0.13451 0.08463 C -0.13685 0.09573 -0.14063 0.1059 -0.14531 0.11422 C -0.14688 0.12232 -0.14909 0.13157 -0.15247 0.13735 C -0.15833 0.16879 -0.16458 0.19977 -0.17148 0.23052 C -0.17474 0.24509 -0.17643 0.26035 -0.17982 0.27492 C -0.18385 0.29226 -0.18529 0.31492 -0.19648 0.32139 C -0.2026 0.32856 -0.21068 0.32972 -0.21784 0.3318 C -0.22669 0.33735 -0.23724 0.3385 -0.24648 0.34035 C -0.25729 0.34683 -0.26888 0.34891 -0.27982 0.35515 C -0.28529 0.36162 -0.2832 0.36278 -0.28581 0.37203 C -0.28763 0.3785 -0.28867 0.37943 -0.29167 0.38474 C -0.29297 0.39168 -0.29766 0.4037 -0.29766 0.4037 C -0.29961 0.41434 -0.30169 0.42474 -0.30365 0.43538 C -0.3043 0.44324 -0.30599 0.45087 -0.30599 0.45873 C -0.30599 0.47145 -0.30482 0.48417 -0.30482 0.49688 " pathEditMode="relative" ptsTypes="ffffffffffffffffffffA">
                                      <p:cBhvr>
                                        <p:cTn id="5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27168E-6 C 0.00143 0.0037 0.00364 0.0067 0.00495 0.01087 C 0.00599 0.01341 0.00703 0.02404 0.00742 0.02613 C 0.00846 0.03144 0.01041 0.03792 0.01107 0.0437 C 0.01172 0.04786 0.01146 0.05272 0.01237 0.05688 C 0.01354 0.0615 0.01575 0.06566 0.01745 0.07006 C 0.01888 0.07376 0.01875 0.07884 0.01992 0.08277 C 0.02057 0.08532 0.02161 0.0874 0.02252 0.08948 C 0.02565 0.10613 0.03112 0.11792 0.03737 0.1311 C 0.04193 0.14104 0.0401 0.14451 0.04726 0.15075 C 0.05 0.15699 0.05182 0.16439 0.05482 0.1704 C 0.06081 0.18266 0.06992 0.19144 0.07734 0.20092 C 0.0875 0.21387 0.09687 0.22659 0.10729 0.23838 C 0.11523 0.24717 0.12565 0.2511 0.13476 0.25572 C 0.14687 0.26196 0.15846 0.27168 0.17109 0.27537 C 0.18607 0.28023 0.20195 0.28208 0.21719 0.28416 C 0.2293 0.29133 0.24206 0.29641 0.25456 0.30173 C 0.25859 0.30335 0.2707 0.31237 0.27083 0.31237 C 0.28203 0.31561 0.29362 0.31931 0.30443 0.32555 C 0.30963 0.33179 0.31549 0.33341 0.3207 0.33873 C 0.3306 0.34844 0.34114 0.35653 0.35195 0.363 C 0.36055 0.36809 0.36354 0.38428 0.37187 0.3889 C 0.3737 0.39237 0.37487 0.39676 0.37695 0.4 C 0.38073 0.40694 0.38555 0.41272 0.38945 0.41965 C 0.39114 0.42243 0.39336 0.42497 0.3944 0.42844 C 0.39518 0.43144 0.3957 0.43468 0.39687 0.43722 C 0.39778 0.43954 0.39961 0.44 0.40065 0.44162 C 0.40286 0.44509 0.40495 0.44902 0.40703 0.45272 C 0.4082 0.4548 0.40833 0.4585 0.4095 0.46127 C 0.41133 0.46613 0.4138 0.46959 0.41575 0.47445 C 0.41614 0.47653 0.4164 0.47861 0.41693 0.48092 C 0.41758 0.48324 0.41888 0.48509 0.4194 0.48763 C 0.42278 0.50173 0.41823 0.49156 0.42305 0.50081 C 0.42656 0.51676 0.42864 0.5311 0.4332 0.54659 C 0.43437 0.55075 0.43411 0.55584 0.43568 0.55977 C 0.43893 0.56832 0.44232 0.57734 0.44557 0.58589 C 0.44805 0.59237 0.44831 0.58913 0.45195 0.59468 C 0.45508 0.59954 0.45781 0.60509 0.46068 0.60994 C 0.46784 0.62266 0.47565 0.63907 0.48568 0.64485 C 0.4901 0.65017 0.49531 0.65503 0.50052 0.65803 C 0.5039 0.66358 0.50638 0.66913 0.50924 0.67561 C 0.51185 0.68994 0.50911 0.67491 0.51185 0.68878 C 0.51224 0.69087 0.51315 0.69526 0.51315 0.69549 " pathEditMode="relative" rAng="0" ptsTypes="ffffffffffffffffffffffffffffffffffffffffffA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" y="3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6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" y="-658753"/>
            <a:ext cx="12598400" cy="7516753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45139" y="843109"/>
          <a:ext cx="5800804" cy="5840719"/>
        </p:xfrm>
        <a:graphic>
          <a:graphicData uri="http://schemas.openxmlformats.org/drawingml/2006/table">
            <a:tbl>
              <a:tblPr firstRow="1" bandRow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innerShdw blurRad="114300">
                    <a:prstClr val="black"/>
                  </a:innerShdw>
                </a:effectLst>
                <a:tableStyleId>{5940675A-B579-460E-94D1-54222C63F5DA}</a:tableStyleId>
              </a:tblPr>
              <a:tblGrid>
                <a:gridCol w="1427937"/>
                <a:gridCol w="1433593"/>
                <a:gridCol w="1469637"/>
                <a:gridCol w="1469637"/>
              </a:tblGrid>
              <a:tr h="1517950"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</a:tr>
              <a:tr h="1440923"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</a:tr>
              <a:tr h="1440923"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</a:tr>
              <a:tr h="1440923"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FFFF00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6" name="Равнобедренный треугольник 5"/>
          <p:cNvSpPr/>
          <p:nvPr/>
        </p:nvSpPr>
        <p:spPr>
          <a:xfrm>
            <a:off x="406400" y="-522514"/>
            <a:ext cx="6444345" cy="1465943"/>
          </a:xfrm>
          <a:prstGeom prst="triangle">
            <a:avLst/>
          </a:prstGeom>
          <a:solidFill>
            <a:srgbClr val="FFFF00"/>
          </a:solidFill>
          <a:ln w="3810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Запомни как припаркован транспорт</a:t>
            </a:r>
          </a:p>
          <a:p>
            <a:pPr algn="ctr"/>
            <a:endParaRPr lang="ru-RU" sz="2000" dirty="0" smtClean="0">
              <a:solidFill>
                <a:srgbClr val="009900"/>
              </a:solidFill>
              <a:latin typeface="Georgia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3781" y="1380026"/>
            <a:ext cx="1196671" cy="916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0429" y="5598431"/>
            <a:ext cx="1172816" cy="894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l="6864" t="8214" r="11949" b="12753"/>
          <a:stretch>
            <a:fillRect/>
          </a:stretch>
        </p:blipFill>
        <p:spPr bwMode="auto">
          <a:xfrm flipH="1">
            <a:off x="2231354" y="4133518"/>
            <a:ext cx="1183231" cy="912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75815" y="2681999"/>
            <a:ext cx="1195383" cy="914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/>
          <p:nvPr/>
        </p:nvPicPr>
        <p:blipFill rotWithShape="1">
          <a:blip r:embed="rId7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9">
                    <a14:imgEffect>
                      <a14:backgroundRemoval t="1210" b="47500" l="685" r="44552">
                        <a14:backgroundMark x1="10211" y1="2823" x2="9755" y2="3790"/>
                        <a14:backgroundMark x1="9698" y1="3790" x2="9926" y2="5403"/>
                        <a14:backgroundMark x1="9926" y1="5161" x2="10154" y2="5887"/>
                        <a14:backgroundMark x1="10040" y1="5726" x2="10724" y2="6210"/>
                        <a14:backgroundMark x1="10610" y1="6210" x2="10782" y2="9194"/>
                        <a14:backgroundMark x1="10782" y1="9032" x2="10896" y2="10323"/>
                        <a14:backgroundMark x1="10896" y1="10081" x2="10953" y2="12258"/>
                        <a14:backgroundMark x1="10896" y1="12016" x2="11067" y2="12419"/>
                        <a14:backgroundMark x1="11010" y1="12258" x2="10724" y2="13387"/>
                        <a14:backgroundMark x1="10724" y1="13226" x2="10953" y2="15000"/>
                        <a14:backgroundMark x1="10953" y1="15081" x2="11010" y2="15403"/>
                        <a14:backgroundMark x1="10839" y1="15565" x2="3993" y2="24113"/>
                        <a14:backgroundMark x1="3993" y1="24113" x2="6617" y2="28468"/>
                        <a14:backgroundMark x1="6332" y1="28065" x2="7302" y2="28065"/>
                        <a14:backgroundMark x1="7302" y1="27984" x2="7587" y2="27419"/>
                        <a14:backgroundMark x1="7644" y1="27419" x2="7530" y2="29355"/>
                        <a14:backgroundMark x1="7473" y1="29194" x2="7701" y2="30645"/>
                        <a14:backgroundMark x1="7587" y1="30565" x2="7758" y2="30887"/>
                        <a14:backgroundMark x1="7758" y1="30887" x2="7587" y2="32016"/>
                        <a14:backgroundMark x1="7587" y1="31694" x2="7986" y2="33790"/>
                        <a14:backgroundMark x1="8043" y1="33629" x2="8043" y2="34516"/>
                        <a14:backgroundMark x1="7017" y1="33065" x2="7872" y2="34355"/>
                        <a14:backgroundMark x1="7131" y1="33065" x2="6446" y2="32581"/>
                        <a14:backgroundMark x1="6332" y1="32742" x2="5933" y2="32661"/>
                        <a14:backgroundMark x1="5933" y1="32903" x2="4678" y2="35000"/>
                        <a14:backgroundMark x1="4564" y1="34839" x2="4678" y2="36371"/>
                        <a14:backgroundMark x1="4564" y1="36532" x2="4335" y2="34919"/>
                        <a14:backgroundMark x1="4507" y1="36452" x2="4678" y2="36210"/>
                        <a14:backgroundMark x1="3137" y1="33871" x2="4278" y2="34919"/>
                        <a14:backgroundMark x1="3195" y1="33952" x2="2795" y2="33629"/>
                        <a14:backgroundMark x1="2909" y1="33629" x2="1997" y2="34113"/>
                        <a14:backgroundMark x1="1940" y1="34113" x2="856" y2="36290"/>
                        <a14:backgroundMark x1="913" y1="36048" x2="1027" y2="36855"/>
                        <a14:backgroundMark x1="1027" y1="36774" x2="1084" y2="37097"/>
                        <a14:backgroundMark x1="1084" y1="37097" x2="685" y2="37661"/>
                        <a14:backgroundMark x1="742" y1="37581" x2="799" y2="38306"/>
                        <a14:backgroundMark x1="799" y1="38306" x2="913" y2="38952"/>
                        <a14:backgroundMark x1="913" y1="38790" x2="1369" y2="39194"/>
                        <a14:backgroundMark x1="1255" y1="39113" x2="1483" y2="39194"/>
                        <a14:backgroundMark x1="1483" y1="39194" x2="1940" y2="42581"/>
                        <a14:backgroundMark x1="1940" y1="42581" x2="1654" y2="43065"/>
                        <a14:backgroundMark x1="1711" y1="43065" x2="1540" y2="43629"/>
                        <a14:backgroundMark x1="1369" y1="43468" x2="1369" y2="43468"/>
                        <a14:backgroundMark x1="1597" y1="43468" x2="1711" y2="44516"/>
                        <a14:backgroundMark x1="1711" y1="44516" x2="2168" y2="44919"/>
                        <a14:backgroundMark x1="2225" y1="44919" x2="2510" y2="46290"/>
                        <a14:backgroundMark x1="2567" y1="46613" x2="5134" y2="45968"/>
                        <a14:backgroundMark x1="5191" y1="45968" x2="5647" y2="45484"/>
                        <a14:backgroundMark x1="2453" y1="46371" x2="2567" y2="46613"/>
                        <a14:backgroundMark x1="5647" y1="45806" x2="5705" y2="46290"/>
                        <a14:backgroundMark x1="5533" y1="46290" x2="8214" y2="46048"/>
                        <a14:backgroundMark x1="8214" y1="46048" x2="8785" y2="45161"/>
                        <a14:backgroundMark x1="8785" y1="45161" x2="8785" y2="44274"/>
                        <a14:backgroundMark x1="8785" y1="44274" x2="8956" y2="44355"/>
                        <a14:backgroundMark x1="8899" y1="44435" x2="8842" y2="46129"/>
                        <a14:backgroundMark x1="8671" y1="46452" x2="20593" y2="46129"/>
                        <a14:backgroundMark x1="20593" y1="46129" x2="26070" y2="45806"/>
                        <a14:backgroundMark x1="26070" y1="45726" x2="36224" y2="46290"/>
                        <a14:backgroundMark x1="8671" y1="45887" x2="8842" y2="46452"/>
                        <a14:backgroundMark x1="36395" y1="44758" x2="36224" y2="46129"/>
                        <a14:backgroundMark x1="36338" y1="44758" x2="36509" y2="45161"/>
                        <a14:backgroundMark x1="36509" y1="45161" x2="36851" y2="45968"/>
                        <a14:backgroundMark x1="36737" y1="45968" x2="39646" y2="46532"/>
                        <a14:backgroundMark x1="39760" y1="45645" x2="39817" y2="46452"/>
                        <a14:backgroundMark x1="39418" y1="46452" x2="39875" y2="46452"/>
                        <a14:backgroundMark x1="39760" y1="45726" x2="40217" y2="46290"/>
                        <a14:backgroundMark x1="40217" y1="46290" x2="42898" y2="46935"/>
                        <a14:backgroundMark x1="42955" y1="45323" x2="42784" y2="46694"/>
                        <a14:backgroundMark x1="43012" y1="45323" x2="43012" y2="44919"/>
                        <a14:backgroundMark x1="43012" y1="44919" x2="43582" y2="44516"/>
                        <a14:backgroundMark x1="43468" y1="44597" x2="43582" y2="43468"/>
                        <a14:backgroundMark x1="43183" y1="42661" x2="43582" y2="43387"/>
                        <a14:backgroundMark x1="43525" y1="43468" x2="43582" y2="43790"/>
                        <a14:backgroundMark x1="43240" y1="42903" x2="43868" y2="39355"/>
                        <a14:backgroundMark x1="43868" y1="39355" x2="44381" y2="39032"/>
                        <a14:backgroundMark x1="44096" y1="39435" x2="44438" y2="38226"/>
                        <a14:backgroundMark x1="44324" y1="38387" x2="44324" y2="37177"/>
                        <a14:backgroundMark x1="44324" y1="37016" x2="44324" y2="35968"/>
                        <a14:backgroundMark x1="42384" y1="33871" x2="43354" y2="34194"/>
                        <a14:backgroundMark x1="43354" y1="34194" x2="44210" y2="35887"/>
                        <a14:backgroundMark x1="42270" y1="33952" x2="40901" y2="35161"/>
                        <a14:backgroundMark x1="40901" y1="35161" x2="40616" y2="36613"/>
                        <a14:backgroundMark x1="40388" y1="34597" x2="40616" y2="35081"/>
                        <a14:backgroundMark x1="40616" y1="35081" x2="40616" y2="36371"/>
                        <a14:backgroundMark x1="40388" y1="34677" x2="39076" y2="32984"/>
                        <a14:backgroundMark x1="39076" y1="32984" x2="38505" y2="32823"/>
                        <a14:backgroundMark x1="38448" y1="32823" x2="37365" y2="34194"/>
                        <a14:backgroundMark x1="37365" y1="34113" x2="37079" y2="35968"/>
                        <a14:backgroundMark x1="37136" y1="34113" x2="37022" y2="35806"/>
                        <a14:backgroundMark x1="37136" y1="34032" x2="37479" y2="32903"/>
                        <a14:backgroundMark x1="37479" y1="32903" x2="37422" y2="30806"/>
                        <a14:backgroundMark x1="37250" y1="30806" x2="37250" y2="30806"/>
                        <a14:backgroundMark x1="37422" y1="30806" x2="37764" y2="28790"/>
                        <a14:backgroundMark x1="37479" y1="28065" x2="37764" y2="28871"/>
                        <a14:backgroundMark x1="37479" y1="27984" x2="37764" y2="27500"/>
                        <a14:backgroundMark x1="37650" y1="27742" x2="38791" y2="28065"/>
                        <a14:backgroundMark x1="38677" y1="28065" x2="41472" y2="24113"/>
                        <a14:backgroundMark x1="9926" y1="3226" x2="10724" y2="2177"/>
                        <a14:backgroundMark x1="10724" y1="2177" x2="15687" y2="1774"/>
                        <a14:backgroundMark x1="15687" y1="1774" x2="16258" y2="2661"/>
                        <a14:backgroundMark x1="16258" y1="2661" x2="16372" y2="3548"/>
                        <a14:backgroundMark x1="16372" y1="3548" x2="16372" y2="4274"/>
                        <a14:backgroundMark x1="16372" y1="4274" x2="16144" y2="5000"/>
                        <a14:backgroundMark x1="16144" y1="5000" x2="15916" y2="5323"/>
                        <a14:backgroundMark x1="15916" y1="5323" x2="16087" y2="5806"/>
                        <a14:backgroundMark x1="16087" y1="5806" x2="16087" y2="6290"/>
                        <a14:backgroundMark x1="16087" y1="6290" x2="15973" y2="7016"/>
                        <a14:backgroundMark x1="15916" y1="6935" x2="15859" y2="7177"/>
                        <a14:backgroundMark x1="15859" y1="7177" x2="16087" y2="9032"/>
                        <a14:backgroundMark x1="16087" y1="9274" x2="16144" y2="8548"/>
                        <a14:backgroundMark x1="16030" y1="9516" x2="22533" y2="1452"/>
                        <a14:backgroundMark x1="22590" y1="1452" x2="23731" y2="2339"/>
                        <a14:backgroundMark x1="23446" y1="2097" x2="38049" y2="20242"/>
                        <a14:backgroundMark x1="37878" y1="20081" x2="41301" y2="2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r="55432" b="51778"/>
          <a:stretch/>
        </p:blipFill>
        <p:spPr bwMode="auto">
          <a:xfrm>
            <a:off x="10755085" y="3033487"/>
            <a:ext cx="1233715" cy="8706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lc="http://schemas.openxmlformats.org/drawingml/2006/lockedCanvas"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/>
          <a:srcRect l="4252" t="11516" r="5141" b="3671"/>
          <a:stretch>
            <a:fillRect/>
          </a:stretch>
        </p:blipFill>
        <p:spPr bwMode="auto">
          <a:xfrm>
            <a:off x="820207" y="1359148"/>
            <a:ext cx="1179326" cy="905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75E-6 -2.59259E-6 C 0.03959 -0.00578 0.0793 -0.01065 0.10157 -0.0412 C 0.12357 -0.07176 0.10521 -0.14838 0.13269 -0.18472 C 0.16016 -0.22106 0.23607 -0.24051 0.26654 -0.25879 C 0.29727 -0.27708 0.28295 -0.28055 0.31641 -0.29444 C 0.34987 -0.3081 0.40847 -0.32523 0.46706 -0.34143 " pathEditMode="relative" rAng="0" ptsTypes="aaaaaA">
                                      <p:cBhvr>
                                        <p:cTn id="9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" y="-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015 0.04051 C 0.01093 0.0419 0.01145 0.04375 0.01237 0.04468 C 0.01458 0.04653 0.01927 0.04861 0.01927 0.04885 C 0.02252 0.05463 0.02617 0.05579 0.03059 0.0588 C 0.03372 0.06389 0.03737 0.0669 0.04088 0.07084 C 0.04296 0.08334 0.04882 0.09167 0.05221 0.10324 C 0.05377 0.1088 0.05351 0.1132 0.05442 0.11945 C 0.05585 0.12917 0.05768 0.13797 0.05898 0.14769 C 0.06132 0.16459 0.07031 0.18797 0.07721 0.20024 C 0.07994 0.21019 0.08125 0.20926 0.08515 0.21644 C 0.08554 0.21852 0.08554 0.22107 0.08632 0.22246 C 0.08658 0.22292 0.09283 0.22639 0.09309 0.22639 C 0.10065 0.22894 0.10833 0.23102 0.11588 0.23264 C 0.11705 0.23334 0.11822 0.23334 0.11927 0.23449 C 0.12018 0.23542 0.12057 0.23774 0.12148 0.23866 C 0.12369 0.24051 0.12604 0.24121 0.12838 0.2426 C 0.12955 0.24329 0.13177 0.24468 0.13177 0.24491 C 0.13645 0.25301 0.14127 0.25973 0.14544 0.26899 C 0.14895 0.27686 0.14726 0.27917 0.15221 0.28496 C 0.15403 0.29445 0.1608 0.29885 0.16588 0.30324 C 0.17747 0.31343 0.18971 0.31621 0.20221 0.32153 C 0.20338 0.32199 0.20442 0.32338 0.20559 0.32338 C 0.24114 0.32454 0.27682 0.32477 0.31237 0.32547 C 0.31914 0.32848 0.32213 0.32917 0.32942 0.32755 C 0.33958 0.3213 0.3496 0.31945 0.36015 0.31528 C 0.36862 0.31181 0.37695 0.30764 0.38515 0.30324 C 0.40351 0.29375 0.42122 0.28264 0.43971 0.275 C 0.44348 0.27338 0.44609 0.26875 0.44987 0.2669 C 0.46419 0.26042 0.4746 0.25649 0.48971 0.25486 C 0.49765 0.25533 0.54036 0.26227 0.54648 0.2507 C 0.54765 0.24445 0.55078 0.23496 0.55338 0.23056 C 0.55299 0.22639 0.55338 0.22199 0.55221 0.21829 C 0.55156 0.21644 0.54987 0.2176 0.54882 0.21644 C 0.54674 0.21412 0.54505 0.21111 0.54309 0.20834 C 0.53697 0.19954 0.52669 0.17616 0.51927 0.17199 C 0.51549 0.16528 0.51171 0.16065 0.50677 0.15787 C 0.50143 0.15139 0.49492 0.15162 0.48971 0.14561 C 0.48437 0.13936 0.47838 0.13449 0.47265 0.1294 C 0.4677 0.125 0.46328 0.11852 0.45794 0.11528 C 0.45208 0.10556 0.44492 0.10324 0.43737 0.09931 C 0.43398 0.09514 0.43112 0.09329 0.42721 0.09121 C 0.42278 0.08565 0.41822 0.08519 0.41354 0.08102 C 0.40377 0.07246 0.39257 0.06598 0.38177 0.06274 C 0.37864 0.05764 0.37617 0.0551 0.37382 0.04861 C 0.375 0.02778 0.37487 0.03658 0.37487 0.02246 " pathEditMode="relative" rAng="0" ptsTypes="ffffffffffffffffffffffffffffffffffffffffffffA">
                                      <p:cBhvr>
                                        <p:cTn id="9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" y="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04167E-6 2.59259E-6 C 0.00703 0.00139 0.01419 0.00185 0.02123 0.00393 C 0.02396 0.00486 0.0293 0.00787 0.0293 0.0081 C 0.0319 0.01203 0.03477 0.01597 0.03737 0.02014 C 0.03932 0.02893 0.04219 0.03588 0.04401 0.04444 C 0.04623 0.0824 0.04453 0.11852 0.04011 0.15555 C 0.0405 0.17245 0.0388 0.19028 0.04271 0.20602 C 0.04714 0.2243 0.06875 0.23356 0.08008 0.23426 C 0.10156 0.23541 0.12279 0.23565 0.14427 0.23634 C 0.15078 0.23935 0.15221 0.24699 0.15781 0.25231 C 0.1612 0.26944 0.15638 0.24907 0.16172 0.2625 C 0.16224 0.26365 0.16432 0.27639 0.16432 0.27662 C 0.16419 0.28102 0.1638 0.31319 0.16172 0.32523 C 0.15547 0.36342 0.16172 0.31458 0.15781 0.34745 C 0.15729 0.35555 0.15638 0.36342 0.15638 0.37153 C 0.15638 0.41296 0.15443 0.43912 0.16432 0.47268 C 0.16745 0.48333 0.16992 0.49907 0.17774 0.50301 C 0.18763 0.5169 0.20482 0.51041 0.21667 0.51111 C 0.2181 0.51875 0.22096 0.52778 0.22461 0.53333 C 0.22904 0.55254 0.23099 0.57268 0.23529 0.5919 C 0.23659 0.59699 0.23932 0.60092 0.24063 0.60578 C 0.24388 0.61713 0.24414 0.62546 0.25 0.63426 C 0.25326 0.64977 0.24883 0.63171 0.25404 0.64444 C 0.25482 0.64629 0.25482 0.64861 0.25534 0.65046 C 0.2582 0.65903 0.26706 0.67361 0.27266 0.67662 C 0.28086 0.69444 0.29154 0.68958 0.30612 0.69051 C 0.35013 0.68958 0.38958 0.68912 0.4319 0.68078 C 0.46823 0.6618 0.52292 0.66944 0.55495 0.66852 C 0.57214 0.66504 0.58854 0.65393 0.60573 0.65046 C 0.60846 0.64907 0.61185 0.6493 0.6138 0.64629 C 0.61953 0.63773 0.62435 0.62685 0.63112 0.62014 C 0.63854 0.60301 0.64206 0.60069 0.65664 0.6 C 0.68112 0.59884 0.7056 0.59861 0.73008 0.59791 C 0.73373 0.5824 0.73373 0.56713 0.72734 0.55347 C 0.72604 0.54421 0.72305 0.53634 0.71797 0.53125 C 0.70912 0.51065 0.69518 0.50764 0.6806 0.50092 C 0.67318 0.49745 0.66758 0.49143 0.66055 0.4868 C 0.64649 0.47731 0.63164 0.46967 0.61641 0.46666 C 0.61016 0.46342 0.60234 0.46111 0.59636 0.45648 C 0.58945 0.45115 0.58242 0.44537 0.57487 0.44236 C 0.57044 0.43865 0.56628 0.4368 0.56159 0.43426 C 0.55703 0.42685 0.55117 0.4287 0.54544 0.42407 C 0.53854 0.41828 0.5332 0.41041 0.52682 0.40393 C 0.51667 0.38055 0.54063 0.37384 0.55078 0.37153 C 0.56029 0.36736 0.55013 0.37153 0.56836 0.36759 C 0.57461 0.3662 0.58516 0.36157 0.59232 0.36157 " pathEditMode="relative" rAng="0" ptsTypes="fffffffffffffffffffffffffffffffffffffffffffffA">
                                      <p:cBhvr>
                                        <p:cTn id="10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5234 0.04116 C -0.05898 0.04902 -0.06471 0.05873 -0.07135 0.06659 C -0.07265 0.07376 -0.075 0.07723 -0.07734 0.08347 C -0.0789 0.0918 -0.07995 0.10012 -0.08086 0.10891 C -0.08203 0.14359 -0.07734 0.14867 -0.09284 0.15954 C -0.09726 0.16787 -0.10325 0.16671 -0.1095 0.1681 C -0.11497 0.17133 -0.12044 0.17249 -0.12617 0.17434 C -0.12982 0.1755 -0.13437 0.17873 -0.13802 0.17873 " pathEditMode="relative" ptsTypes="fffffffA">
                                      <p:cBhvr>
                                        <p:cTn id="11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6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" y="-290286"/>
            <a:ext cx="12640234" cy="7148286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33825" y="886650"/>
          <a:ext cx="5655660" cy="5782664"/>
        </p:xfrm>
        <a:graphic>
          <a:graphicData uri="http://schemas.openxmlformats.org/drawingml/2006/table">
            <a:tbl>
              <a:tblPr firstRow="1" bandRow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innerShdw blurRad="114300">
                    <a:prstClr val="black"/>
                  </a:innerShdw>
                </a:effectLst>
                <a:tableStyleId>{5940675A-B579-460E-94D1-54222C63F5DA}</a:tableStyleId>
              </a:tblPr>
              <a:tblGrid>
                <a:gridCol w="1392208"/>
                <a:gridCol w="1397722"/>
                <a:gridCol w="1432865"/>
                <a:gridCol w="1432865"/>
              </a:tblGrid>
              <a:tr h="1502861"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</a:tr>
              <a:tr h="1426601"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</a:tr>
              <a:tr h="1426601"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</a:tr>
              <a:tr h="1426601"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</a:tr>
            </a:tbl>
          </a:graphicData>
        </a:graphic>
      </p:graphicFrame>
      <p:sp>
        <p:nvSpPr>
          <p:cNvPr id="6" name="Равнобедренный треугольник 5"/>
          <p:cNvSpPr/>
          <p:nvPr/>
        </p:nvSpPr>
        <p:spPr>
          <a:xfrm>
            <a:off x="566057" y="-330431"/>
            <a:ext cx="6270172" cy="1273860"/>
          </a:xfrm>
          <a:prstGeom prst="triangle">
            <a:avLst/>
          </a:prstGeom>
          <a:solidFill>
            <a:srgbClr val="0070C0"/>
          </a:solidFill>
          <a:ln w="38100">
            <a:solidFill>
              <a:srgbClr val="00FF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Запомни как припаркован транспорт</a:t>
            </a:r>
            <a:endParaRPr lang="ru-RU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207" y="2789364"/>
            <a:ext cx="1235092" cy="891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5596" y="5501187"/>
            <a:ext cx="1172816" cy="894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l="6864" t="8214" r="11949" b="12753"/>
          <a:stretch>
            <a:fillRect/>
          </a:stretch>
        </p:blipFill>
        <p:spPr bwMode="auto">
          <a:xfrm>
            <a:off x="1008120" y="2778385"/>
            <a:ext cx="1209916" cy="919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 l="4252" t="11516" r="5141" b="3671"/>
          <a:stretch>
            <a:fillRect/>
          </a:stretch>
        </p:blipFill>
        <p:spPr bwMode="auto">
          <a:xfrm flipH="1">
            <a:off x="3808652" y="1333864"/>
            <a:ext cx="1265541" cy="896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/>
          <a:srcRect l="6864" t="8214" r="11949" b="12753"/>
          <a:stretch>
            <a:fillRect/>
          </a:stretch>
        </p:blipFill>
        <p:spPr bwMode="auto">
          <a:xfrm>
            <a:off x="2381169" y="5482397"/>
            <a:ext cx="1209916" cy="919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5018" y="4155160"/>
            <a:ext cx="1230738" cy="891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/>
          <p:nvPr/>
        </p:nvPicPr>
        <p:blipFill rotWithShape="1">
          <a:blip r:embed="rId7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9">
                    <a14:imgEffect>
                      <a14:backgroundRemoval t="1210" b="47500" l="685" r="44552">
                        <a14:backgroundMark x1="10211" y1="2823" x2="9755" y2="3790"/>
                        <a14:backgroundMark x1="9698" y1="3790" x2="9926" y2="5403"/>
                        <a14:backgroundMark x1="9926" y1="5161" x2="10154" y2="5887"/>
                        <a14:backgroundMark x1="10040" y1="5726" x2="10724" y2="6210"/>
                        <a14:backgroundMark x1="10610" y1="6210" x2="10782" y2="9194"/>
                        <a14:backgroundMark x1="10782" y1="9032" x2="10896" y2="10323"/>
                        <a14:backgroundMark x1="10896" y1="10081" x2="10953" y2="12258"/>
                        <a14:backgroundMark x1="10896" y1="12016" x2="11067" y2="12419"/>
                        <a14:backgroundMark x1="11010" y1="12258" x2="10724" y2="13387"/>
                        <a14:backgroundMark x1="10724" y1="13226" x2="10953" y2="15000"/>
                        <a14:backgroundMark x1="10953" y1="15081" x2="11010" y2="15403"/>
                        <a14:backgroundMark x1="10839" y1="15565" x2="3993" y2="24113"/>
                        <a14:backgroundMark x1="3993" y1="24113" x2="6617" y2="28468"/>
                        <a14:backgroundMark x1="6332" y1="28065" x2="7302" y2="28065"/>
                        <a14:backgroundMark x1="7302" y1="27984" x2="7587" y2="27419"/>
                        <a14:backgroundMark x1="7644" y1="27419" x2="7530" y2="29355"/>
                        <a14:backgroundMark x1="7473" y1="29194" x2="7701" y2="30645"/>
                        <a14:backgroundMark x1="7587" y1="30565" x2="7758" y2="30887"/>
                        <a14:backgroundMark x1="7758" y1="30887" x2="7587" y2="32016"/>
                        <a14:backgroundMark x1="7587" y1="31694" x2="7986" y2="33790"/>
                        <a14:backgroundMark x1="8043" y1="33629" x2="8043" y2="34516"/>
                        <a14:backgroundMark x1="7017" y1="33065" x2="7872" y2="34355"/>
                        <a14:backgroundMark x1="7131" y1="33065" x2="6446" y2="32581"/>
                        <a14:backgroundMark x1="6332" y1="32742" x2="5933" y2="32661"/>
                        <a14:backgroundMark x1="5933" y1="32903" x2="4678" y2="35000"/>
                        <a14:backgroundMark x1="4564" y1="34839" x2="4678" y2="36371"/>
                        <a14:backgroundMark x1="4564" y1="36532" x2="4335" y2="34919"/>
                        <a14:backgroundMark x1="4507" y1="36452" x2="4678" y2="36210"/>
                        <a14:backgroundMark x1="3137" y1="33871" x2="4278" y2="34919"/>
                        <a14:backgroundMark x1="3195" y1="33952" x2="2795" y2="33629"/>
                        <a14:backgroundMark x1="2909" y1="33629" x2="1997" y2="34113"/>
                        <a14:backgroundMark x1="1940" y1="34113" x2="856" y2="36290"/>
                        <a14:backgroundMark x1="913" y1="36048" x2="1027" y2="36855"/>
                        <a14:backgroundMark x1="1027" y1="36774" x2="1084" y2="37097"/>
                        <a14:backgroundMark x1="1084" y1="37097" x2="685" y2="37661"/>
                        <a14:backgroundMark x1="742" y1="37581" x2="799" y2="38306"/>
                        <a14:backgroundMark x1="799" y1="38306" x2="913" y2="38952"/>
                        <a14:backgroundMark x1="913" y1="38790" x2="1369" y2="39194"/>
                        <a14:backgroundMark x1="1255" y1="39113" x2="1483" y2="39194"/>
                        <a14:backgroundMark x1="1483" y1="39194" x2="1940" y2="42581"/>
                        <a14:backgroundMark x1="1940" y1="42581" x2="1654" y2="43065"/>
                        <a14:backgroundMark x1="1711" y1="43065" x2="1540" y2="43629"/>
                        <a14:backgroundMark x1="1369" y1="43468" x2="1369" y2="43468"/>
                        <a14:backgroundMark x1="1597" y1="43468" x2="1711" y2="44516"/>
                        <a14:backgroundMark x1="1711" y1="44516" x2="2168" y2="44919"/>
                        <a14:backgroundMark x1="2225" y1="44919" x2="2510" y2="46290"/>
                        <a14:backgroundMark x1="2567" y1="46613" x2="5134" y2="45968"/>
                        <a14:backgroundMark x1="5191" y1="45968" x2="5647" y2="45484"/>
                        <a14:backgroundMark x1="2453" y1="46371" x2="2567" y2="46613"/>
                        <a14:backgroundMark x1="5647" y1="45806" x2="5705" y2="46290"/>
                        <a14:backgroundMark x1="5533" y1="46290" x2="8214" y2="46048"/>
                        <a14:backgroundMark x1="8214" y1="46048" x2="8785" y2="45161"/>
                        <a14:backgroundMark x1="8785" y1="45161" x2="8785" y2="44274"/>
                        <a14:backgroundMark x1="8785" y1="44274" x2="8956" y2="44355"/>
                        <a14:backgroundMark x1="8899" y1="44435" x2="8842" y2="46129"/>
                        <a14:backgroundMark x1="8671" y1="46452" x2="20593" y2="46129"/>
                        <a14:backgroundMark x1="20593" y1="46129" x2="26070" y2="45806"/>
                        <a14:backgroundMark x1="26070" y1="45726" x2="36224" y2="46290"/>
                        <a14:backgroundMark x1="8671" y1="45887" x2="8842" y2="46452"/>
                        <a14:backgroundMark x1="36395" y1="44758" x2="36224" y2="46129"/>
                        <a14:backgroundMark x1="36338" y1="44758" x2="36509" y2="45161"/>
                        <a14:backgroundMark x1="36509" y1="45161" x2="36851" y2="45968"/>
                        <a14:backgroundMark x1="36737" y1="45968" x2="39646" y2="46532"/>
                        <a14:backgroundMark x1="39760" y1="45645" x2="39817" y2="46452"/>
                        <a14:backgroundMark x1="39418" y1="46452" x2="39875" y2="46452"/>
                        <a14:backgroundMark x1="39760" y1="45726" x2="40217" y2="46290"/>
                        <a14:backgroundMark x1="40217" y1="46290" x2="42898" y2="46935"/>
                        <a14:backgroundMark x1="42955" y1="45323" x2="42784" y2="46694"/>
                        <a14:backgroundMark x1="43012" y1="45323" x2="43012" y2="44919"/>
                        <a14:backgroundMark x1="43012" y1="44919" x2="43582" y2="44516"/>
                        <a14:backgroundMark x1="43468" y1="44597" x2="43582" y2="43468"/>
                        <a14:backgroundMark x1="43183" y1="42661" x2="43582" y2="43387"/>
                        <a14:backgroundMark x1="43525" y1="43468" x2="43582" y2="43790"/>
                        <a14:backgroundMark x1="43240" y1="42903" x2="43868" y2="39355"/>
                        <a14:backgroundMark x1="43868" y1="39355" x2="44381" y2="39032"/>
                        <a14:backgroundMark x1="44096" y1="39435" x2="44438" y2="38226"/>
                        <a14:backgroundMark x1="44324" y1="38387" x2="44324" y2="37177"/>
                        <a14:backgroundMark x1="44324" y1="37016" x2="44324" y2="35968"/>
                        <a14:backgroundMark x1="42384" y1="33871" x2="43354" y2="34194"/>
                        <a14:backgroundMark x1="43354" y1="34194" x2="44210" y2="35887"/>
                        <a14:backgroundMark x1="42270" y1="33952" x2="40901" y2="35161"/>
                        <a14:backgroundMark x1="40901" y1="35161" x2="40616" y2="36613"/>
                        <a14:backgroundMark x1="40388" y1="34597" x2="40616" y2="35081"/>
                        <a14:backgroundMark x1="40616" y1="35081" x2="40616" y2="36371"/>
                        <a14:backgroundMark x1="40388" y1="34677" x2="39076" y2="32984"/>
                        <a14:backgroundMark x1="39076" y1="32984" x2="38505" y2="32823"/>
                        <a14:backgroundMark x1="38448" y1="32823" x2="37365" y2="34194"/>
                        <a14:backgroundMark x1="37365" y1="34113" x2="37079" y2="35968"/>
                        <a14:backgroundMark x1="37136" y1="34113" x2="37022" y2="35806"/>
                        <a14:backgroundMark x1="37136" y1="34032" x2="37479" y2="32903"/>
                        <a14:backgroundMark x1="37479" y1="32903" x2="37422" y2="30806"/>
                        <a14:backgroundMark x1="37250" y1="30806" x2="37250" y2="30806"/>
                        <a14:backgroundMark x1="37422" y1="30806" x2="37764" y2="28790"/>
                        <a14:backgroundMark x1="37479" y1="28065" x2="37764" y2="28871"/>
                        <a14:backgroundMark x1="37479" y1="27984" x2="37764" y2="27500"/>
                        <a14:backgroundMark x1="37650" y1="27742" x2="38791" y2="28065"/>
                        <a14:backgroundMark x1="38677" y1="28065" x2="41472" y2="24113"/>
                        <a14:backgroundMark x1="9926" y1="3226" x2="10724" y2="2177"/>
                        <a14:backgroundMark x1="10724" y1="2177" x2="15687" y2="1774"/>
                        <a14:backgroundMark x1="15687" y1="1774" x2="16258" y2="2661"/>
                        <a14:backgroundMark x1="16258" y1="2661" x2="16372" y2="3548"/>
                        <a14:backgroundMark x1="16372" y1="3548" x2="16372" y2="4274"/>
                        <a14:backgroundMark x1="16372" y1="4274" x2="16144" y2="5000"/>
                        <a14:backgroundMark x1="16144" y1="5000" x2="15916" y2="5323"/>
                        <a14:backgroundMark x1="15916" y1="5323" x2="16087" y2="5806"/>
                        <a14:backgroundMark x1="16087" y1="5806" x2="16087" y2="6290"/>
                        <a14:backgroundMark x1="16087" y1="6290" x2="15973" y2="7016"/>
                        <a14:backgroundMark x1="15916" y1="6935" x2="15859" y2="7177"/>
                        <a14:backgroundMark x1="15859" y1="7177" x2="16087" y2="9032"/>
                        <a14:backgroundMark x1="16087" y1="9274" x2="16144" y2="8548"/>
                        <a14:backgroundMark x1="16030" y1="9516" x2="22533" y2="1452"/>
                        <a14:backgroundMark x1="22590" y1="1452" x2="23731" y2="2339"/>
                        <a14:backgroundMark x1="23446" y1="2097" x2="38049" y2="20242"/>
                        <a14:backgroundMark x1="37878" y1="20081" x2="41301" y2="2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r="55432" b="51778"/>
          <a:stretch/>
        </p:blipFill>
        <p:spPr bwMode="auto">
          <a:xfrm>
            <a:off x="10768148" y="3059613"/>
            <a:ext cx="1233715" cy="8706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lc="http://schemas.openxmlformats.org/drawingml/2006/lockedCanvas" xmlns:a14="http://schemas.microsoft.com/office/drawing/2010/main"/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6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-508001"/>
            <a:ext cx="12640234" cy="7366001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69257" y="892629"/>
          <a:ext cx="5892799" cy="5791200"/>
        </p:xfrm>
        <a:graphic>
          <a:graphicData uri="http://schemas.openxmlformats.org/drawingml/2006/table">
            <a:tbl>
              <a:tblPr firstRow="1" bandRow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innerShdw blurRad="114300">
                    <a:prstClr val="black"/>
                  </a:innerShdw>
                </a:effectLst>
                <a:tableStyleId>{5940675A-B579-460E-94D1-54222C63F5DA}</a:tableStyleId>
              </a:tblPr>
              <a:tblGrid>
                <a:gridCol w="1450583"/>
                <a:gridCol w="1456328"/>
                <a:gridCol w="1492944"/>
                <a:gridCol w="1492944"/>
              </a:tblGrid>
              <a:tr h="1505079"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</a:tr>
              <a:tr h="1428707"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</a:tr>
              <a:tr h="1428707"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</a:tr>
              <a:tr h="1428707"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cap="none" spc="0" dirty="0">
                        <a:ln w="10541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6" name="Равнобедренный треугольник 5"/>
          <p:cNvSpPr/>
          <p:nvPr/>
        </p:nvSpPr>
        <p:spPr>
          <a:xfrm>
            <a:off x="551543" y="-537028"/>
            <a:ext cx="6313713" cy="1509486"/>
          </a:xfrm>
          <a:prstGeom prst="triangle">
            <a:avLst/>
          </a:prstGeom>
          <a:solidFill>
            <a:srgbClr val="FF0000"/>
          </a:solidFill>
          <a:ln w="38100">
            <a:solidFill>
              <a:srgbClr val="00FF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66FF33"/>
                  </a:solidFill>
                </a:ln>
                <a:solidFill>
                  <a:srgbClr val="66FF3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Запомни как припаркован транспорт</a:t>
            </a:r>
            <a:endParaRPr lang="ru-RU" sz="2000" b="1" dirty="0">
              <a:ln>
                <a:solidFill>
                  <a:srgbClr val="66FF33"/>
                </a:solidFill>
              </a:ln>
              <a:solidFill>
                <a:srgbClr val="66FF33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8686" y="1398897"/>
            <a:ext cx="1235092" cy="891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5127" y="2840719"/>
            <a:ext cx="1172816" cy="894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l="6864" t="8214" r="11949" b="12753"/>
          <a:stretch>
            <a:fillRect/>
          </a:stretch>
        </p:blipFill>
        <p:spPr bwMode="auto">
          <a:xfrm>
            <a:off x="5318865" y="2829187"/>
            <a:ext cx="1209916" cy="919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 l="4252" t="11516" r="5141" b="3671"/>
          <a:stretch>
            <a:fillRect/>
          </a:stretch>
        </p:blipFill>
        <p:spPr bwMode="auto">
          <a:xfrm flipH="1">
            <a:off x="2277395" y="1320803"/>
            <a:ext cx="1265541" cy="896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7207" y="5581015"/>
            <a:ext cx="1172816" cy="894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470" y="4233536"/>
            <a:ext cx="1230738" cy="891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/>
          <a:srcRect l="6864" t="8214" r="11949" b="12753"/>
          <a:stretch>
            <a:fillRect/>
          </a:stretch>
        </p:blipFill>
        <p:spPr bwMode="auto">
          <a:xfrm>
            <a:off x="876038" y="5553518"/>
            <a:ext cx="1209916" cy="919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/>
          <p:nvPr/>
        </p:nvPicPr>
        <p:blipFill rotWithShape="1">
          <a:blip r:embed="rId7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9">
                    <a14:imgEffect>
                      <a14:backgroundRemoval t="1210" b="47500" l="685" r="44552">
                        <a14:backgroundMark x1="10211" y1="2823" x2="9755" y2="3790"/>
                        <a14:backgroundMark x1="9698" y1="3790" x2="9926" y2="5403"/>
                        <a14:backgroundMark x1="9926" y1="5161" x2="10154" y2="5887"/>
                        <a14:backgroundMark x1="10040" y1="5726" x2="10724" y2="6210"/>
                        <a14:backgroundMark x1="10610" y1="6210" x2="10782" y2="9194"/>
                        <a14:backgroundMark x1="10782" y1="9032" x2="10896" y2="10323"/>
                        <a14:backgroundMark x1="10896" y1="10081" x2="10953" y2="12258"/>
                        <a14:backgroundMark x1="10896" y1="12016" x2="11067" y2="12419"/>
                        <a14:backgroundMark x1="11010" y1="12258" x2="10724" y2="13387"/>
                        <a14:backgroundMark x1="10724" y1="13226" x2="10953" y2="15000"/>
                        <a14:backgroundMark x1="10953" y1="15081" x2="11010" y2="15403"/>
                        <a14:backgroundMark x1="10839" y1="15565" x2="3993" y2="24113"/>
                        <a14:backgroundMark x1="3993" y1="24113" x2="6617" y2="28468"/>
                        <a14:backgroundMark x1="6332" y1="28065" x2="7302" y2="28065"/>
                        <a14:backgroundMark x1="7302" y1="27984" x2="7587" y2="27419"/>
                        <a14:backgroundMark x1="7644" y1="27419" x2="7530" y2="29355"/>
                        <a14:backgroundMark x1="7473" y1="29194" x2="7701" y2="30645"/>
                        <a14:backgroundMark x1="7587" y1="30565" x2="7758" y2="30887"/>
                        <a14:backgroundMark x1="7758" y1="30887" x2="7587" y2="32016"/>
                        <a14:backgroundMark x1="7587" y1="31694" x2="7986" y2="33790"/>
                        <a14:backgroundMark x1="8043" y1="33629" x2="8043" y2="34516"/>
                        <a14:backgroundMark x1="7017" y1="33065" x2="7872" y2="34355"/>
                        <a14:backgroundMark x1="7131" y1="33065" x2="6446" y2="32581"/>
                        <a14:backgroundMark x1="6332" y1="32742" x2="5933" y2="32661"/>
                        <a14:backgroundMark x1="5933" y1="32903" x2="4678" y2="35000"/>
                        <a14:backgroundMark x1="4564" y1="34839" x2="4678" y2="36371"/>
                        <a14:backgroundMark x1="4564" y1="36532" x2="4335" y2="34919"/>
                        <a14:backgroundMark x1="4507" y1="36452" x2="4678" y2="36210"/>
                        <a14:backgroundMark x1="3137" y1="33871" x2="4278" y2="34919"/>
                        <a14:backgroundMark x1="3195" y1="33952" x2="2795" y2="33629"/>
                        <a14:backgroundMark x1="2909" y1="33629" x2="1997" y2="34113"/>
                        <a14:backgroundMark x1="1940" y1="34113" x2="856" y2="36290"/>
                        <a14:backgroundMark x1="913" y1="36048" x2="1027" y2="36855"/>
                        <a14:backgroundMark x1="1027" y1="36774" x2="1084" y2="37097"/>
                        <a14:backgroundMark x1="1084" y1="37097" x2="685" y2="37661"/>
                        <a14:backgroundMark x1="742" y1="37581" x2="799" y2="38306"/>
                        <a14:backgroundMark x1="799" y1="38306" x2="913" y2="38952"/>
                        <a14:backgroundMark x1="913" y1="38790" x2="1369" y2="39194"/>
                        <a14:backgroundMark x1="1255" y1="39113" x2="1483" y2="39194"/>
                        <a14:backgroundMark x1="1483" y1="39194" x2="1940" y2="42581"/>
                        <a14:backgroundMark x1="1940" y1="42581" x2="1654" y2="43065"/>
                        <a14:backgroundMark x1="1711" y1="43065" x2="1540" y2="43629"/>
                        <a14:backgroundMark x1="1369" y1="43468" x2="1369" y2="43468"/>
                        <a14:backgroundMark x1="1597" y1="43468" x2="1711" y2="44516"/>
                        <a14:backgroundMark x1="1711" y1="44516" x2="2168" y2="44919"/>
                        <a14:backgroundMark x1="2225" y1="44919" x2="2510" y2="46290"/>
                        <a14:backgroundMark x1="2567" y1="46613" x2="5134" y2="45968"/>
                        <a14:backgroundMark x1="5191" y1="45968" x2="5647" y2="45484"/>
                        <a14:backgroundMark x1="2453" y1="46371" x2="2567" y2="46613"/>
                        <a14:backgroundMark x1="5647" y1="45806" x2="5705" y2="46290"/>
                        <a14:backgroundMark x1="5533" y1="46290" x2="8214" y2="46048"/>
                        <a14:backgroundMark x1="8214" y1="46048" x2="8785" y2="45161"/>
                        <a14:backgroundMark x1="8785" y1="45161" x2="8785" y2="44274"/>
                        <a14:backgroundMark x1="8785" y1="44274" x2="8956" y2="44355"/>
                        <a14:backgroundMark x1="8899" y1="44435" x2="8842" y2="46129"/>
                        <a14:backgroundMark x1="8671" y1="46452" x2="20593" y2="46129"/>
                        <a14:backgroundMark x1="20593" y1="46129" x2="26070" y2="45806"/>
                        <a14:backgroundMark x1="26070" y1="45726" x2="36224" y2="46290"/>
                        <a14:backgroundMark x1="8671" y1="45887" x2="8842" y2="46452"/>
                        <a14:backgroundMark x1="36395" y1="44758" x2="36224" y2="46129"/>
                        <a14:backgroundMark x1="36338" y1="44758" x2="36509" y2="45161"/>
                        <a14:backgroundMark x1="36509" y1="45161" x2="36851" y2="45968"/>
                        <a14:backgroundMark x1="36737" y1="45968" x2="39646" y2="46532"/>
                        <a14:backgroundMark x1="39760" y1="45645" x2="39817" y2="46452"/>
                        <a14:backgroundMark x1="39418" y1="46452" x2="39875" y2="46452"/>
                        <a14:backgroundMark x1="39760" y1="45726" x2="40217" y2="46290"/>
                        <a14:backgroundMark x1="40217" y1="46290" x2="42898" y2="46935"/>
                        <a14:backgroundMark x1="42955" y1="45323" x2="42784" y2="46694"/>
                        <a14:backgroundMark x1="43012" y1="45323" x2="43012" y2="44919"/>
                        <a14:backgroundMark x1="43012" y1="44919" x2="43582" y2="44516"/>
                        <a14:backgroundMark x1="43468" y1="44597" x2="43582" y2="43468"/>
                        <a14:backgroundMark x1="43183" y1="42661" x2="43582" y2="43387"/>
                        <a14:backgroundMark x1="43525" y1="43468" x2="43582" y2="43790"/>
                        <a14:backgroundMark x1="43240" y1="42903" x2="43868" y2="39355"/>
                        <a14:backgroundMark x1="43868" y1="39355" x2="44381" y2="39032"/>
                        <a14:backgroundMark x1="44096" y1="39435" x2="44438" y2="38226"/>
                        <a14:backgroundMark x1="44324" y1="38387" x2="44324" y2="37177"/>
                        <a14:backgroundMark x1="44324" y1="37016" x2="44324" y2="35968"/>
                        <a14:backgroundMark x1="42384" y1="33871" x2="43354" y2="34194"/>
                        <a14:backgroundMark x1="43354" y1="34194" x2="44210" y2="35887"/>
                        <a14:backgroundMark x1="42270" y1="33952" x2="40901" y2="35161"/>
                        <a14:backgroundMark x1="40901" y1="35161" x2="40616" y2="36613"/>
                        <a14:backgroundMark x1="40388" y1="34597" x2="40616" y2="35081"/>
                        <a14:backgroundMark x1="40616" y1="35081" x2="40616" y2="36371"/>
                        <a14:backgroundMark x1="40388" y1="34677" x2="39076" y2="32984"/>
                        <a14:backgroundMark x1="39076" y1="32984" x2="38505" y2="32823"/>
                        <a14:backgroundMark x1="38448" y1="32823" x2="37365" y2="34194"/>
                        <a14:backgroundMark x1="37365" y1="34113" x2="37079" y2="35968"/>
                        <a14:backgroundMark x1="37136" y1="34113" x2="37022" y2="35806"/>
                        <a14:backgroundMark x1="37136" y1="34032" x2="37479" y2="32903"/>
                        <a14:backgroundMark x1="37479" y1="32903" x2="37422" y2="30806"/>
                        <a14:backgroundMark x1="37250" y1="30806" x2="37250" y2="30806"/>
                        <a14:backgroundMark x1="37422" y1="30806" x2="37764" y2="28790"/>
                        <a14:backgroundMark x1="37479" y1="28065" x2="37764" y2="28871"/>
                        <a14:backgroundMark x1="37479" y1="27984" x2="37764" y2="27500"/>
                        <a14:backgroundMark x1="37650" y1="27742" x2="38791" y2="28065"/>
                        <a14:backgroundMark x1="38677" y1="28065" x2="41472" y2="24113"/>
                        <a14:backgroundMark x1="9926" y1="3226" x2="10724" y2="2177"/>
                        <a14:backgroundMark x1="10724" y1="2177" x2="15687" y2="1774"/>
                        <a14:backgroundMark x1="15687" y1="1774" x2="16258" y2="2661"/>
                        <a14:backgroundMark x1="16258" y1="2661" x2="16372" y2="3548"/>
                        <a14:backgroundMark x1="16372" y1="3548" x2="16372" y2="4274"/>
                        <a14:backgroundMark x1="16372" y1="4274" x2="16144" y2="5000"/>
                        <a14:backgroundMark x1="16144" y1="5000" x2="15916" y2="5323"/>
                        <a14:backgroundMark x1="15916" y1="5323" x2="16087" y2="5806"/>
                        <a14:backgroundMark x1="16087" y1="5806" x2="16087" y2="6290"/>
                        <a14:backgroundMark x1="16087" y1="6290" x2="15973" y2="7016"/>
                        <a14:backgroundMark x1="15916" y1="6935" x2="15859" y2="7177"/>
                        <a14:backgroundMark x1="15859" y1="7177" x2="16087" y2="9032"/>
                        <a14:backgroundMark x1="16087" y1="9274" x2="16144" y2="8548"/>
                        <a14:backgroundMark x1="16030" y1="9516" x2="22533" y2="1452"/>
                        <a14:backgroundMark x1="22590" y1="1452" x2="23731" y2="2339"/>
                        <a14:backgroundMark x1="23446" y1="2097" x2="38049" y2="20242"/>
                        <a14:backgroundMark x1="37878" y1="20081" x2="41301" y2="2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r="55432" b="51778"/>
          <a:stretch/>
        </p:blipFill>
        <p:spPr bwMode="auto">
          <a:xfrm rot="313991">
            <a:off x="10703435" y="3077030"/>
            <a:ext cx="1233715" cy="8706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lc="http://schemas.openxmlformats.org/drawingml/2006/lockedCanvas" xmlns:a14="http://schemas.microsoft.com/office/drawing/2010/main"/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0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0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2280</TotalTime>
  <Words>35</Words>
  <Application>Microsoft Office PowerPoint</Application>
  <PresentationFormat>Произвольный</PresentationFormat>
  <Paragraphs>20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Badge</vt:lpstr>
      <vt:lpstr> «Электронные дидактические игры по формированию элементарных математических представлений для дошкольного возраста». 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по фэмп в подготовительной школе группе</dc:title>
  <dc:creator>Sad</dc:creator>
  <cp:lastModifiedBy>Елизавета</cp:lastModifiedBy>
  <cp:revision>100</cp:revision>
  <dcterms:created xsi:type="dcterms:W3CDTF">2021-04-12T11:28:41Z</dcterms:created>
  <dcterms:modified xsi:type="dcterms:W3CDTF">2022-03-30T07:46:35Z</dcterms:modified>
</cp:coreProperties>
</file>