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0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9" d="100"/>
          <a:sy n="69" d="100"/>
        </p:scale>
        <p:origin x="-141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FB9B1-7FEC-4689-9462-54D4E81E33B3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BC6A-D3C6-4265-82C2-06D975751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FB9B1-7FEC-4689-9462-54D4E81E33B3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BC6A-D3C6-4265-82C2-06D975751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FB9B1-7FEC-4689-9462-54D4E81E33B3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BC6A-D3C6-4265-82C2-06D975751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FB9B1-7FEC-4689-9462-54D4E81E33B3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BC6A-D3C6-4265-82C2-06D975751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FB9B1-7FEC-4689-9462-54D4E81E33B3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BC6A-D3C6-4265-82C2-06D975751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FB9B1-7FEC-4689-9462-54D4E81E33B3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BC6A-D3C6-4265-82C2-06D975751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FB9B1-7FEC-4689-9462-54D4E81E33B3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BC6A-D3C6-4265-82C2-06D975751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FB9B1-7FEC-4689-9462-54D4E81E33B3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BC6A-D3C6-4265-82C2-06D9757515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FB9B1-7FEC-4689-9462-54D4E81E33B3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A6BC6A-D3C6-4265-82C2-06D9757515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FB9B1-7FEC-4689-9462-54D4E81E33B3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BC6A-D3C6-4265-82C2-06D975751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FB9B1-7FEC-4689-9462-54D4E81E33B3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BC6A-D3C6-4265-82C2-06D975751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7BA6BC6A-D3C6-4265-82C2-06D9757515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1FFB9B1-7FEC-4689-9462-54D4E81E33B3}" type="datetimeFigureOut">
              <a:rPr lang="ru-RU" smtClean="0"/>
              <a:pPr/>
              <a:t>12.02.2021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87624" y="692696"/>
            <a:ext cx="7125113" cy="9244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Прыжок в высоту с разбега способом «перешагивание»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098533" y="5013176"/>
            <a:ext cx="6730909" cy="1440160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 descr="729px-High_jump_cissors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28916" y="2204864"/>
            <a:ext cx="4608511" cy="2737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10905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Техника выполнения прыжка в высоту способом «перешагивание»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009443" y="1807361"/>
            <a:ext cx="4354645" cy="40514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Способ «перешагивание» очень древний и по своей технической простоте и малой требовательности к месту приземления применяется в школах на уроках физкультуры. Основными частями прыжка в высоту являются: разбег и подготовка к отталкиванию, отталкивание, переход через планку и приземление</a:t>
            </a:r>
          </a:p>
        </p:txBody>
      </p:sp>
      <p:pic>
        <p:nvPicPr>
          <p:cNvPr id="3074" name="Picture 2" descr="F:\CANON_SC\IMAGE\0001\SCN_00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123" y="2852936"/>
            <a:ext cx="2639285" cy="2096467"/>
          </a:xfrm>
          <a:prstGeom prst="cube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85887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 – Перешагивание или «Ножницы</a:t>
            </a:r>
            <a:r>
              <a:rPr lang="ru-RU" i="1" dirty="0"/>
              <a:t>»</a:t>
            </a:r>
            <a:endParaRPr lang="ru-RU" b="1" u="sng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09443" y="1807361"/>
            <a:ext cx="2770469" cy="405143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dirty="0"/>
              <a:t>В 1887г Вильям Пейдж по прозвищу «маленький студент», прыгая ножницами установил Мировой рекорд – 193 см., прыгнув на 24 см. выше головы</a:t>
            </a:r>
          </a:p>
          <a:p>
            <a:pPr>
              <a:lnSpc>
                <a:spcPct val="90000"/>
              </a:lnSpc>
            </a:pPr>
            <a:endParaRPr lang="ru-RU" dirty="0"/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340768"/>
            <a:ext cx="4536504" cy="439248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="" xmlns:p14="http://schemas.microsoft.com/office/powerpoint/2010/main" val="2011475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Фазы прыжка в высоту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Arial" pitchFamily="34" charset="0"/>
              <a:buChar char="•"/>
            </a:pPr>
            <a:r>
              <a:rPr lang="ru-RU" sz="2800" dirty="0"/>
              <a:t>р</a:t>
            </a:r>
            <a:r>
              <a:rPr lang="ru-RU" sz="2800" dirty="0" smtClean="0"/>
              <a:t>азбег</a:t>
            </a:r>
            <a:endParaRPr lang="ru-RU" sz="2800" dirty="0"/>
          </a:p>
          <a:p>
            <a:pPr lvl="0">
              <a:buFont typeface="Arial" pitchFamily="34" charset="0"/>
              <a:buChar char="•"/>
            </a:pPr>
            <a:r>
              <a:rPr lang="ru-RU" sz="2800" dirty="0"/>
              <a:t>о</a:t>
            </a:r>
            <a:r>
              <a:rPr lang="ru-RU" sz="2800" dirty="0" smtClean="0"/>
              <a:t>тталкивание</a:t>
            </a:r>
            <a:endParaRPr lang="ru-RU" sz="2800" dirty="0"/>
          </a:p>
          <a:p>
            <a:pPr lvl="0">
              <a:buFont typeface="Arial" pitchFamily="34" charset="0"/>
              <a:buChar char="•"/>
            </a:pPr>
            <a:r>
              <a:rPr lang="ru-RU" sz="2800" dirty="0" smtClean="0"/>
              <a:t>переход </a:t>
            </a:r>
            <a:r>
              <a:rPr lang="ru-RU" sz="2800" dirty="0"/>
              <a:t>через </a:t>
            </a:r>
            <a:r>
              <a:rPr lang="ru-RU" sz="2800" dirty="0" smtClean="0"/>
              <a:t>планку</a:t>
            </a:r>
            <a:endParaRPr lang="ru-RU" sz="2800" dirty="0"/>
          </a:p>
          <a:p>
            <a:pPr lvl="0">
              <a:buFont typeface="Arial" pitchFamily="34" charset="0"/>
              <a:buChar char="•"/>
            </a:pPr>
            <a:r>
              <a:rPr lang="ru-RU" sz="2800" dirty="0" smtClean="0"/>
              <a:t>приземления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17603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123080" cy="9244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Схема разбега прыжка в высоту (3 шага)</a:t>
            </a:r>
            <a:br>
              <a:rPr lang="ru-RU" b="1" dirty="0"/>
            </a:br>
            <a:endParaRPr lang="ru-RU" b="1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1951934" y="1844824"/>
            <a:ext cx="4689634" cy="591505"/>
            <a:chOff x="1079500" y="1017588"/>
            <a:chExt cx="4689634" cy="591505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403350" y="1017588"/>
              <a:ext cx="4032250" cy="57626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Oval 78"/>
            <p:cNvSpPr>
              <a:spLocks noChangeArrowheads="1"/>
            </p:cNvSpPr>
            <p:nvPr/>
          </p:nvSpPr>
          <p:spPr bwMode="auto">
            <a:xfrm>
              <a:off x="5553234" y="1377951"/>
              <a:ext cx="215900" cy="215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Oval 87"/>
            <p:cNvSpPr>
              <a:spLocks noChangeArrowheads="1"/>
            </p:cNvSpPr>
            <p:nvPr/>
          </p:nvSpPr>
          <p:spPr bwMode="auto">
            <a:xfrm>
              <a:off x="1079500" y="1393193"/>
              <a:ext cx="215900" cy="215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cxnSp>
        <p:nvCxnSpPr>
          <p:cNvPr id="14" name="Прямая соединительная линия 13"/>
          <p:cNvCxnSpPr/>
          <p:nvPr/>
        </p:nvCxnSpPr>
        <p:spPr>
          <a:xfrm>
            <a:off x="899592" y="2436329"/>
            <a:ext cx="71287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395536" y="2801432"/>
            <a:ext cx="3164497" cy="14196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 flipV="1">
            <a:off x="5076056" y="2919805"/>
            <a:ext cx="3600400" cy="164013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2185616" y="2455337"/>
            <a:ext cx="0" cy="868153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95708" y="2533747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30 - 40◦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7" name="Picture 43" descr="Безымянный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852" r="70441" b="46012"/>
          <a:stretch/>
        </p:blipFill>
        <p:spPr bwMode="auto">
          <a:xfrm rot="4509635">
            <a:off x="1511720" y="3146800"/>
            <a:ext cx="297049" cy="5519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3" descr="Безымянный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852" r="70441" b="46012"/>
          <a:stretch/>
        </p:blipFill>
        <p:spPr bwMode="auto">
          <a:xfrm rot="3914479">
            <a:off x="3716316" y="2442441"/>
            <a:ext cx="297049" cy="5519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3" descr="Безымянный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852" r="70441" b="46012"/>
          <a:stretch/>
        </p:blipFill>
        <p:spPr bwMode="auto">
          <a:xfrm rot="4414815" flipH="1">
            <a:off x="751067" y="3945115"/>
            <a:ext cx="297049" cy="55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3" descr="Безымянный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852" r="70441" b="46012"/>
          <a:stretch/>
        </p:blipFill>
        <p:spPr bwMode="auto">
          <a:xfrm rot="4414815" flipH="1">
            <a:off x="2713952" y="3101687"/>
            <a:ext cx="297049" cy="55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3" descr="Безымянный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852" r="70441" b="46012"/>
          <a:stretch/>
        </p:blipFill>
        <p:spPr bwMode="auto">
          <a:xfrm rot="17691242">
            <a:off x="5566208" y="3235287"/>
            <a:ext cx="297049" cy="5519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3" descr="Безымянный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852" r="70441" b="46012"/>
          <a:stretch/>
        </p:blipFill>
        <p:spPr bwMode="auto">
          <a:xfrm rot="17133333">
            <a:off x="7879861" y="4261882"/>
            <a:ext cx="297049" cy="5519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3" descr="Безымянный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852" r="70441" b="46012"/>
          <a:stretch/>
        </p:blipFill>
        <p:spPr bwMode="auto">
          <a:xfrm rot="17313115" flipH="1">
            <a:off x="6830712" y="3235288"/>
            <a:ext cx="297049" cy="55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3" descr="Безымянный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852" r="70441" b="46012"/>
          <a:stretch/>
        </p:blipFill>
        <p:spPr bwMode="auto">
          <a:xfrm rot="17313115" flipH="1">
            <a:off x="4804370" y="2453729"/>
            <a:ext cx="297049" cy="55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/>
          <p:cNvSpPr txBox="1"/>
          <p:nvPr/>
        </p:nvSpPr>
        <p:spPr>
          <a:xfrm rot="20224135">
            <a:off x="1075076" y="4047911"/>
            <a:ext cx="2829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Толчковая нога </a:t>
            </a:r>
            <a:r>
              <a:rPr lang="ru-RU" i="1" dirty="0" smtClean="0">
                <a:solidFill>
                  <a:srgbClr val="FF0000"/>
                </a:solidFill>
              </a:rPr>
              <a:t>левая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 rot="1412182">
            <a:off x="4818683" y="4136096"/>
            <a:ext cx="2978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Толчковая нога </a:t>
            </a:r>
            <a:r>
              <a:rPr lang="ru-RU" i="1" dirty="0" smtClean="0">
                <a:solidFill>
                  <a:srgbClr val="FF0000"/>
                </a:solidFill>
              </a:rPr>
              <a:t>правая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4" name="Text Box 29"/>
          <p:cNvSpPr txBox="1">
            <a:spLocks noChangeArrowheads="1"/>
          </p:cNvSpPr>
          <p:nvPr/>
        </p:nvSpPr>
        <p:spPr bwMode="auto">
          <a:xfrm>
            <a:off x="662675" y="5229200"/>
            <a:ext cx="821531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ru-RU" sz="1600" dirty="0"/>
              <a:t>Учащийся встает к разбегу лицом. С левой или правой стороны,</a:t>
            </a:r>
          </a:p>
          <a:p>
            <a:pPr algn="l"/>
            <a:r>
              <a:rPr lang="ru-RU" sz="1600" dirty="0"/>
              <a:t> в зависимости от того , какая нога у него толчковая, под углом </a:t>
            </a:r>
            <a:r>
              <a:rPr lang="ru-RU" sz="1600" dirty="0" smtClean="0"/>
              <a:t>30-40 </a:t>
            </a:r>
            <a:r>
              <a:rPr lang="ru-RU" sz="1600" dirty="0"/>
              <a:t>градусов. Первый шаг левой ногой, второй- правой и третий шаг левой толчковой </a:t>
            </a:r>
            <a:r>
              <a:rPr lang="ru-RU" sz="1600" dirty="0" smtClean="0"/>
              <a:t>ногой. Толчковая </a:t>
            </a:r>
            <a:r>
              <a:rPr lang="ru-RU" sz="1600" dirty="0"/>
              <a:t>нога осуществляет отталкивание, маховая </a:t>
            </a:r>
            <a:r>
              <a:rPr lang="ru-RU" sz="1600" dirty="0" smtClean="0"/>
              <a:t>нога - маховое </a:t>
            </a:r>
            <a:r>
              <a:rPr lang="ru-RU" sz="1600" dirty="0"/>
              <a:t>движение.</a:t>
            </a:r>
          </a:p>
        </p:txBody>
      </p:sp>
    </p:spTree>
    <p:extLst>
      <p:ext uri="{BB962C8B-B14F-4D97-AF65-F5344CB8AC3E}">
        <p14:creationId xmlns="" xmlns:p14="http://schemas.microsoft.com/office/powerpoint/2010/main" val="414994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20000" cy="1143000"/>
          </a:xfrm>
        </p:spPr>
        <p:txBody>
          <a:bodyPr/>
          <a:lstStyle/>
          <a:p>
            <a:pPr algn="ctr"/>
            <a:r>
              <a:rPr lang="ru-RU" b="1" dirty="0" smtClean="0"/>
              <a:t>РАЗБЕГ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412776"/>
            <a:ext cx="7125112" cy="244827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Разбег выполняется под углом к планке 30-40 градусов. Толчок дальней от планки ногой на расстоянии 60-70 см от края ямы. Длина разбега 7-9 беговых шагов. При переходе через ногу на предпоследнем шаге прыгун несколько «</a:t>
            </a:r>
            <a:r>
              <a:rPr lang="ru-RU" dirty="0" err="1" smtClean="0"/>
              <a:t>подседает</a:t>
            </a:r>
            <a:r>
              <a:rPr lang="ru-RU" dirty="0" smtClean="0"/>
              <a:t>» и активным движением опорной ноги посылает себя вперед, быстро вынося толчковую ногу</a:t>
            </a:r>
            <a:endParaRPr lang="ru-RU" dirty="0"/>
          </a:p>
        </p:txBody>
      </p:sp>
      <p:pic>
        <p:nvPicPr>
          <p:cNvPr id="4098" name="Picture 2" descr="F:\CANON_SC\IMAGE\0001\SCN_00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50" y="4221088"/>
            <a:ext cx="5218113" cy="1971675"/>
          </a:xfrm>
          <a:prstGeom prst="cube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73755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80920" cy="92447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ПОДГОТОВКА К ОТТАЛКИВАНИЮ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227974"/>
            <a:ext cx="7125112" cy="27363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>
              <a:solidFill>
                <a:schemeClr val="tx1"/>
              </a:solidFill>
              <a:ea typeface="Times New Roman" pitchFamily="18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Последние </a:t>
            </a:r>
            <a:r>
              <a:rPr lang="ru-RU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2-4 </a:t>
            </a:r>
            <a:r>
              <a:rPr lang="ru-RU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шага выполняются </a:t>
            </a:r>
            <a:r>
              <a:rPr lang="ru-RU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быстро, увеличивая сгибание ног в опорной фазе с предпоследнего </a:t>
            </a:r>
            <a:r>
              <a:rPr lang="ru-RU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шага.</a:t>
            </a:r>
            <a:r>
              <a:rPr lang="ru-RU" dirty="0"/>
              <a:t> </a:t>
            </a:r>
          </a:p>
        </p:txBody>
      </p:sp>
      <p:pic>
        <p:nvPicPr>
          <p:cNvPr id="5122" name="Picture 2" descr="F:\CANON_SC\IMAGE\0001\SCN_00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964666"/>
            <a:ext cx="4968552" cy="2314639"/>
          </a:xfrm>
          <a:prstGeom prst="cube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34022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ОТТАЛКИВАНИЕ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700808"/>
            <a:ext cx="7125112" cy="264582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О</a:t>
            </a:r>
            <a:r>
              <a:rPr lang="ru-RU" dirty="0" smtClean="0"/>
              <a:t>существляется </a:t>
            </a:r>
            <a:r>
              <a:rPr lang="ru-RU" dirty="0"/>
              <a:t>энергичный вынос вверх маховой ноги слегка согнутой в колене. Толчковая нога ставится с пятки на опору почти выпрямленной, но выводится таз вперёд и прыгун мгновенно переходит на полную стопу. Этим движением таза убыстряется амортизация, прыгун активно “накатывается” на толчковую ногу. Отталкивание происходит дальней ногой от </a:t>
            </a:r>
            <a:r>
              <a:rPr lang="ru-RU" dirty="0" smtClean="0"/>
              <a:t>планки</a:t>
            </a:r>
            <a:endParaRPr lang="ru-RU" dirty="0"/>
          </a:p>
        </p:txBody>
      </p:sp>
      <p:pic>
        <p:nvPicPr>
          <p:cNvPr id="6146" name="Picture 2" descr="F:\CANON_SC\IMAGE\0001\SCN_00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273054"/>
            <a:ext cx="4968552" cy="2092575"/>
          </a:xfrm>
          <a:prstGeom prst="cube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11582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692696"/>
            <a:ext cx="7125112" cy="26458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Закончив отталкивание, прыгун несколько мгновений выдерживает «паузу взлета», затем еще взлетая вверх, начинает опускать руки и наклонять туловище вперед.</a:t>
            </a:r>
          </a:p>
          <a:p>
            <a:pPr marL="0" indent="0">
              <a:buNone/>
            </a:pPr>
            <a:r>
              <a:rPr lang="ru-RU" dirty="0" smtClean="0"/>
              <a:t>К моменту достижения максимального взлета прыгун стремится как можно ниже наклонить туловище и опустить руки</a:t>
            </a:r>
            <a:endParaRPr lang="ru-RU" dirty="0"/>
          </a:p>
        </p:txBody>
      </p:sp>
      <p:pic>
        <p:nvPicPr>
          <p:cNvPr id="7170" name="Picture 2" descr="F:\CANON_SC\IMAGE\0001\SCN_00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849129"/>
            <a:ext cx="5472608" cy="1932606"/>
          </a:xfrm>
          <a:prstGeom prst="cube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22325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ПЕРЕХОД ЧЕРЕЗ ПЛАНКУ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060848"/>
            <a:ext cx="7125112" cy="134967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Над планкой маховая нога выпрямляется, при этом туловище сильно наклоняется вперёд к планке. Толчковая нога переносится через планку дугообразным </a:t>
            </a:r>
            <a:r>
              <a:rPr lang="ru-RU" dirty="0" smtClean="0">
                <a:solidFill>
                  <a:schemeClr val="tx1"/>
                </a:solidFill>
              </a:rPr>
              <a:t>движением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194" name="Picture 2" descr="F:\CANON_SC\IMAGE\0001\SCN_00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077072"/>
            <a:ext cx="5907088" cy="1951037"/>
          </a:xfrm>
          <a:prstGeom prst="cube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38215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ПРИЗЕМЛЕНИЕ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844824"/>
            <a:ext cx="7125112" cy="18376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Приземление </a:t>
            </a:r>
            <a:r>
              <a:rPr lang="ru-RU" dirty="0" smtClean="0"/>
              <a:t>должно </a:t>
            </a:r>
            <a:r>
              <a:rPr lang="ru-RU" dirty="0"/>
              <a:t>осуществляться сначала  на маховую</a:t>
            </a:r>
            <a:r>
              <a:rPr lang="ru-RU" dirty="0" smtClean="0"/>
              <a:t>, </a:t>
            </a:r>
            <a:r>
              <a:rPr lang="ru-RU" dirty="0"/>
              <a:t>а затем и на толчковую </a:t>
            </a:r>
            <a:r>
              <a:rPr lang="ru-RU" dirty="0" smtClean="0"/>
              <a:t>ногу. </a:t>
            </a:r>
            <a:r>
              <a:rPr lang="ru-RU" dirty="0"/>
              <a:t>Первой </a:t>
            </a:r>
            <a:r>
              <a:rPr lang="ru-RU" dirty="0" smtClean="0"/>
              <a:t>касается </a:t>
            </a:r>
            <a:r>
              <a:rPr lang="ru-RU" dirty="0"/>
              <a:t>пятка маховой ноги. После приземления </a:t>
            </a:r>
            <a:r>
              <a:rPr lang="ru-RU" dirty="0" smtClean="0"/>
              <a:t>прыгун уходит только </a:t>
            </a:r>
            <a:r>
              <a:rPr lang="ru-RU" dirty="0"/>
              <a:t>вперед, вдоль </a:t>
            </a:r>
            <a:r>
              <a:rPr lang="ru-RU" dirty="0" smtClean="0"/>
              <a:t>планки</a:t>
            </a:r>
            <a:endParaRPr lang="ru-RU" dirty="0"/>
          </a:p>
          <a:p>
            <a:endParaRPr lang="ru-RU" dirty="0"/>
          </a:p>
        </p:txBody>
      </p:sp>
      <p:pic>
        <p:nvPicPr>
          <p:cNvPr id="9218" name="Picture 2" descr="F:\CANON_SC\IMAGE\0001\SCN_00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501008"/>
            <a:ext cx="5472608" cy="2532631"/>
          </a:xfrm>
          <a:prstGeom prst="cube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87187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548680"/>
            <a:ext cx="7667013" cy="924475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/>
              <a:t>ОСНОВНЫЕ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/>
              <a:t>ОШИБКИ В ТЕХНИКЕ ПРЫЖКА В ВЫСОТУ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="" xmlns:p14="http://schemas.microsoft.com/office/powerpoint/2010/main" val="1210231321"/>
              </p:ext>
            </p:extLst>
          </p:nvPr>
        </p:nvGraphicFramePr>
        <p:xfrm>
          <a:off x="1009650" y="1809750"/>
          <a:ext cx="7162750" cy="4643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554"/>
                <a:gridCol w="4662196"/>
              </a:tblGrid>
              <a:tr h="451494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556637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Разбег 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1200" dirty="0" smtClean="0"/>
                        <a:t>Напряженный, скованный разбег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</a:tr>
              <a:tr h="451494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Подготовка к отталкиванию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itchFamily="2" charset="2"/>
                        <a:buChar char="§"/>
                      </a:pPr>
                      <a:r>
                        <a:rPr lang="ru-RU" sz="1200" dirty="0" smtClean="0"/>
                        <a:t>Непопадание на брусок толчковой ногой</a:t>
                      </a:r>
                      <a:endParaRPr lang="ru-RU" sz="1200" dirty="0"/>
                    </a:p>
                  </a:txBody>
                  <a:tcPr/>
                </a:tc>
              </a:tr>
              <a:tr h="1358193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Отталкивание 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80000"/>
                        </a:lnSpc>
                        <a:buFont typeface="Wingdings" pitchFamily="2" charset="2"/>
                        <a:buChar char="§"/>
                      </a:pPr>
                      <a:r>
                        <a:rPr lang="ru-RU" sz="1200" dirty="0" smtClean="0"/>
                        <a:t>Постановка ноги на место отталкивания расслабленными мышцами, особенно стопы</a:t>
                      </a:r>
                    </a:p>
                    <a:p>
                      <a:pPr marL="171450" indent="-171450">
                        <a:lnSpc>
                          <a:spcPct val="80000"/>
                        </a:lnSpc>
                        <a:buFont typeface="Wingdings" pitchFamily="2" charset="2"/>
                        <a:buChar char="§"/>
                      </a:pPr>
                      <a:r>
                        <a:rPr lang="ru-RU" sz="1200" dirty="0" smtClean="0"/>
                        <a:t>Излишний наклон туловища вперед или назад</a:t>
                      </a:r>
                    </a:p>
                    <a:p>
                      <a:pPr marL="171450" indent="-171450">
                        <a:lnSpc>
                          <a:spcPct val="80000"/>
                        </a:lnSpc>
                        <a:buFont typeface="Wingdings" pitchFamily="2" charset="2"/>
                        <a:buChar char="§"/>
                      </a:pPr>
                      <a:r>
                        <a:rPr lang="ru-RU" sz="1200" dirty="0" smtClean="0"/>
                        <a:t>Мах ногой не в направлении разбега</a:t>
                      </a:r>
                    </a:p>
                    <a:p>
                      <a:pPr marL="171450" indent="-171450">
                        <a:lnSpc>
                          <a:spcPct val="80000"/>
                        </a:lnSpc>
                        <a:buFont typeface="Wingdings" pitchFamily="2" charset="2"/>
                        <a:buChar char="§"/>
                      </a:pPr>
                      <a:r>
                        <a:rPr lang="ru-RU" sz="1200" dirty="0" smtClean="0"/>
                        <a:t>Пассивная работа рук</a:t>
                      </a:r>
                    </a:p>
                    <a:p>
                      <a:pPr marL="171450" indent="-171450">
                        <a:lnSpc>
                          <a:spcPct val="80000"/>
                        </a:lnSpc>
                        <a:buFont typeface="Wingdings" pitchFamily="2" charset="2"/>
                        <a:buChar char="§"/>
                      </a:pPr>
                      <a:r>
                        <a:rPr lang="ru-RU" sz="1200" dirty="0" smtClean="0"/>
                        <a:t>Несогласованный мах рук и ног</a:t>
                      </a:r>
                    </a:p>
                    <a:p>
                      <a:pPr marL="171450" indent="-171450">
                        <a:lnSpc>
                          <a:spcPct val="80000"/>
                        </a:lnSpc>
                        <a:buFont typeface="Wingdings" pitchFamily="2" charset="2"/>
                        <a:buChar char="§"/>
                      </a:pPr>
                      <a:r>
                        <a:rPr lang="ru-RU" sz="1200" dirty="0" smtClean="0"/>
                        <a:t>Слабый, неэффективный толчок</a:t>
                      </a:r>
                    </a:p>
                  </a:txBody>
                  <a:tcPr anchor="ctr"/>
                </a:tc>
              </a:tr>
              <a:tr h="1358193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Полет через планку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80000"/>
                        </a:lnSpc>
                        <a:buFont typeface="Wingdings" pitchFamily="2" charset="2"/>
                        <a:buChar char="§"/>
                      </a:pPr>
                      <a:r>
                        <a:rPr lang="ru-RU" sz="1200" dirty="0" smtClean="0"/>
                        <a:t>Постановка ноги на место отталкивания расслабленными мышцами, особенно стопы</a:t>
                      </a:r>
                    </a:p>
                    <a:p>
                      <a:pPr marL="171450" indent="-171450">
                        <a:lnSpc>
                          <a:spcPct val="80000"/>
                        </a:lnSpc>
                        <a:buFont typeface="Wingdings" pitchFamily="2" charset="2"/>
                        <a:buChar char="§"/>
                      </a:pPr>
                      <a:r>
                        <a:rPr lang="ru-RU" sz="1200" dirty="0" smtClean="0"/>
                        <a:t>Излишний наклон туловища вперед или назад</a:t>
                      </a:r>
                    </a:p>
                    <a:p>
                      <a:pPr marL="171450" indent="-171450">
                        <a:lnSpc>
                          <a:spcPct val="80000"/>
                        </a:lnSpc>
                        <a:buFont typeface="Wingdings" pitchFamily="2" charset="2"/>
                        <a:buChar char="§"/>
                      </a:pPr>
                      <a:r>
                        <a:rPr lang="ru-RU" sz="1200" dirty="0" smtClean="0"/>
                        <a:t>Мах ногой не в направлении разбега</a:t>
                      </a:r>
                    </a:p>
                    <a:p>
                      <a:pPr marL="171450" indent="-171450">
                        <a:lnSpc>
                          <a:spcPct val="80000"/>
                        </a:lnSpc>
                        <a:buFont typeface="Wingdings" pitchFamily="2" charset="2"/>
                        <a:buChar char="§"/>
                      </a:pPr>
                      <a:r>
                        <a:rPr lang="ru-RU" sz="1200" dirty="0" smtClean="0"/>
                        <a:t>Пассивная работа рук</a:t>
                      </a:r>
                    </a:p>
                    <a:p>
                      <a:pPr marL="171450" indent="-171450">
                        <a:lnSpc>
                          <a:spcPct val="80000"/>
                        </a:lnSpc>
                        <a:buFont typeface="Wingdings" pitchFamily="2" charset="2"/>
                        <a:buChar char="§"/>
                      </a:pPr>
                      <a:r>
                        <a:rPr lang="ru-RU" sz="1200" dirty="0" smtClean="0"/>
                        <a:t>Несогласованный мах рук и ног</a:t>
                      </a:r>
                    </a:p>
                    <a:p>
                      <a:pPr marL="171450" indent="-171450">
                        <a:lnSpc>
                          <a:spcPct val="80000"/>
                        </a:lnSpc>
                        <a:buFont typeface="Wingdings" pitchFamily="2" charset="2"/>
                        <a:buChar char="§"/>
                      </a:pPr>
                      <a:r>
                        <a:rPr lang="ru-RU" sz="1200" dirty="0" smtClean="0"/>
                        <a:t>Слабый, неэффективный толчок</a:t>
                      </a:r>
                    </a:p>
                  </a:txBody>
                  <a:tcPr/>
                </a:tc>
              </a:tr>
              <a:tr h="467575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Приземление 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80000"/>
                        </a:lnSpc>
                        <a:buFont typeface="Wingdings" pitchFamily="2" charset="2"/>
                        <a:buChar char="§"/>
                      </a:pPr>
                      <a:r>
                        <a:rPr lang="ru-RU" sz="1200" dirty="0" smtClean="0"/>
                        <a:t>Стопы расположены параллельно</a:t>
                      </a:r>
                    </a:p>
                    <a:p>
                      <a:pPr marL="171450" indent="-171450">
                        <a:lnSpc>
                          <a:spcPct val="80000"/>
                        </a:lnSpc>
                        <a:buFont typeface="Wingdings" pitchFamily="2" charset="2"/>
                        <a:buChar char="§"/>
                      </a:pPr>
                      <a:r>
                        <a:rPr lang="ru-RU" sz="1200" dirty="0" smtClean="0"/>
                        <a:t>Падение назад, ближе следа, оставленного ногами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72532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УП</a:t>
            </a:r>
            <a:r>
              <a:rPr lang="ru-RU" b="1" dirty="0"/>
              <a:t>Р</a:t>
            </a:r>
            <a:r>
              <a:rPr lang="ru-RU" b="1" dirty="0" smtClean="0"/>
              <a:t>АЖНЕНИЯ ДЛЯ РАЗВИТИЯ ПРЫГУЧЕСТИ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2773767"/>
          </a:xfrm>
        </p:spPr>
        <p:txBody>
          <a:bodyPr numCol="2">
            <a:normAutofit fontScale="92500" lnSpcReduction="20000"/>
          </a:bodyPr>
          <a:lstStyle/>
          <a:p>
            <a:pPr lvl="0"/>
            <a:r>
              <a:rPr lang="ru-RU" dirty="0"/>
              <a:t>Прыжки «в зонах» с касанием резинового </a:t>
            </a:r>
            <a:r>
              <a:rPr lang="ru-RU" dirty="0" smtClean="0"/>
              <a:t>бинта</a:t>
            </a:r>
            <a:endParaRPr lang="ru-RU" dirty="0"/>
          </a:p>
          <a:p>
            <a:pPr lvl="0"/>
            <a:r>
              <a:rPr lang="ru-RU" dirty="0"/>
              <a:t>Прыжки с доставанием предмета </a:t>
            </a:r>
            <a:r>
              <a:rPr lang="ru-RU" dirty="0" smtClean="0"/>
              <a:t>рукой</a:t>
            </a:r>
            <a:endParaRPr lang="ru-RU" dirty="0"/>
          </a:p>
          <a:p>
            <a:pPr lvl="0"/>
            <a:r>
              <a:rPr lang="ru-RU" dirty="0"/>
              <a:t>Прыжки с доставанием мяча </a:t>
            </a:r>
            <a:r>
              <a:rPr lang="ru-RU" dirty="0" smtClean="0"/>
              <a:t>головой</a:t>
            </a:r>
          </a:p>
          <a:p>
            <a:pPr lvl="0"/>
            <a:endParaRPr lang="ru-RU" dirty="0"/>
          </a:p>
          <a:p>
            <a:pPr marL="0" lvl="0" indent="0">
              <a:buNone/>
            </a:pPr>
            <a:endParaRPr lang="ru-RU" dirty="0"/>
          </a:p>
          <a:p>
            <a:pPr lvl="0"/>
            <a:r>
              <a:rPr lang="ru-RU" dirty="0" smtClean="0"/>
              <a:t>Прыжки </a:t>
            </a:r>
            <a:r>
              <a:rPr lang="ru-RU" dirty="0"/>
              <a:t>из «зоны отталкивания» в «зону приземления</a:t>
            </a:r>
            <a:r>
              <a:rPr lang="ru-RU" dirty="0" smtClean="0"/>
              <a:t>»</a:t>
            </a:r>
            <a:endParaRPr lang="ru-RU" dirty="0"/>
          </a:p>
          <a:p>
            <a:pPr lvl="0"/>
            <a:r>
              <a:rPr lang="ru-RU" dirty="0" smtClean="0"/>
              <a:t>«Прыжки </a:t>
            </a:r>
            <a:r>
              <a:rPr lang="ru-RU" dirty="0"/>
              <a:t>в окно» </a:t>
            </a:r>
          </a:p>
          <a:p>
            <a:pPr lvl="0"/>
            <a:r>
              <a:rPr lang="ru-RU" dirty="0" smtClean="0"/>
              <a:t>Прыжки </a:t>
            </a:r>
            <a:r>
              <a:rPr lang="ru-RU" dirty="0"/>
              <a:t>через несколько </a:t>
            </a:r>
            <a:r>
              <a:rPr lang="ru-RU" dirty="0" smtClean="0"/>
              <a:t>препятствий</a:t>
            </a:r>
            <a:endParaRPr lang="ru-RU" dirty="0"/>
          </a:p>
          <a:p>
            <a:pPr lvl="0"/>
            <a:r>
              <a:rPr lang="ru-RU" dirty="0" smtClean="0"/>
              <a:t>«Каскадные</a:t>
            </a:r>
            <a:r>
              <a:rPr lang="ru-RU" dirty="0"/>
              <a:t>» </a:t>
            </a:r>
            <a:r>
              <a:rPr lang="ru-RU" dirty="0" smtClean="0"/>
              <a:t>прыжки</a:t>
            </a:r>
            <a:endParaRPr lang="ru-RU" dirty="0"/>
          </a:p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3797"/>
          <a:stretch/>
        </p:blipFill>
        <p:spPr bwMode="auto">
          <a:xfrm>
            <a:off x="1331640" y="4261358"/>
            <a:ext cx="6120358" cy="1647278"/>
          </a:xfrm>
          <a:prstGeom prst="cube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47728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УПРАЖНЕНИЯ ДЛЯ МАХОВОЙ НОГИ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348880"/>
            <a:ext cx="7125112" cy="2845775"/>
          </a:xfrm>
        </p:spPr>
        <p:txBody>
          <a:bodyPr>
            <a:norm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itchFamily="2" charset="2"/>
              <a:buChar char="§"/>
              <a:tabLst>
                <a:tab pos="457200" algn="l"/>
                <a:tab pos="1714500" algn="l"/>
              </a:tabLst>
            </a:pPr>
            <a:r>
              <a:rPr lang="ru-RU" sz="1700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толкание </a:t>
            </a:r>
            <a:r>
              <a:rPr lang="ru-RU" sz="17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мяча маховой </a:t>
            </a:r>
            <a:r>
              <a:rPr lang="ru-RU" sz="1700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ногой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itchFamily="2" charset="2"/>
              <a:buChar char="§"/>
              <a:tabLst>
                <a:tab pos="457200" algn="l"/>
                <a:tab pos="1714500" algn="l"/>
              </a:tabLst>
            </a:pPr>
            <a:r>
              <a:rPr lang="ru-RU" sz="1700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мах </a:t>
            </a:r>
            <a:r>
              <a:rPr lang="ru-RU" sz="17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ногой в положении </a:t>
            </a:r>
            <a:r>
              <a:rPr lang="ru-RU" sz="1700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лежа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itchFamily="2" charset="2"/>
              <a:buChar char="§"/>
              <a:tabLst>
                <a:tab pos="457200" algn="l"/>
                <a:tab pos="1714500" algn="l"/>
              </a:tabLst>
            </a:pPr>
            <a:r>
              <a:rPr lang="ru-RU" sz="1700" dirty="0" smtClean="0"/>
              <a:t>маховые </a:t>
            </a:r>
            <a:r>
              <a:rPr lang="ru-RU" sz="1700" dirty="0"/>
              <a:t>движения ногой с использованием гимнастической </a:t>
            </a:r>
            <a:r>
              <a:rPr lang="ru-RU" sz="1700" dirty="0" smtClean="0"/>
              <a:t>стенки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itchFamily="2" charset="2"/>
              <a:buChar char="§"/>
              <a:tabLst>
                <a:tab pos="457200" algn="l"/>
                <a:tab pos="1714500" algn="l"/>
              </a:tabLst>
            </a:pPr>
            <a:r>
              <a:rPr lang="ru-RU" sz="1700" dirty="0"/>
              <a:t>с</a:t>
            </a:r>
            <a:r>
              <a:rPr lang="ru-RU" sz="1700" dirty="0" smtClean="0"/>
              <a:t>очетание </a:t>
            </a:r>
            <a:r>
              <a:rPr lang="ru-RU" sz="1700" dirty="0"/>
              <a:t>маха с </a:t>
            </a:r>
            <a:r>
              <a:rPr lang="ru-RU" sz="1700" dirty="0" smtClean="0"/>
              <a:t>отталкиванием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itchFamily="2" charset="2"/>
              <a:buChar char="§"/>
              <a:tabLst>
                <a:tab pos="457200" algn="l"/>
                <a:tab pos="1714500" algn="l"/>
              </a:tabLst>
            </a:pPr>
            <a:r>
              <a:rPr lang="ru-RU" sz="1700" dirty="0"/>
              <a:t>с</a:t>
            </a:r>
            <a:r>
              <a:rPr lang="ru-RU" sz="1700" dirty="0" smtClean="0"/>
              <a:t>очетание </a:t>
            </a:r>
            <a:r>
              <a:rPr lang="ru-RU" sz="1700" dirty="0"/>
              <a:t>маха с отталкиванием из положения «стоя в шаге»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itchFamily="2" charset="2"/>
              <a:buChar char="§"/>
              <a:tabLst>
                <a:tab pos="457200" algn="l"/>
                <a:tab pos="1714500" algn="l"/>
              </a:tabLst>
            </a:pPr>
            <a:endParaRPr lang="ru-RU" dirty="0">
              <a:solidFill>
                <a:schemeClr val="tx1"/>
              </a:solidFill>
              <a:ea typeface="Times New Roman" pitchFamily="18" charset="0"/>
              <a:cs typeface="Arial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tabLst>
                <a:tab pos="457200" algn="l"/>
                <a:tab pos="1714500" algn="l"/>
              </a:tabLst>
            </a:pPr>
            <a:endParaRPr lang="ru-RU" dirty="0">
              <a:solidFill>
                <a:schemeClr val="tx1"/>
              </a:solidFill>
              <a:ea typeface="Times New Roman" pitchFamily="18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775" t="65225" r="17775"/>
          <a:stretch/>
        </p:blipFill>
        <p:spPr bwMode="auto">
          <a:xfrm>
            <a:off x="4211960" y="4556193"/>
            <a:ext cx="1487488" cy="1430039"/>
          </a:xfrm>
          <a:prstGeom prst="cube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798" t="26994" r="12176" b="34159"/>
          <a:stretch/>
        </p:blipFill>
        <p:spPr bwMode="auto">
          <a:xfrm>
            <a:off x="6804248" y="4536078"/>
            <a:ext cx="1487488" cy="1470268"/>
          </a:xfrm>
          <a:prstGeom prst="cube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0000" b="73547"/>
          <a:stretch/>
        </p:blipFill>
        <p:spPr bwMode="auto">
          <a:xfrm>
            <a:off x="1403648" y="4589604"/>
            <a:ext cx="1487487" cy="1402250"/>
          </a:xfrm>
          <a:prstGeom prst="cube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000" b="70920"/>
          <a:stretch/>
        </p:blipFill>
        <p:spPr bwMode="auto">
          <a:xfrm>
            <a:off x="6358341" y="1196752"/>
            <a:ext cx="1487488" cy="1541462"/>
          </a:xfrm>
          <a:prstGeom prst="cube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30411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75724"/>
            <a:ext cx="8136904" cy="92447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ГИМНАСТИЧЕСКИЕ УПРАЖНЕНИЯ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9443" y="1807361"/>
            <a:ext cx="3706573" cy="4429951"/>
          </a:xfrm>
        </p:spPr>
        <p:txBody>
          <a:bodyPr>
            <a:noAutofit/>
          </a:bodyPr>
          <a:lstStyle/>
          <a:p>
            <a:pPr lvl="0" algn="just">
              <a:buFont typeface="Arial" pitchFamily="34" charset="0"/>
              <a:buChar char="•"/>
            </a:pPr>
            <a:r>
              <a:rPr lang="ru-RU" sz="1600" dirty="0"/>
              <a:t>вытянув ногу, положите ее на возвышение: сгибая туловище, сильно вытягивайте руки вперед;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/>
              <a:t>выпады вперед с последующими пружинящими движениями ногами;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/>
              <a:t>вытянув ногу назад и положив ее на возвышение, прогибайтесь назад;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/>
              <a:t>повороты туловища с размашистым движением расслабленных рук;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/>
              <a:t>в положении стоя быстро размахивать ногой взад и вперед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63993" b="50000"/>
          <a:stretch/>
        </p:blipFill>
        <p:spPr bwMode="auto">
          <a:xfrm>
            <a:off x="4918330" y="1641732"/>
            <a:ext cx="1668222" cy="1440160"/>
          </a:xfrm>
          <a:prstGeom prst="cube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4525" t="-100" r="3903" b="50738"/>
          <a:stretch/>
        </p:blipFill>
        <p:spPr bwMode="auto">
          <a:xfrm>
            <a:off x="6846034" y="5102540"/>
            <a:ext cx="1771707" cy="1307842"/>
          </a:xfrm>
          <a:prstGeom prst="cube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100" t="-100" r="44643" b="50738"/>
          <a:stretch/>
        </p:blipFill>
        <p:spPr bwMode="auto">
          <a:xfrm>
            <a:off x="5270983" y="4919818"/>
            <a:ext cx="983919" cy="1490564"/>
          </a:xfrm>
          <a:prstGeom prst="cube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554" t="68875" r="39503"/>
          <a:stretch/>
        </p:blipFill>
        <p:spPr bwMode="auto">
          <a:xfrm>
            <a:off x="7004384" y="3562465"/>
            <a:ext cx="1455009" cy="1128734"/>
          </a:xfrm>
          <a:prstGeom prst="cube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925" t="49664" r="71096" b="6566"/>
          <a:stretch/>
        </p:blipFill>
        <p:spPr bwMode="auto">
          <a:xfrm>
            <a:off x="7057993" y="1628800"/>
            <a:ext cx="1074653" cy="1272615"/>
          </a:xfrm>
          <a:prstGeom prst="cube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959" t="67381" r="4164" b="4222"/>
          <a:stretch/>
        </p:blipFill>
        <p:spPr bwMode="auto">
          <a:xfrm>
            <a:off x="4939331" y="3577543"/>
            <a:ext cx="1647221" cy="912308"/>
          </a:xfrm>
          <a:prstGeom prst="cube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3525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Тестовые вопросы по разделу «Легкая атлетика».</a:t>
            </a:r>
            <a:br>
              <a:rPr lang="ru-RU" sz="2400" dirty="0" smtClean="0"/>
            </a:br>
            <a:r>
              <a:rPr lang="ru-RU" sz="2400" dirty="0" smtClean="0"/>
              <a:t>«Прыжок в высоту с разбега способом «перешагивание» 5 класс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1</a:t>
            </a:r>
            <a:r>
              <a:rPr lang="ru-RU" b="1" dirty="0" smtClean="0"/>
              <a:t>) В прыжках в высоту способом «перешагивание» приземление происходит:</a:t>
            </a:r>
            <a:endParaRPr lang="ru-RU" dirty="0" smtClean="0"/>
          </a:p>
          <a:p>
            <a:r>
              <a:rPr lang="ru-RU" dirty="0" smtClean="0"/>
              <a:t>а) на обе ноги.</a:t>
            </a:r>
          </a:p>
          <a:p>
            <a:r>
              <a:rPr lang="ru-RU" dirty="0" smtClean="0"/>
              <a:t>б) на толчковую ногу.</a:t>
            </a:r>
          </a:p>
          <a:p>
            <a:r>
              <a:rPr lang="ru-RU" dirty="0" smtClean="0"/>
              <a:t>в) боком к планке на маховую ногу, затем на толчковую.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2) Разбег в прыжках в высоту способом «перешагивание» выполняется: </a:t>
            </a:r>
            <a:endParaRPr lang="ru-RU" dirty="0" smtClean="0"/>
          </a:p>
          <a:p>
            <a:r>
              <a:rPr lang="ru-RU" dirty="0" smtClean="0"/>
              <a:t>а) прямолинейно.</a:t>
            </a:r>
          </a:p>
          <a:p>
            <a:r>
              <a:rPr lang="ru-RU" dirty="0" smtClean="0"/>
              <a:t>б) по дуге.</a:t>
            </a:r>
          </a:p>
          <a:p>
            <a:r>
              <a:rPr lang="ru-RU" dirty="0" smtClean="0"/>
              <a:t>в) под углом.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3) Сколько попыток дается участнику соревнований по прыжкам в высоту?</a:t>
            </a:r>
            <a:endParaRPr lang="ru-RU" dirty="0" smtClean="0"/>
          </a:p>
          <a:p>
            <a:r>
              <a:rPr lang="ru-RU" dirty="0" smtClean="0"/>
              <a:t>а) две попытки на каждой высоте.</a:t>
            </a:r>
          </a:p>
          <a:p>
            <a:r>
              <a:rPr lang="ru-RU" dirty="0" smtClean="0"/>
              <a:t>б) три попытки на каждой высоте.</a:t>
            </a:r>
          </a:p>
          <a:p>
            <a:r>
              <a:rPr lang="ru-RU" dirty="0" smtClean="0"/>
              <a:t>в) одна попытка на каждой высоте.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4) Какие существуют фазы прыжка в высоту?</a:t>
            </a:r>
            <a:endParaRPr lang="ru-RU" dirty="0" smtClean="0"/>
          </a:p>
          <a:p>
            <a:r>
              <a:rPr lang="ru-RU" dirty="0" smtClean="0"/>
              <a:t>а) разбег, отталкивание, полет (переход через планку), приземление.</a:t>
            </a:r>
          </a:p>
          <a:p>
            <a:r>
              <a:rPr lang="ru-RU" dirty="0" smtClean="0"/>
              <a:t>б) толчок, подпрыгивание, полет (переход через планку), приземление.</a:t>
            </a:r>
          </a:p>
          <a:p>
            <a:r>
              <a:rPr lang="ru-RU" dirty="0" smtClean="0"/>
              <a:t>в) разбег, подпрыгивание, приземление.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5) Разбег в прыжках в высоту способом «перешагивание» выполняется под углом:</a:t>
            </a:r>
            <a:r>
              <a:rPr lang="ru-RU" dirty="0" smtClean="0"/>
              <a:t> </a:t>
            </a:r>
          </a:p>
          <a:p>
            <a:r>
              <a:rPr lang="ru-RU" dirty="0" smtClean="0"/>
              <a:t>а) 75- 90 градусов.</a:t>
            </a:r>
          </a:p>
          <a:p>
            <a:r>
              <a:rPr lang="ru-RU" dirty="0" smtClean="0"/>
              <a:t>б) 60-75  градусов.</a:t>
            </a:r>
          </a:p>
          <a:p>
            <a:r>
              <a:rPr lang="ru-RU" dirty="0" smtClean="0"/>
              <a:t>в) 35-40 градусов.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6)</a:t>
            </a:r>
            <a:r>
              <a:rPr lang="ru-RU" dirty="0" smtClean="0"/>
              <a:t> </a:t>
            </a:r>
            <a:r>
              <a:rPr lang="ru-RU" b="1" dirty="0" smtClean="0"/>
              <a:t>В каких условиях можно выполнять прыжок в высоту с разбега способом «перешагивание»? </a:t>
            </a:r>
            <a:endParaRPr lang="ru-RU" dirty="0" smtClean="0"/>
          </a:p>
          <a:p>
            <a:r>
              <a:rPr lang="ru-RU" dirty="0" smtClean="0"/>
              <a:t>а) в спортивном комплексе или на спортивной площадке.</a:t>
            </a:r>
          </a:p>
          <a:p>
            <a:r>
              <a:rPr lang="ru-RU" dirty="0" smtClean="0"/>
              <a:t>б) в гимнастическом зале.</a:t>
            </a:r>
          </a:p>
          <a:p>
            <a:r>
              <a:rPr lang="ru-RU" dirty="0" smtClean="0"/>
              <a:t>в)</a:t>
            </a:r>
            <a:r>
              <a:rPr lang="ru-RU" b="1" dirty="0" smtClean="0"/>
              <a:t> </a:t>
            </a:r>
            <a:r>
              <a:rPr lang="ru-RU" dirty="0" err="1" smtClean="0"/>
              <a:t>в</a:t>
            </a:r>
            <a:r>
              <a:rPr lang="ru-RU" dirty="0" smtClean="0"/>
              <a:t> спортивном зале с использованием несколько слоёв гимнастических матов.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7) Каким способом прыжка в высоту с разбега начинают обучать в школе?</a:t>
            </a:r>
            <a:endParaRPr lang="ru-RU" dirty="0" smtClean="0"/>
          </a:p>
          <a:p>
            <a:r>
              <a:rPr lang="ru-RU" dirty="0" smtClean="0"/>
              <a:t>а) «перешагивание».</a:t>
            </a:r>
          </a:p>
          <a:p>
            <a:r>
              <a:rPr lang="ru-RU" dirty="0" smtClean="0"/>
              <a:t>б) «перекидной».</a:t>
            </a:r>
          </a:p>
          <a:p>
            <a:r>
              <a:rPr lang="ru-RU" dirty="0" smtClean="0"/>
              <a:t>в) «</a:t>
            </a:r>
            <a:r>
              <a:rPr lang="ru-RU" dirty="0" err="1" smtClean="0"/>
              <a:t>фосбери-флоп</a:t>
            </a:r>
            <a:r>
              <a:rPr lang="ru-RU" dirty="0" smtClean="0"/>
              <a:t>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188</TotalTime>
  <Words>732</Words>
  <Application>Microsoft Office PowerPoint</Application>
  <PresentationFormat>Экран (4:3)</PresentationFormat>
  <Paragraphs>109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Соседство</vt:lpstr>
      <vt:lpstr>Прыжок в высоту с разбега способом «перешагивание»</vt:lpstr>
      <vt:lpstr>Техника выполнения прыжка в высоту способом «перешагивание»</vt:lpstr>
      <vt:lpstr>Способ – Перешагивание или «Ножницы»</vt:lpstr>
      <vt:lpstr>Фазы прыжка в высоту</vt:lpstr>
      <vt:lpstr>Схема разбега прыжка в высоту (3 шага) </vt:lpstr>
      <vt:lpstr>РАЗБЕГ</vt:lpstr>
      <vt:lpstr>ПОДГОТОВКА К ОТТАЛКИВАНИЮ</vt:lpstr>
      <vt:lpstr>ОТТАЛКИВАНИЕ</vt:lpstr>
      <vt:lpstr>Слайд 9</vt:lpstr>
      <vt:lpstr>ПЕРЕХОД ЧЕРЕЗ ПЛАНКУ</vt:lpstr>
      <vt:lpstr>ПРИЗЕМЛЕНИЕ</vt:lpstr>
      <vt:lpstr>ОСНОВНЫЕ ОШИБКИ В ТЕХНИКЕ ПРЫЖКА В ВЫСОТУ</vt:lpstr>
      <vt:lpstr>УПРАЖНЕНИЯ ДЛЯ РАЗВИТИЯ ПРЫГУЧЕСТИ</vt:lpstr>
      <vt:lpstr>УПРАЖНЕНИЯ ДЛЯ МАХОВОЙ НОГИ</vt:lpstr>
      <vt:lpstr>ГИМНАСТИЧЕСКИЕ УПРАЖНЕНИЯ</vt:lpstr>
      <vt:lpstr>Тестовые вопросы по разделу «Легкая атлетика». «Прыжок в высоту с разбега способом «перешагивание» 5 класс 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Прыжок в высоту с разбега способом «перешагивание»</dc:title>
  <dc:creator>1</dc:creator>
  <cp:lastModifiedBy>1</cp:lastModifiedBy>
  <cp:revision>24</cp:revision>
  <dcterms:created xsi:type="dcterms:W3CDTF">2012-03-27T14:49:16Z</dcterms:created>
  <dcterms:modified xsi:type="dcterms:W3CDTF">2021-02-12T13:48:43Z</dcterms:modified>
</cp:coreProperties>
</file>