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5" r:id="rId3"/>
    <p:sldId id="260" r:id="rId4"/>
    <p:sldId id="257" r:id="rId5"/>
    <p:sldId id="281" r:id="rId6"/>
    <p:sldId id="283" r:id="rId7"/>
    <p:sldId id="278" r:id="rId8"/>
    <p:sldId id="265" r:id="rId9"/>
    <p:sldId id="280" r:id="rId10"/>
    <p:sldId id="266" r:id="rId11"/>
    <p:sldId id="268" r:id="rId12"/>
    <p:sldId id="269" r:id="rId13"/>
    <p:sldId id="270" r:id="rId14"/>
    <p:sldId id="271" r:id="rId15"/>
    <p:sldId id="272" r:id="rId16"/>
    <p:sldId id="285" r:id="rId17"/>
    <p:sldId id="27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97"/>
    <a:srgbClr val="FFCC99"/>
    <a:srgbClr val="FFAB57"/>
    <a:srgbClr val="531611"/>
    <a:srgbClr val="FFCC66"/>
    <a:srgbClr val="250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3C2CE-BBD3-42F9-993B-6A3F6F5200E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C1C7-C1E0-4BC5-8149-01166692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7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C1C7-C1E0-4BC5-8149-01166692AA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5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m-_8ngy3O0.jpg"/>
          <p:cNvPicPr>
            <a:picLocks noChangeAspect="1"/>
          </p:cNvPicPr>
          <p:nvPr userDrawn="1"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8" y="0"/>
            <a:ext cx="3968329" cy="5143500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12290" name="Picture 2" descr="http://s1.pic4you.ru/allimage/y2012/09-01/12216/2393889.png"/>
          <p:cNvPicPr>
            <a:picLocks noChangeAspect="1" noChangeArrowheads="1"/>
          </p:cNvPicPr>
          <p:nvPr userDrawn="1"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 flipH="1">
            <a:off x="6336793" y="1714494"/>
            <a:ext cx="2807215" cy="3429006"/>
          </a:xfrm>
          <a:prstGeom prst="rect">
            <a:avLst/>
          </a:prstGeom>
          <a:noFill/>
        </p:spPr>
      </p:pic>
      <p:pic>
        <p:nvPicPr>
          <p:cNvPr id="12292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 rot="10481453">
            <a:off x="421201" y="-75489"/>
            <a:ext cx="3071834" cy="1526699"/>
          </a:xfrm>
          <a:prstGeom prst="rect">
            <a:avLst/>
          </a:prstGeom>
          <a:noFill/>
        </p:spPr>
      </p:pic>
      <p:pic>
        <p:nvPicPr>
          <p:cNvPr id="12294" name="Picture 6" descr="http://s1.pic4you.ru/allimage/y2012/09-01/12216/2393829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rot="20091711">
            <a:off x="626512" y="2336853"/>
            <a:ext cx="2962743" cy="29376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65519"/>
            <a:ext cx="7772400" cy="1102519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54563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9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1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9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0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96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25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9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m-_8ngy3O0.jpg"/>
          <p:cNvPicPr>
            <a:picLocks noChangeAspect="1"/>
          </p:cNvPicPr>
          <p:nvPr userDrawn="1"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214282" y="785801"/>
            <a:ext cx="3071834" cy="3981519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8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034" y="642926"/>
            <a:ext cx="2357454" cy="1171653"/>
          </a:xfrm>
          <a:prstGeom prst="rect">
            <a:avLst/>
          </a:prstGeom>
          <a:noFill/>
        </p:spPr>
      </p:pic>
      <p:pic>
        <p:nvPicPr>
          <p:cNvPr id="9" name="Picture 6" descr="http://s1.pic4you.ru/allimage/y2012/09-01/12216/2393829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9842431">
            <a:off x="658759" y="2807360"/>
            <a:ext cx="2088259" cy="20705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85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0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0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-478101" y="1835403"/>
            <a:ext cx="1900991" cy="944792"/>
          </a:xfrm>
          <a:prstGeom prst="rect">
            <a:avLst/>
          </a:prstGeom>
          <a:noFill/>
        </p:spPr>
      </p:pic>
      <p:pic>
        <p:nvPicPr>
          <p:cNvPr id="7" name="Picture 2" descr="http://s1.pic4you.ru/allimage/y2012/09-01/12216/2393889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571751"/>
            <a:ext cx="2163892" cy="2643188"/>
          </a:xfrm>
          <a:prstGeom prst="rect">
            <a:avLst/>
          </a:prstGeom>
          <a:noFill/>
        </p:spPr>
      </p:pic>
      <p:pic>
        <p:nvPicPr>
          <p:cNvPr id="8" name="Picture 6" descr="http://s1.pic4you.ru/allimage/y2012/09-01/12216/2393829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2241493" flipH="1">
            <a:off x="358093" y="-280149"/>
            <a:ext cx="2258846" cy="2239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 rot="10431202">
            <a:off x="4696432" y="3671962"/>
            <a:ext cx="2461488" cy="1223359"/>
          </a:xfrm>
          <a:prstGeom prst="rect">
            <a:avLst/>
          </a:prstGeom>
          <a:noFill/>
        </p:spPr>
      </p:pic>
      <p:pic>
        <p:nvPicPr>
          <p:cNvPr id="8" name="Picture 2" descr="http://s1.pic4you.ru/allimage/y2012/09-01/12216/2393889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6643702" y="2143126"/>
            <a:ext cx="2357422" cy="28795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bali.ru/wp-content/uploads/2013/03/vintazhnaya_ramka_starij_lis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2000258" y="-2000248"/>
            <a:ext cx="5143501" cy="91440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58B6-971A-462A-8553-BD15075589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A2EB-1EEC-4842-9E02-32E452F28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4866501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hlinkClick r:id="rId14"/>
              </a:rPr>
              <a:t>http://presentation-creation.ru/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DSC04848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3201"/>
          <a:stretch/>
        </p:blipFill>
        <p:spPr bwMode="auto">
          <a:xfrm>
            <a:off x="763960" y="923950"/>
            <a:ext cx="2592288" cy="346671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60000"/>
                <a:lumOff val="40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904" y="1113738"/>
            <a:ext cx="47525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Николаева</a:t>
            </a:r>
          </a:p>
          <a:p>
            <a:pPr algn="ctr"/>
            <a:r>
              <a:rPr lang="ru-RU" sz="3200" b="1" i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Светлана Васильевна</a:t>
            </a:r>
          </a:p>
          <a:p>
            <a:pPr algn="ctr"/>
            <a:endParaRPr lang="ru-RU" sz="1200" b="1" i="1" dirty="0" smtClean="0">
              <a:ln w="11430"/>
              <a:solidFill>
                <a:srgbClr val="5316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2400" b="1" i="1" dirty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у</a:t>
            </a:r>
            <a:r>
              <a:rPr lang="ru-RU" sz="2400" b="1" i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читель начальных классов</a:t>
            </a:r>
          </a:p>
          <a:p>
            <a:pPr algn="ctr"/>
            <a:endParaRPr lang="ru-RU" sz="1200" b="1" i="1" dirty="0">
              <a:ln w="11430"/>
              <a:solidFill>
                <a:srgbClr val="5316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2400" b="1" i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МОБУ гимназия №1</a:t>
            </a:r>
            <a:endParaRPr lang="ru-RU" sz="2400" b="1" i="1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5316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4202"/>
            <a:ext cx="3672408" cy="2476659"/>
          </a:xfrm>
          <a:prstGeom prst="rect">
            <a:avLst/>
          </a:prstGeom>
          <a:ln>
            <a:solidFill>
              <a:srgbClr val="53161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2252507"/>
            <a:ext cx="3702437" cy="2136715"/>
          </a:xfrm>
          <a:prstGeom prst="rect">
            <a:avLst/>
          </a:prstGeom>
          <a:ln>
            <a:solidFill>
              <a:srgbClr val="531611"/>
            </a:solidFill>
          </a:ln>
        </p:spPr>
      </p:pic>
    </p:spTree>
    <p:extLst>
      <p:ext uri="{BB962C8B-B14F-4D97-AF65-F5344CB8AC3E}">
        <p14:creationId xmlns:p14="http://schemas.microsoft.com/office/powerpoint/2010/main" val="30249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51.radikal.ru/i131/1502/d7/3e0c2953032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9272"/>
            <a:ext cx="6408712" cy="4199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4" b="3331"/>
          <a:stretch/>
        </p:blipFill>
        <p:spPr>
          <a:xfrm>
            <a:off x="1838036" y="771552"/>
            <a:ext cx="5472608" cy="3740770"/>
          </a:xfrm>
          <a:prstGeom prst="rect">
            <a:avLst/>
          </a:prstGeom>
          <a:ln>
            <a:solidFill>
              <a:srgbClr val="531611"/>
            </a:solidFill>
          </a:ln>
        </p:spPr>
      </p:pic>
    </p:spTree>
    <p:extLst>
      <p:ext uri="{BB962C8B-B14F-4D97-AF65-F5344CB8AC3E}">
        <p14:creationId xmlns:p14="http://schemas.microsoft.com/office/powerpoint/2010/main" val="14623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269" y="1045602"/>
            <a:ext cx="552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Ничего Надя делать не умела.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2536" y="147790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Бабушка </a:t>
            </a:r>
            <a:r>
              <a:rPr lang="ru-RU" sz="2400" b="1" dirty="0"/>
              <a:t>Надю одевала, обувала, умывала, причесывала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1259" y="683879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Ах!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5277" y="1939565"/>
            <a:ext cx="6742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Прослышала </a:t>
            </a:r>
            <a:r>
              <a:rPr lang="ru-RU" sz="2400" b="1" dirty="0"/>
              <a:t>Надя про детский сад.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4630" y="2391239"/>
            <a:ext cx="795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Весело там: </a:t>
            </a:r>
            <a:r>
              <a:rPr lang="ru-RU" sz="2400" b="1" dirty="0"/>
              <a:t>подружки </a:t>
            </a:r>
            <a:r>
              <a:rPr lang="ru-RU" sz="2400" b="1" dirty="0" smtClean="0"/>
              <a:t>играют, танцуют, поют, сказки </a:t>
            </a:r>
            <a:r>
              <a:rPr lang="ru-RU" sz="2400" b="1" dirty="0"/>
              <a:t>слушают.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393" y="3222236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Хорошо </a:t>
            </a:r>
            <a:r>
              <a:rPr lang="ru-RU" sz="2400" b="1" dirty="0"/>
              <a:t>детям в детском саду.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6579" y="3651870"/>
            <a:ext cx="78267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 </a:t>
            </a:r>
            <a:r>
              <a:rPr lang="ru-RU" sz="2400" b="1" dirty="0"/>
              <a:t>Наденьке было бы там хорошо, да только не взяли ее туда. Не приняли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0149" y="4053694"/>
            <a:ext cx="845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Ах!</a:t>
            </a:r>
          </a:p>
        </p:txBody>
      </p:sp>
    </p:spTree>
    <p:extLst>
      <p:ext uri="{BB962C8B-B14F-4D97-AF65-F5344CB8AC3E}">
        <p14:creationId xmlns:p14="http://schemas.microsoft.com/office/powerpoint/2010/main" val="34599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33" y="1491630"/>
            <a:ext cx="5854551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За гранью очевидного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или</a:t>
            </a:r>
            <a:r>
              <a:rPr lang="ru-RU" sz="3200" b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36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 видеть больше,</a:t>
            </a:r>
          </a:p>
          <a:p>
            <a:pPr algn="ctr"/>
            <a:r>
              <a:rPr lang="ru-RU" sz="36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чем написано…</a:t>
            </a:r>
            <a:endParaRPr lang="ru-RU" sz="3600" b="1" i="1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5316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409036" y="72315"/>
            <a:ext cx="6454388" cy="782092"/>
            <a:chOff x="406" y="980"/>
            <a:chExt cx="2330" cy="294"/>
          </a:xfrm>
        </p:grpSpPr>
        <p:sp>
          <p:nvSpPr>
            <p:cNvPr id="4" name="AutoShape 1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B97C3">
                    <a:gamma/>
                    <a:tint val="54118"/>
                    <a:invGamma/>
                  </a:srgbClr>
                </a:gs>
                <a:gs pos="100000">
                  <a:srgbClr val="1B97C3"/>
                </a:gs>
              </a:gsLst>
              <a:lin ang="0" scaled="1"/>
            </a:gradFill>
            <a:ln w="12700">
              <a:solidFill>
                <a:srgbClr val="1DA5D5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AutoShape 1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83847" y="316704"/>
            <a:ext cx="6179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Приемы формирования самооценки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30253" y="1607348"/>
            <a:ext cx="2157413" cy="2569369"/>
            <a:chOff x="642" y="1572"/>
            <a:chExt cx="1359" cy="2158"/>
          </a:xfrm>
        </p:grpSpPr>
        <p:sp>
          <p:nvSpPr>
            <p:cNvPr id="11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927408" y="2293443"/>
            <a:ext cx="1820883" cy="150810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Письменные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дневник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журнал добрых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6463392" y="1612539"/>
            <a:ext cx="2157413" cy="2569369"/>
            <a:chOff x="642" y="1572"/>
            <a:chExt cx="1359" cy="2158"/>
          </a:xfrm>
        </p:grpSpPr>
        <p:sp>
          <p:nvSpPr>
            <p:cNvPr id="24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3557531" y="1604968"/>
            <a:ext cx="2157413" cy="2569369"/>
            <a:chOff x="642" y="1572"/>
            <a:chExt cx="1359" cy="2158"/>
          </a:xfrm>
        </p:grpSpPr>
        <p:sp>
          <p:nvSpPr>
            <p:cNvPr id="28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561255" y="2293440"/>
            <a:ext cx="1983107" cy="193899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Вербальные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Горячий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стул”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“Я хороший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что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22777" y="2293440"/>
            <a:ext cx="1839606" cy="126188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Комплексные</a:t>
            </a:r>
          </a:p>
          <a:p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таблицей.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.lookmytrips.com/images/look42tr/big-57570308ff936767470e0354-575d8d249d9bd-1blr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5474"/>
            <a:ext cx="6912768" cy="388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1854" y="4630887"/>
            <a:ext cx="355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В. Васнецов «Витязь на распутье»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6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9546"/>
            <a:ext cx="4032449" cy="386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5708" y="915566"/>
            <a:ext cx="3863494" cy="3139321"/>
          </a:xfrm>
          <a:prstGeom prst="rect">
            <a:avLst/>
          </a:prstGeom>
          <a:solidFill>
            <a:srgbClr val="FFDC97"/>
          </a:solidFill>
          <a:ln>
            <a:solidFill>
              <a:srgbClr val="FFAB57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b="1" i="1" dirty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истину познать, проникни в суть,</a:t>
            </a:r>
          </a:p>
          <a:p>
            <a:r>
              <a:rPr lang="ru-RU" b="1" i="1" dirty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Поймешь все тайны </a:t>
            </a:r>
            <a:r>
              <a:rPr lang="ru-RU" b="1" i="1" dirty="0" smtClean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—лишь </a:t>
            </a:r>
            <a:r>
              <a:rPr lang="ru-RU" b="1" i="1" dirty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упорным будь.</a:t>
            </a:r>
          </a:p>
          <a:p>
            <a:r>
              <a:rPr lang="ru-RU" b="1" i="1" dirty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сразу говори: </a:t>
            </a:r>
            <a:r>
              <a:rPr lang="ru-RU" b="1" i="1" dirty="0" smtClean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«Мне </a:t>
            </a:r>
            <a:r>
              <a:rPr lang="ru-RU" b="1" i="1" dirty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понятно!» —</a:t>
            </a:r>
          </a:p>
          <a:p>
            <a:r>
              <a:rPr lang="ru-RU" b="1" i="1" dirty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Вглубь всех вещей старайся </a:t>
            </a:r>
            <a:r>
              <a:rPr lang="ru-RU" b="1" i="1" dirty="0" smtClean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заглянуть.</a:t>
            </a:r>
          </a:p>
          <a:p>
            <a:r>
              <a:rPr lang="ru-RU" b="1" i="1" dirty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r>
              <a:rPr lang="ru-RU" b="1" i="1" dirty="0" smtClean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Мажит</a:t>
            </a:r>
            <a:r>
              <a:rPr lang="ru-RU" b="1" i="1" dirty="0" smtClean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531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Гафури</a:t>
            </a:r>
            <a:endParaRPr lang="ru-RU" b="1" i="1" dirty="0">
              <a:solidFill>
                <a:srgbClr val="5316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24" y="1059582"/>
            <a:ext cx="5854551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За гранью очевидного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или</a:t>
            </a:r>
            <a:r>
              <a:rPr lang="ru-RU" sz="3200" b="1" dirty="0" smtClean="0">
                <a:ln w="11430"/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36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 видеть больше,</a:t>
            </a:r>
          </a:p>
          <a:p>
            <a:pPr algn="ctr"/>
            <a:r>
              <a:rPr lang="ru-RU" sz="36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5316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чем написано…</a:t>
            </a:r>
            <a:endParaRPr lang="ru-RU" sz="3600" b="1" i="1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5316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7417" y="1707654"/>
            <a:ext cx="8136769" cy="2952328"/>
          </a:xfrm>
          <a:prstGeom prst="rect">
            <a:avLst/>
          </a:prstGeom>
          <a:solidFill>
            <a:srgbClr val="FFDC97">
              <a:alpha val="75686"/>
            </a:srgbClr>
          </a:solidFill>
          <a:effectLst>
            <a:softEdge rad="127000"/>
          </a:effectLst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/>
          </a:p>
          <a:p>
            <a:pPr marL="400050" lvl="1" indent="0">
              <a:buNone/>
            </a:pPr>
            <a:r>
              <a:rPr lang="ru-RU" sz="2400" dirty="0" smtClean="0"/>
              <a:t>«…</a:t>
            </a:r>
            <a:r>
              <a:rPr lang="en-US" sz="2400" dirty="0" smtClean="0"/>
              <a:t>II. </a:t>
            </a:r>
            <a:r>
              <a:rPr lang="ru-RU" sz="2400" dirty="0" smtClean="0"/>
              <a:t>Основные направления развития воспитания.</a:t>
            </a:r>
          </a:p>
          <a:p>
            <a:pPr marL="400050" lvl="1" indent="0">
              <a:buNone/>
            </a:pPr>
            <a:r>
              <a:rPr lang="ru-RU" sz="2400" dirty="0" smtClean="0"/>
              <a:t>1. Развитие социальных институтов воспитания.</a:t>
            </a:r>
          </a:p>
          <a:p>
            <a:pPr marL="400050" lvl="1" indent="0">
              <a:buNone/>
            </a:pPr>
            <a:r>
              <a:rPr lang="ru-RU" sz="2400" dirty="0" smtClean="0"/>
              <a:t>Развитие воспитания в системе образования предполагает:</a:t>
            </a:r>
          </a:p>
          <a:p>
            <a:pPr marL="400050" lvl="1" indent="0">
              <a:buNone/>
            </a:pPr>
            <a:r>
              <a:rPr lang="ru-RU" sz="2400" dirty="0" smtClean="0"/>
              <a:t>- использование чтения … для познания мира и формирования личности;</a:t>
            </a:r>
          </a:p>
          <a:p>
            <a:pPr marL="400050" lvl="1" indent="0">
              <a:buNone/>
            </a:pPr>
            <a:r>
              <a:rPr lang="ru-RU" sz="2400" dirty="0" smtClean="0"/>
              <a:t>- создание условий для повышения у детей уровня владения русским языком…»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409" y="555526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250E0D"/>
                </a:solidFill>
              </a:rPr>
              <a:t>Стратегия развития воспитания </a:t>
            </a:r>
            <a:endParaRPr lang="ru-RU" sz="2600" b="1" dirty="0" smtClean="0">
              <a:solidFill>
                <a:srgbClr val="250E0D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250E0D"/>
                </a:solidFill>
              </a:rPr>
              <a:t>в Российской Федерации</a:t>
            </a:r>
            <a:r>
              <a:rPr lang="ru-RU" sz="2600" b="1" dirty="0">
                <a:solidFill>
                  <a:srgbClr val="250E0D"/>
                </a:solidFill>
              </a:rPr>
              <a:t/>
            </a:r>
            <a:br>
              <a:rPr lang="ru-RU" sz="2600" b="1" dirty="0">
                <a:solidFill>
                  <a:srgbClr val="250E0D"/>
                </a:solidFill>
              </a:rPr>
            </a:br>
            <a:r>
              <a:rPr lang="ru-RU" sz="2600" b="1" dirty="0">
                <a:solidFill>
                  <a:srgbClr val="250E0D"/>
                </a:solidFill>
              </a:rPr>
              <a:t>( 2015-2025 гг.)</a:t>
            </a:r>
          </a:p>
        </p:txBody>
      </p:sp>
    </p:spTree>
    <p:extLst>
      <p:ext uri="{BB962C8B-B14F-4D97-AF65-F5344CB8AC3E}">
        <p14:creationId xmlns:p14="http://schemas.microsoft.com/office/powerpoint/2010/main" val="36771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409036" y="72315"/>
            <a:ext cx="6454388" cy="782092"/>
            <a:chOff x="406" y="980"/>
            <a:chExt cx="2330" cy="294"/>
          </a:xfrm>
        </p:grpSpPr>
        <p:sp>
          <p:nvSpPr>
            <p:cNvPr id="4" name="AutoShape 1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B97C3">
                    <a:gamma/>
                    <a:tint val="54118"/>
                    <a:invGamma/>
                  </a:srgbClr>
                </a:gs>
                <a:gs pos="100000">
                  <a:srgbClr val="1B97C3"/>
                </a:gs>
              </a:gsLst>
              <a:lin ang="0" scaled="1"/>
            </a:gradFill>
            <a:ln w="12700">
              <a:solidFill>
                <a:srgbClr val="1DA5D5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AutoShape 1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83847" y="316704"/>
            <a:ext cx="6179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Приемы формирования самооценки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30253" y="1607348"/>
            <a:ext cx="2157413" cy="2569369"/>
            <a:chOff x="642" y="1572"/>
            <a:chExt cx="1359" cy="2158"/>
          </a:xfrm>
        </p:grpSpPr>
        <p:sp>
          <p:nvSpPr>
            <p:cNvPr id="11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927408" y="2293443"/>
            <a:ext cx="1820883" cy="150810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Письменные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дневник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журнал добрых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6463392" y="1612539"/>
            <a:ext cx="2157413" cy="2569369"/>
            <a:chOff x="642" y="1572"/>
            <a:chExt cx="1359" cy="2158"/>
          </a:xfrm>
        </p:grpSpPr>
        <p:sp>
          <p:nvSpPr>
            <p:cNvPr id="24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3557531" y="1604968"/>
            <a:ext cx="2157413" cy="2569369"/>
            <a:chOff x="642" y="1572"/>
            <a:chExt cx="1359" cy="2158"/>
          </a:xfrm>
        </p:grpSpPr>
        <p:sp>
          <p:nvSpPr>
            <p:cNvPr id="28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561255" y="2293440"/>
            <a:ext cx="1983107" cy="193899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Вербальные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Горячий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стул”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“Я хороший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что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22777" y="2293440"/>
            <a:ext cx="1839606" cy="126188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Комплексные</a:t>
            </a:r>
          </a:p>
          <a:p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“Мы оба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похожи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…”.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441/157361486.6a/0_9b8cf_8f803cbd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0" y="795216"/>
            <a:ext cx="2270779" cy="1614409"/>
          </a:xfrm>
          <a:prstGeom prst="rect">
            <a:avLst/>
          </a:prstGeom>
          <a:noFill/>
          <a:ln w="25400">
            <a:solidFill>
              <a:srgbClr val="5316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906476/d8c75495-61f2-4fd2-a1af-571f5754305a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09" y="2795369"/>
            <a:ext cx="2067246" cy="1548551"/>
          </a:xfrm>
          <a:prstGeom prst="rect">
            <a:avLst/>
          </a:prstGeom>
          <a:noFill/>
          <a:ln w="25400">
            <a:solidFill>
              <a:srgbClr val="5316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1054037/e9462418-b0d6-4d42-b4e1-d57499825aaa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36" y="816396"/>
            <a:ext cx="2376264" cy="1593229"/>
          </a:xfrm>
          <a:prstGeom prst="rect">
            <a:avLst/>
          </a:prstGeom>
          <a:noFill/>
          <a:ln w="25400">
            <a:solidFill>
              <a:srgbClr val="5316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38069/5ae71d39-33eb-4f6c-ba09-bd37261e5bde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2" y="2777853"/>
            <a:ext cx="2145293" cy="1566064"/>
          </a:xfrm>
          <a:prstGeom prst="rect">
            <a:avLst/>
          </a:prstGeom>
          <a:noFill/>
          <a:ln w="25400">
            <a:solidFill>
              <a:srgbClr val="5316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4.gallery.aystatic.by/650/447/539/5013/5013539447_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3628" r="2425" b="3763"/>
          <a:stretch/>
        </p:blipFill>
        <p:spPr bwMode="auto">
          <a:xfrm>
            <a:off x="6244017" y="819383"/>
            <a:ext cx="2120838" cy="1590237"/>
          </a:xfrm>
          <a:prstGeom prst="rect">
            <a:avLst/>
          </a:prstGeom>
          <a:noFill/>
          <a:ln w="25400">
            <a:solidFill>
              <a:srgbClr val="5316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edokol.org/wp-content/uploads/2016/11/0_4dcd5_6cde621_or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83" y="2777853"/>
            <a:ext cx="2394925" cy="1566064"/>
          </a:xfrm>
          <a:prstGeom prst="rect">
            <a:avLst/>
          </a:prstGeom>
          <a:noFill/>
          <a:ln w="25400">
            <a:solidFill>
              <a:srgbClr val="5316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"/>
          <a:stretch/>
        </p:blipFill>
        <p:spPr>
          <a:xfrm>
            <a:off x="1763696" y="775103"/>
            <a:ext cx="5688631" cy="3812875"/>
          </a:xfrm>
          <a:prstGeom prst="rect">
            <a:avLst/>
          </a:prstGeom>
          <a:ln w="25400">
            <a:solidFill>
              <a:srgbClr val="531611"/>
            </a:solidFill>
          </a:ln>
        </p:spPr>
      </p:pic>
    </p:spTree>
    <p:extLst>
      <p:ext uri="{BB962C8B-B14F-4D97-AF65-F5344CB8AC3E}">
        <p14:creationId xmlns:p14="http://schemas.microsoft.com/office/powerpoint/2010/main" val="2594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19.userapi.com/c840633/v840633956/7e39a/brhnonOpz-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6" y="771554"/>
            <a:ext cx="2618895" cy="3678263"/>
          </a:xfrm>
          <a:prstGeom prst="rect">
            <a:avLst/>
          </a:prstGeom>
          <a:noFill/>
          <a:ln>
            <a:solidFill>
              <a:srgbClr val="5316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736x/67/eb/11/67eb116ab656391b1679c2af8282784e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b="7522"/>
          <a:stretch/>
        </p:blipFill>
        <p:spPr bwMode="auto">
          <a:xfrm>
            <a:off x="1568465" y="627536"/>
            <a:ext cx="6191250" cy="3993267"/>
          </a:xfrm>
          <a:prstGeom prst="rect">
            <a:avLst/>
          </a:prstGeom>
          <a:solidFill>
            <a:srgbClr val="FFDC97">
              <a:alpha val="60000"/>
            </a:srgbClr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https://us.123rf.com/450wm/oleon17/oleon171510/oleon17151000075/47675021-joyful-boy-walking-in-the-rain-isolated-on-white.jpg?ver=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6444" l="2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72" y="2631824"/>
            <a:ext cx="2523828" cy="25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johnnyjet.wpengine.netdna-cdn.com/wp-content/uploads/2013/06/Royal-Princess-Cruise-Ship-Southampton-England-2013-0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2437" r="23798"/>
          <a:stretch/>
        </p:blipFill>
        <p:spPr bwMode="auto">
          <a:xfrm>
            <a:off x="630843" y="784131"/>
            <a:ext cx="948011" cy="19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963861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</a:rPr>
              <a:t>17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328220" y="995271"/>
            <a:ext cx="139756" cy="137233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260</Words>
  <Application>Microsoft Office PowerPoint</Application>
  <PresentationFormat>Экран (16:9)</PresentationFormat>
  <Paragraphs>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Жданова</cp:lastModifiedBy>
  <cp:revision>53</cp:revision>
  <dcterms:created xsi:type="dcterms:W3CDTF">2016-07-05T17:28:45Z</dcterms:created>
  <dcterms:modified xsi:type="dcterms:W3CDTF">2023-10-03T04:27:20Z</dcterms:modified>
</cp:coreProperties>
</file>