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80" r:id="rId6"/>
    <p:sldId id="281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83" r:id="rId22"/>
    <p:sldId id="275" r:id="rId23"/>
    <p:sldId id="276" r:id="rId24"/>
    <p:sldId id="25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9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9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5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2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1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2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7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7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4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4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DE738-3317-4BF2-A02F-77E1BAA4D292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4500E-E781-4CE2-9682-EA3303B3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2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3240466"/>
            <a:ext cx="949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00CC"/>
                </a:solidFill>
                <a:latin typeface="Arial Black" panose="020B0A04020102020204" pitchFamily="34" charset="0"/>
              </a:rPr>
              <a:t>«Мы -  за  здоровое       питание!»</a:t>
            </a:r>
          </a:p>
          <a:p>
            <a:pPr algn="ctr"/>
            <a:r>
              <a:rPr lang="ru-RU" sz="4400" dirty="0" smtClean="0">
                <a:solidFill>
                  <a:srgbClr val="6600CC"/>
                </a:solidFill>
                <a:latin typeface="Arial Black" panose="020B0A04020102020204" pitchFamily="34" charset="0"/>
              </a:rPr>
              <a:t>Решение задач</a:t>
            </a:r>
            <a:endParaRPr lang="ru-RU" sz="4400" dirty="0">
              <a:solidFill>
                <a:srgbClr val="6600CC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478508"/>
            <a:ext cx="7480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математики </a:t>
            </a:r>
          </a:p>
          <a:p>
            <a:pPr algn="ctr"/>
            <a:r>
              <a:rPr lang="ru-RU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«В» класс МБОУ «Лицей №4»</a:t>
            </a:r>
          </a:p>
          <a:p>
            <a:pPr algn="ctr"/>
            <a:r>
              <a:rPr lang="ru-RU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Петрунина Л.Б.</a:t>
            </a:r>
          </a:p>
        </p:txBody>
      </p:sp>
    </p:spTree>
    <p:extLst>
      <p:ext uri="{BB962C8B-B14F-4D97-AF65-F5344CB8AC3E}">
        <p14:creationId xmlns:p14="http://schemas.microsoft.com/office/powerpoint/2010/main" val="30641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318"/>
          </a:xfrm>
        </p:spPr>
      </p:pic>
      <p:sp>
        <p:nvSpPr>
          <p:cNvPr id="5" name="Прямоугольник 4"/>
          <p:cNvSpPr/>
          <p:nvPr/>
        </p:nvSpPr>
        <p:spPr>
          <a:xfrm>
            <a:off x="828305" y="365125"/>
            <a:ext cx="9747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6600CC"/>
                </a:solidFill>
              </a:rPr>
              <a:t>Блицтурнир «Найди решение!»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1194306"/>
            <a:ext cx="118491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4</a:t>
            </a:r>
            <a:r>
              <a:rPr lang="ru-RU" sz="6000" i="1" dirty="0" smtClean="0"/>
              <a:t>. Нажарили  </a:t>
            </a:r>
            <a:r>
              <a:rPr lang="ru-RU" sz="6000" b="1" i="1" dirty="0" smtClean="0"/>
              <a:t>а  </a:t>
            </a:r>
            <a:r>
              <a:rPr lang="ru-RU" sz="6000" i="1" dirty="0" smtClean="0"/>
              <a:t>блинов   и разложили  их   на  тарелки </a:t>
            </a:r>
          </a:p>
          <a:p>
            <a:r>
              <a:rPr lang="ru-RU" sz="6000" i="1" dirty="0" smtClean="0"/>
              <a:t>по  </a:t>
            </a:r>
            <a:r>
              <a:rPr lang="en-US" sz="6000" b="1" i="1" dirty="0" smtClean="0"/>
              <a:t>b</a:t>
            </a:r>
            <a:r>
              <a:rPr lang="ru-RU" sz="6000" i="1" dirty="0" smtClean="0"/>
              <a:t>  блинов  на  каждую . Сколько  тарелок  с  блинами получилось?</a:t>
            </a:r>
            <a:endParaRPr lang="ru-RU" sz="6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784600" y="4899610"/>
            <a:ext cx="505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/>
              <a:t>а</a:t>
            </a:r>
            <a:r>
              <a:rPr lang="ru-RU" sz="8800" b="1" dirty="0" smtClean="0"/>
              <a:t> : </a:t>
            </a:r>
            <a:r>
              <a:rPr lang="en-US" sz="8800" b="1" dirty="0" smtClean="0"/>
              <a:t>b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5836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732"/>
            <a:ext cx="12280900" cy="6866731"/>
          </a:xfrm>
        </p:spPr>
      </p:pic>
      <p:sp>
        <p:nvSpPr>
          <p:cNvPr id="5" name="TextBox 4"/>
          <p:cNvSpPr txBox="1"/>
          <p:nvPr/>
        </p:nvSpPr>
        <p:spPr>
          <a:xfrm>
            <a:off x="838200" y="139501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CC"/>
                </a:solidFill>
              </a:rPr>
              <a:t>Проверяем заготовки!</a:t>
            </a:r>
            <a:endParaRPr lang="ru-RU" sz="5400" b="1" dirty="0">
              <a:solidFill>
                <a:srgbClr val="66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1" y="1062831"/>
            <a:ext cx="1170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В школьной  столовой  за  3  дня израсходовали  45  кг  муки. (Ежедневный расход муки один и тот же.)  За  сколько   дней израсходуют   60   кг   муки,  если ежедневный расход не изменится?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823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20089" y="365125"/>
            <a:ext cx="69422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6600CC"/>
                </a:solidFill>
              </a:rPr>
              <a:t>Проверяем заготовки!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" y="1288455"/>
            <a:ext cx="11849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Испекли 4 противня пирожков с капустой по 12 штук на каждом и ещё 8 булочек. Сколько всего пирожков и булочек испекли?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869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56"/>
          </a:xfrm>
        </p:spPr>
      </p:pic>
      <p:sp>
        <p:nvSpPr>
          <p:cNvPr id="5" name="Прямоугольник 4"/>
          <p:cNvSpPr/>
          <p:nvPr/>
        </p:nvSpPr>
        <p:spPr>
          <a:xfrm>
            <a:off x="2396289" y="365125"/>
            <a:ext cx="69422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6600CC"/>
                </a:solidFill>
              </a:rPr>
              <a:t>Проверяем заготовки!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288455"/>
            <a:ext cx="118999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Вымыли   60   яблок  и   40 мандаринов.  Все    фрукты разложили  на  подносы  по  20 штук  на  каждый.   Сколько получилось      подносов?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606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256"/>
            <a:ext cx="12192000" cy="687625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671836"/>
            <a:ext cx="5115542" cy="4347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65125"/>
            <a:ext cx="10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6600CC"/>
                </a:solidFill>
              </a:rPr>
              <a:t>Пирамида здорового питания</a:t>
            </a:r>
            <a:endParaRPr lang="ru-RU" sz="5400" dirty="0">
              <a:solidFill>
                <a:srgbClr val="66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288455"/>
            <a:ext cx="6794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МЕНЮ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Завтрак</a:t>
            </a:r>
          </a:p>
          <a:p>
            <a:r>
              <a:rPr lang="ru-RU" sz="2800" b="1" i="1" dirty="0" smtClean="0">
                <a:solidFill>
                  <a:srgbClr val="6600CC"/>
                </a:solidFill>
              </a:rPr>
              <a:t>Каша гречневая с сосиской</a:t>
            </a:r>
          </a:p>
          <a:p>
            <a:r>
              <a:rPr lang="ru-RU" sz="2800" b="1" i="1" dirty="0" smtClean="0">
                <a:solidFill>
                  <a:srgbClr val="6600CC"/>
                </a:solidFill>
              </a:rPr>
              <a:t>Какао</a:t>
            </a:r>
          </a:p>
          <a:p>
            <a:r>
              <a:rPr lang="ru-RU" sz="2800" b="1" i="1" dirty="0" smtClean="0">
                <a:solidFill>
                  <a:srgbClr val="6600CC"/>
                </a:solidFill>
              </a:rPr>
              <a:t>Пшеничный  хлеб с маслом</a:t>
            </a:r>
          </a:p>
          <a:p>
            <a:r>
              <a:rPr lang="ru-RU" sz="2800" b="1" i="1" dirty="0" smtClean="0">
                <a:solidFill>
                  <a:srgbClr val="6600CC"/>
                </a:solidFill>
              </a:rPr>
              <a:t>Яблоко, сок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Обед</a:t>
            </a:r>
          </a:p>
          <a:p>
            <a:r>
              <a:rPr lang="ru-RU" sz="2800" b="1" i="1" dirty="0" smtClean="0">
                <a:solidFill>
                  <a:srgbClr val="6600CC"/>
                </a:solidFill>
              </a:rPr>
              <a:t>Суп вермишелевый</a:t>
            </a:r>
          </a:p>
          <a:p>
            <a:r>
              <a:rPr lang="ru-RU" sz="2800" b="1" i="1" dirty="0" smtClean="0">
                <a:solidFill>
                  <a:srgbClr val="6600CC"/>
                </a:solidFill>
              </a:rPr>
              <a:t>Салат капустный с морковью</a:t>
            </a:r>
          </a:p>
          <a:p>
            <a:r>
              <a:rPr lang="ru-RU" sz="2800" b="1" i="1" dirty="0" smtClean="0">
                <a:solidFill>
                  <a:srgbClr val="6600CC"/>
                </a:solidFill>
              </a:rPr>
              <a:t>Картофельное пюре с мясной котлетой</a:t>
            </a:r>
          </a:p>
          <a:p>
            <a:r>
              <a:rPr lang="ru-RU" sz="2800" b="1" i="1" dirty="0" smtClean="0">
                <a:solidFill>
                  <a:srgbClr val="6600CC"/>
                </a:solidFill>
              </a:rPr>
              <a:t>Компот из сухофруктов</a:t>
            </a:r>
          </a:p>
          <a:p>
            <a:r>
              <a:rPr lang="ru-RU" sz="2800" b="1" i="1" dirty="0" smtClean="0">
                <a:solidFill>
                  <a:srgbClr val="6600CC"/>
                </a:solidFill>
              </a:rPr>
              <a:t>Хлеб ржаной</a:t>
            </a:r>
            <a:endParaRPr lang="ru-RU" sz="2800" b="1" i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6"/>
            <a:ext cx="12192000" cy="6876256"/>
          </a:xfrm>
        </p:spPr>
      </p:pic>
      <p:sp>
        <p:nvSpPr>
          <p:cNvPr id="3" name="TextBox 2"/>
          <p:cNvSpPr txBox="1"/>
          <p:nvPr/>
        </p:nvSpPr>
        <p:spPr>
          <a:xfrm>
            <a:off x="838200" y="104576"/>
            <a:ext cx="1000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CC"/>
                </a:solidFill>
              </a:rPr>
              <a:t>Готовимся к обеду</a:t>
            </a:r>
            <a:endParaRPr lang="ru-RU" sz="5400" b="1" dirty="0">
              <a:solidFill>
                <a:srgbClr val="66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5777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00" i="1" dirty="0" smtClean="0"/>
              <a:t>К  обеду  нашинковали  32 кг капусты. Восьмая часть капусты пойдёт на щи , а остальная – на салат. Сколько кг капусты пойдёт на щи  и  сколько  кг на салат?</a:t>
            </a:r>
            <a:endParaRPr lang="ru-RU" sz="6200" i="1" dirty="0"/>
          </a:p>
        </p:txBody>
      </p:sp>
    </p:spTree>
    <p:extLst>
      <p:ext uri="{BB962C8B-B14F-4D97-AF65-F5344CB8AC3E}">
        <p14:creationId xmlns:p14="http://schemas.microsoft.com/office/powerpoint/2010/main" val="3609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6"/>
            <a:ext cx="12192000" cy="6876256"/>
          </a:xfrm>
        </p:spPr>
      </p:pic>
      <p:sp>
        <p:nvSpPr>
          <p:cNvPr id="3" name="Прямоугольник 2"/>
          <p:cNvSpPr/>
          <p:nvPr/>
        </p:nvSpPr>
        <p:spPr>
          <a:xfrm>
            <a:off x="2820352" y="180459"/>
            <a:ext cx="57384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6600CC"/>
                </a:solidFill>
              </a:rPr>
              <a:t>Готовимся к обеду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00" y="1244600"/>
            <a:ext cx="11772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/>
              <a:t>К   обеду   натёрли  6 кг    свёклы. </a:t>
            </a:r>
          </a:p>
          <a:p>
            <a:r>
              <a:rPr lang="ru-RU" sz="6000" i="1" dirty="0" smtClean="0"/>
              <a:t>Это   четвёртая    часть    всей отваренной   свёклы.   Половина всей  свёклы  пойдёт на винегрет. Сколько  кг  свёклы  пойдёт  на винегрет?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42075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256"/>
            <a:ext cx="12192000" cy="6876256"/>
          </a:xfrm>
        </p:spPr>
      </p:pic>
      <p:sp>
        <p:nvSpPr>
          <p:cNvPr id="3" name="Прямоугольник 2"/>
          <p:cNvSpPr/>
          <p:nvPr/>
        </p:nvSpPr>
        <p:spPr>
          <a:xfrm>
            <a:off x="2655252" y="365125"/>
            <a:ext cx="57384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6600CC"/>
                </a:solidFill>
              </a:rPr>
              <a:t>Готовимся к обеду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88455"/>
            <a:ext cx="11823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Для  обеда  заготовили  …  котлет. Сколько  котлет   ещё   осталось зажарить ,  если  уже   зажарили </a:t>
            </a:r>
          </a:p>
          <a:p>
            <a:r>
              <a:rPr lang="ru-RU" sz="6000" dirty="0" smtClean="0"/>
              <a:t>5 лотков  по  18 штук   в  каждом? </a:t>
            </a:r>
            <a:r>
              <a:rPr lang="ru-RU" sz="6000" i="1" dirty="0" smtClean="0"/>
              <a:t>Дополни условие и реши задачу.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38615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256"/>
            <a:ext cx="12192000" cy="687625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" y="1218406"/>
            <a:ext cx="2588797" cy="534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0800" y="104576"/>
            <a:ext cx="902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6600CC"/>
                </a:solidFill>
              </a:rPr>
              <a:t>Витаминизация</a:t>
            </a:r>
            <a:endParaRPr lang="ru-RU" sz="5400" b="1" dirty="0">
              <a:solidFill>
                <a:srgbClr val="66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800" y="1231900"/>
            <a:ext cx="8331200" cy="521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25800" y="1231900"/>
            <a:ext cx="858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Оля, Петя и Катя принесли к столу 3 вазы с фруктами. </a:t>
            </a:r>
          </a:p>
          <a:p>
            <a:r>
              <a:rPr lang="ru-RU" sz="5400" dirty="0" smtClean="0"/>
              <a:t>В вазах  у Оли  </a:t>
            </a:r>
            <a:r>
              <a:rPr lang="ru-RU" sz="5400" dirty="0" smtClean="0"/>
              <a:t>и Пети </a:t>
            </a:r>
            <a:r>
              <a:rPr lang="ru-RU" sz="5400" dirty="0" smtClean="0"/>
              <a:t>было по 3 яблока,  в  вазах  у  Оли  и </a:t>
            </a:r>
            <a:r>
              <a:rPr lang="ru-RU" sz="5400" dirty="0"/>
              <a:t>К</a:t>
            </a:r>
            <a:r>
              <a:rPr lang="ru-RU" sz="5400" dirty="0" smtClean="0"/>
              <a:t>ати – по  6 груш.</a:t>
            </a:r>
          </a:p>
          <a:p>
            <a:r>
              <a:rPr lang="ru-RU" sz="5400" dirty="0" smtClean="0"/>
              <a:t> Кто какие вазы принёс?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386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256"/>
            <a:ext cx="12192000" cy="6876256"/>
          </a:xfrm>
        </p:spPr>
      </p:pic>
      <p:sp>
        <p:nvSpPr>
          <p:cNvPr id="5" name="TextBox 4"/>
          <p:cNvSpPr txBox="1"/>
          <p:nvPr/>
        </p:nvSpPr>
        <p:spPr>
          <a:xfrm>
            <a:off x="838200" y="469900"/>
            <a:ext cx="1065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CC"/>
                </a:solidFill>
              </a:rPr>
              <a:t>Все к столу! Приятного аппетита!</a:t>
            </a:r>
            <a:endParaRPr lang="ru-RU" sz="5400" b="1" dirty="0">
              <a:solidFill>
                <a:srgbClr val="6600C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498005"/>
            <a:ext cx="3644901" cy="4541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148259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2"/>
            <a:ext cx="12192000" cy="6905625"/>
          </a:xfrm>
        </p:spPr>
      </p:pic>
    </p:spTree>
    <p:extLst>
      <p:ext uri="{BB962C8B-B14F-4D97-AF65-F5344CB8AC3E}">
        <p14:creationId xmlns:p14="http://schemas.microsoft.com/office/powerpoint/2010/main" val="9755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256"/>
            <a:ext cx="12192000" cy="6876256"/>
          </a:xfrm>
        </p:spPr>
      </p:pic>
      <p:sp>
        <p:nvSpPr>
          <p:cNvPr id="5" name="TextBox 4"/>
          <p:cNvSpPr txBox="1"/>
          <p:nvPr/>
        </p:nvSpPr>
        <p:spPr>
          <a:xfrm>
            <a:off x="838200" y="469900"/>
            <a:ext cx="1065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CC"/>
                </a:solidFill>
              </a:rPr>
              <a:t>Повара старались!</a:t>
            </a:r>
            <a:endParaRPr lang="ru-RU" sz="5400" b="1" dirty="0">
              <a:solidFill>
                <a:srgbClr val="6600C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6" y="1498005"/>
            <a:ext cx="4706798" cy="4976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49" y="1393230"/>
            <a:ext cx="3799797" cy="4831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39" y="2614018"/>
            <a:ext cx="4182626" cy="30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256"/>
            <a:ext cx="12192000" cy="6876256"/>
          </a:xfrm>
        </p:spPr>
      </p:pic>
      <p:sp>
        <p:nvSpPr>
          <p:cNvPr id="5" name="TextBox 4"/>
          <p:cNvSpPr txBox="1"/>
          <p:nvPr/>
        </p:nvSpPr>
        <p:spPr>
          <a:xfrm>
            <a:off x="838200" y="469900"/>
            <a:ext cx="1065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CC"/>
                </a:solidFill>
              </a:rPr>
              <a:t>Подведём итоги работы на уроке</a:t>
            </a:r>
            <a:endParaRPr lang="ru-RU" sz="5400" b="1" dirty="0">
              <a:solidFill>
                <a:srgbClr val="6600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498005"/>
            <a:ext cx="6438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6"/>
            <a:ext cx="12192000" cy="6876256"/>
          </a:xfrm>
        </p:spPr>
      </p:pic>
      <p:sp>
        <p:nvSpPr>
          <p:cNvPr id="5" name="TextBox 4"/>
          <p:cNvSpPr txBox="1"/>
          <p:nvPr/>
        </p:nvSpPr>
        <p:spPr>
          <a:xfrm>
            <a:off x="215900" y="469900"/>
            <a:ext cx="1178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00CC"/>
                </a:solidFill>
              </a:rPr>
              <a:t>Правильное питание – залог здоровья!</a:t>
            </a:r>
            <a:endParaRPr lang="ru-RU" sz="4800" b="1" dirty="0">
              <a:solidFill>
                <a:srgbClr val="6600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1300897"/>
            <a:ext cx="70231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6"/>
            <a:ext cx="12192000" cy="68762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4019550" cy="535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1027906"/>
            <a:ext cx="4019550" cy="5359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31" y="1141813"/>
            <a:ext cx="3934120" cy="52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939"/>
          </a:xfrm>
        </p:spPr>
      </p:pic>
      <p:sp>
        <p:nvSpPr>
          <p:cNvPr id="5" name="TextBox 4"/>
          <p:cNvSpPr txBox="1"/>
          <p:nvPr/>
        </p:nvSpPr>
        <p:spPr>
          <a:xfrm>
            <a:off x="838200" y="2523306"/>
            <a:ext cx="828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CC"/>
                </a:solidFill>
                <a:latin typeface="Arial Black" panose="020B0A04020102020204" pitchFamily="34" charset="0"/>
              </a:rPr>
              <a:t>Молодцы! </a:t>
            </a:r>
          </a:p>
          <a:p>
            <a:pPr algn="ctr"/>
            <a:r>
              <a:rPr lang="ru-RU" sz="5400" b="1" dirty="0" smtClean="0">
                <a:solidFill>
                  <a:srgbClr val="6600CC"/>
                </a:solidFill>
                <a:latin typeface="Arial Black" panose="020B0A04020102020204" pitchFamily="34" charset="0"/>
              </a:rPr>
              <a:t>Спасибо за работу!</a:t>
            </a:r>
            <a:endParaRPr lang="ru-RU" sz="5400" b="1" dirty="0">
              <a:solidFill>
                <a:srgbClr val="66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32"/>
            <a:ext cx="12191999" cy="68667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" y="1282700"/>
            <a:ext cx="6876288" cy="5219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1700" y="1485900"/>
            <a:ext cx="4749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</a:rPr>
              <a:t>Цели урока:</a:t>
            </a:r>
          </a:p>
          <a:p>
            <a:r>
              <a:rPr lang="ru-RU" sz="3200" b="1" dirty="0" smtClean="0">
                <a:solidFill>
                  <a:srgbClr val="6600CC"/>
                </a:solidFill>
              </a:rPr>
              <a:t>Закрепить умение решать задачи изученных видов.</a:t>
            </a:r>
          </a:p>
          <a:p>
            <a:r>
              <a:rPr lang="ru-RU" sz="3200" b="1" dirty="0" smtClean="0">
                <a:solidFill>
                  <a:srgbClr val="6600CC"/>
                </a:solidFill>
              </a:rPr>
              <a:t>Закреплять вычислительные навыки.</a:t>
            </a:r>
          </a:p>
          <a:p>
            <a:r>
              <a:rPr lang="ru-RU" sz="3200" b="1" dirty="0" smtClean="0">
                <a:solidFill>
                  <a:srgbClr val="6600CC"/>
                </a:solidFill>
              </a:rPr>
              <a:t>Учиться анализировать и делать выводы; контролировать свою работу и её результат.</a:t>
            </a:r>
            <a:endParaRPr lang="ru-RU" sz="32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06"/>
            <a:ext cx="12270316" cy="6895306"/>
          </a:xfrm>
        </p:spPr>
      </p:pic>
      <p:sp>
        <p:nvSpPr>
          <p:cNvPr id="5" name="TextBox 4"/>
          <p:cNvSpPr txBox="1"/>
          <p:nvPr/>
        </p:nvSpPr>
        <p:spPr>
          <a:xfrm>
            <a:off x="654050" y="266700"/>
            <a:ext cx="1088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CC"/>
                </a:solidFill>
              </a:rPr>
              <a:t>Заявки на завтрак и обед.</a:t>
            </a:r>
            <a:endParaRPr lang="ru-RU" sz="5400" b="1" dirty="0">
              <a:solidFill>
                <a:srgbClr val="66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930400"/>
            <a:ext cx="8636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3211215"/>
            <a:ext cx="8636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4153024"/>
            <a:ext cx="8636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95500" y="5485149"/>
            <a:ext cx="8636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80658" y="1917700"/>
            <a:ext cx="163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· 3 =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03600" y="1930400"/>
            <a:ext cx="8636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67200" y="1789113"/>
            <a:ext cx="210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80658" y="3008352"/>
            <a:ext cx="163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· 8 =</a:t>
            </a:r>
            <a:endParaRPr lang="ru-RU" sz="6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03600" y="3211215"/>
            <a:ext cx="8636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93142" y="3109783"/>
            <a:ext cx="788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4099004"/>
            <a:ext cx="124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6 ·</a:t>
            </a:r>
            <a:endParaRPr lang="ru-RU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3072871" y="4024053"/>
            <a:ext cx="1194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 2</a:t>
            </a:r>
            <a:endParaRPr lang="ru-RU" sz="6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92071" y="4153024"/>
            <a:ext cx="8636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50900" y="5383718"/>
            <a:ext cx="124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9 ·</a:t>
            </a:r>
            <a:endParaRPr lang="ru-RU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8800" y="5348295"/>
            <a:ext cx="66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 </a:t>
            </a:r>
            <a:endParaRPr lang="ru-RU" sz="6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59200" y="5485149"/>
            <a:ext cx="8636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723871" y="5298409"/>
            <a:ext cx="686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6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589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06"/>
            <a:ext cx="12270316" cy="6895306"/>
          </a:xfrm>
        </p:spPr>
      </p:pic>
      <p:sp>
        <p:nvSpPr>
          <p:cNvPr id="5" name="TextBox 4"/>
          <p:cNvSpPr txBox="1"/>
          <p:nvPr/>
        </p:nvSpPr>
        <p:spPr>
          <a:xfrm>
            <a:off x="654050" y="266700"/>
            <a:ext cx="1088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CC"/>
                </a:solidFill>
              </a:rPr>
              <a:t>Заявки на завтрак и обед.</a:t>
            </a:r>
            <a:endParaRPr lang="ru-RU" sz="5400" b="1" dirty="0">
              <a:solidFill>
                <a:srgbClr val="66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700" y="19177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7 · 3 =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98800" y="1917699"/>
            <a:ext cx="2108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21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55700" y="3008352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4 · 8 =</a:t>
            </a:r>
            <a:endParaRPr lang="ru-RU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23935" y="2986717"/>
            <a:ext cx="19431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32</a:t>
            </a:r>
            <a:endParaRPr lang="ru-RU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55700" y="4045650"/>
            <a:ext cx="172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6 · 4</a:t>
            </a:r>
            <a:endParaRPr lang="ru-RU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92929" y="4024053"/>
            <a:ext cx="175207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 24</a:t>
            </a:r>
            <a:endParaRPr lang="ru-RU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9729" y="5087485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9 ·4</a:t>
            </a:r>
            <a:endParaRPr lang="ru-RU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2692929" y="4959589"/>
            <a:ext cx="66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= </a:t>
            </a:r>
            <a:endParaRPr lang="ru-RU" sz="6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89300" y="5061313"/>
            <a:ext cx="1092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36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88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316" cy="6895306"/>
          </a:xfrm>
        </p:spPr>
      </p:pic>
      <p:sp>
        <p:nvSpPr>
          <p:cNvPr id="5" name="TextBox 4"/>
          <p:cNvSpPr txBox="1"/>
          <p:nvPr/>
        </p:nvSpPr>
        <p:spPr>
          <a:xfrm>
            <a:off x="654050" y="266700"/>
            <a:ext cx="1088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CC"/>
                </a:solidFill>
              </a:rPr>
              <a:t>Рассадим детей за столы</a:t>
            </a:r>
            <a:endParaRPr lang="ru-RU" sz="5400" b="1" dirty="0">
              <a:solidFill>
                <a:srgbClr val="66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6150" y="1378943"/>
            <a:ext cx="341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21 : 10 =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32400" y="1288455"/>
            <a:ext cx="622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21 : 10 </a:t>
            </a:r>
            <a:r>
              <a:rPr lang="ru-RU" sz="6000" b="1" dirty="0" smtClean="0"/>
              <a:t>= 2 ( ост. 1)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46150" y="2552700"/>
            <a:ext cx="283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32 : 9 =</a:t>
            </a:r>
            <a:endParaRPr lang="ru-RU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32400" y="2394606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32 : 9 </a:t>
            </a:r>
            <a:r>
              <a:rPr lang="ru-RU" sz="6000" b="1" dirty="0" smtClean="0"/>
              <a:t>=3 ( ост. 5)</a:t>
            </a:r>
            <a:endParaRPr lang="ru-RU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785165"/>
            <a:ext cx="314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24 : 7 =</a:t>
            </a:r>
            <a:endParaRPr lang="ru-RU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32400" y="3726457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24 : 7 </a:t>
            </a:r>
            <a:r>
              <a:rPr lang="ru-RU" sz="6000" b="1" dirty="0" smtClean="0"/>
              <a:t>= 3 ( ост. 3)</a:t>
            </a:r>
            <a:endParaRPr lang="ru-RU" sz="6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5080000"/>
            <a:ext cx="302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36 : 8 =</a:t>
            </a:r>
            <a:endParaRPr lang="ru-RU" sz="6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32400" y="4958922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36 : 8 </a:t>
            </a:r>
            <a:r>
              <a:rPr lang="ru-RU" sz="6000" b="1" dirty="0" smtClean="0"/>
              <a:t>= 4 ( ост. 4)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9322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732"/>
            <a:ext cx="12192000" cy="6866731"/>
          </a:xfrm>
        </p:spPr>
      </p:pic>
      <p:sp>
        <p:nvSpPr>
          <p:cNvPr id="5" name="TextBox 4"/>
          <p:cNvSpPr txBox="1"/>
          <p:nvPr/>
        </p:nvSpPr>
        <p:spPr>
          <a:xfrm>
            <a:off x="984250" y="258465"/>
            <a:ext cx="1022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CC"/>
                </a:solidFill>
              </a:rPr>
              <a:t>Блицтурнир «Найди решение!»</a:t>
            </a:r>
            <a:endParaRPr lang="ru-RU" sz="5400" b="1" dirty="0">
              <a:solidFill>
                <a:srgbClr val="66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0" y="1506022"/>
            <a:ext cx="1117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/>
              <a:t>1.В столовой </a:t>
            </a:r>
            <a:r>
              <a:rPr lang="en-US" sz="6000" b="1" i="1" dirty="0" smtClean="0"/>
              <a:t>a</a:t>
            </a:r>
            <a:r>
              <a:rPr lang="ru-RU" sz="6000" i="1" dirty="0" smtClean="0"/>
              <a:t> тарелок и </a:t>
            </a:r>
            <a:r>
              <a:rPr lang="en-US" sz="6000" b="1" i="1" dirty="0" smtClean="0"/>
              <a:t>b</a:t>
            </a:r>
            <a:r>
              <a:rPr lang="ru-RU" sz="6000" i="1" dirty="0" smtClean="0"/>
              <a:t> бокалов. На сколько тарелок больше, чем бокалов?</a:t>
            </a:r>
            <a:endParaRPr lang="ru-RU" sz="6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23900" y="46101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/>
              <a:t>а</a:t>
            </a:r>
            <a:r>
              <a:rPr lang="ru-RU" sz="8800" b="1" dirty="0" smtClean="0"/>
              <a:t> - </a:t>
            </a:r>
            <a:r>
              <a:rPr lang="en-US" sz="8800" b="1" dirty="0" smtClean="0"/>
              <a:t>b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6448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-27782"/>
            <a:ext cx="12223748" cy="6885782"/>
          </a:xfrm>
        </p:spPr>
      </p:pic>
      <p:sp>
        <p:nvSpPr>
          <p:cNvPr id="5" name="Прямоугольник 4"/>
          <p:cNvSpPr/>
          <p:nvPr/>
        </p:nvSpPr>
        <p:spPr>
          <a:xfrm>
            <a:off x="790205" y="365125"/>
            <a:ext cx="9747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6600CC"/>
                </a:solidFill>
              </a:rPr>
              <a:t>Блицтурнир «Найди решение!»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1587500"/>
            <a:ext cx="11290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2. В столовой   </a:t>
            </a:r>
            <a:r>
              <a:rPr lang="ru-RU" sz="6600" b="1" i="1" dirty="0" smtClean="0"/>
              <a:t>а</a:t>
            </a:r>
            <a:r>
              <a:rPr lang="ru-RU" sz="6600" i="1" dirty="0" smtClean="0"/>
              <a:t>  ложек  и  </a:t>
            </a:r>
            <a:r>
              <a:rPr lang="en-US" sz="6600" b="1" i="1" dirty="0" smtClean="0"/>
              <a:t>b</a:t>
            </a:r>
            <a:r>
              <a:rPr lang="ru-RU" sz="6600" b="1" i="1" dirty="0" smtClean="0"/>
              <a:t> </a:t>
            </a:r>
            <a:r>
              <a:rPr lang="ru-RU" sz="6600" i="1" dirty="0" smtClean="0"/>
              <a:t>вилок.  Во  сколько   раз </a:t>
            </a:r>
            <a:r>
              <a:rPr lang="ru-RU" sz="6600" i="1" dirty="0"/>
              <a:t>л</a:t>
            </a:r>
            <a:r>
              <a:rPr lang="ru-RU" sz="6600" i="1" dirty="0" smtClean="0"/>
              <a:t>ожек  больше , чем вилок?</a:t>
            </a:r>
            <a:endParaRPr lang="ru-RU" sz="6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726821"/>
            <a:ext cx="523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/>
              <a:t>а</a:t>
            </a:r>
            <a:r>
              <a:rPr lang="ru-RU" sz="8800" b="1" dirty="0" smtClean="0"/>
              <a:t> : </a:t>
            </a:r>
            <a:r>
              <a:rPr lang="en-US" sz="8800" b="1" dirty="0" smtClean="0"/>
              <a:t> b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42693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2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93405" y="365125"/>
            <a:ext cx="9747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6600CC"/>
                </a:solidFill>
              </a:rPr>
              <a:t>Блицтурнир «Найди решение!»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166842"/>
            <a:ext cx="1173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3. Буханку  разрезали на </a:t>
            </a:r>
            <a:r>
              <a:rPr lang="ru-RU" sz="6600" b="1" i="1" dirty="0" smtClean="0"/>
              <a:t>а</a:t>
            </a:r>
            <a:r>
              <a:rPr lang="ru-RU" sz="6600" i="1" dirty="0" smtClean="0"/>
              <a:t> ломтиков, батон разрезали на </a:t>
            </a:r>
            <a:r>
              <a:rPr lang="en-US" sz="6600" b="1" i="1" dirty="0" smtClean="0"/>
              <a:t>b</a:t>
            </a:r>
            <a:r>
              <a:rPr lang="ru-RU" sz="6600" i="1" dirty="0" smtClean="0"/>
              <a:t> ломтиков. Сколько кусочков хлеба получилось?</a:t>
            </a:r>
            <a:endParaRPr lang="ru-RU" sz="6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867150" y="5042118"/>
            <a:ext cx="551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/>
              <a:t>а</a:t>
            </a:r>
            <a:r>
              <a:rPr lang="ru-RU" sz="8800" b="1" dirty="0" smtClean="0"/>
              <a:t> + </a:t>
            </a:r>
            <a:r>
              <a:rPr lang="en-US" sz="8800" b="1" dirty="0" smtClean="0"/>
              <a:t>b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7589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559</Words>
  <Application>Microsoft Office PowerPoint</Application>
  <PresentationFormat>Широкоэкранный</PresentationFormat>
  <Paragraphs>88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30</cp:revision>
  <dcterms:created xsi:type="dcterms:W3CDTF">2022-02-27T13:17:53Z</dcterms:created>
  <dcterms:modified xsi:type="dcterms:W3CDTF">2023-10-28T11:02:19Z</dcterms:modified>
</cp:coreProperties>
</file>