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3" r:id="rId2"/>
    <p:sldId id="282" r:id="rId3"/>
    <p:sldId id="286" r:id="rId4"/>
    <p:sldId id="287" r:id="rId5"/>
    <p:sldId id="289" r:id="rId6"/>
    <p:sldId id="290" r:id="rId7"/>
    <p:sldId id="292" r:id="rId8"/>
    <p:sldId id="291" r:id="rId9"/>
    <p:sldId id="294" r:id="rId10"/>
    <p:sldId id="297" r:id="rId11"/>
    <p:sldId id="299" r:id="rId12"/>
    <p:sldId id="300" r:id="rId13"/>
    <p:sldId id="301" r:id="rId14"/>
    <p:sldId id="261" r:id="rId15"/>
    <p:sldId id="262" r:id="rId16"/>
    <p:sldId id="264" r:id="rId17"/>
    <p:sldId id="265" r:id="rId18"/>
    <p:sldId id="273" r:id="rId19"/>
    <p:sldId id="263" r:id="rId20"/>
    <p:sldId id="274" r:id="rId21"/>
    <p:sldId id="267" r:id="rId22"/>
    <p:sldId id="275" r:id="rId23"/>
    <p:sldId id="302" r:id="rId24"/>
    <p:sldId id="276" r:id="rId25"/>
    <p:sldId id="271" r:id="rId26"/>
    <p:sldId id="277" r:id="rId27"/>
    <p:sldId id="268" r:id="rId28"/>
    <p:sldId id="269" r:id="rId29"/>
    <p:sldId id="272" r:id="rId30"/>
    <p:sldId id="278" r:id="rId31"/>
    <p:sldId id="279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06623-87B0-4170-91C4-C1ECEBE078D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7750B-5B21-4162-87B1-E6BBED73C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179512" y="3573016"/>
            <a:ext cx="8784976" cy="28803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solidFill>
                  <a:srgbClr val="002060"/>
                </a:solidFill>
              </a:rPr>
              <a:t>   Праздник   </a:t>
            </a:r>
          </a:p>
          <a:p>
            <a:pPr algn="ctr">
              <a:buNone/>
            </a:pPr>
            <a:r>
              <a:rPr lang="ru-RU" sz="7000" b="1" dirty="0" smtClean="0">
                <a:solidFill>
                  <a:srgbClr val="002060"/>
                </a:solidFill>
              </a:rPr>
              <a:t>   «Страна красивой речи»</a:t>
            </a:r>
          </a:p>
          <a:p>
            <a:pPr algn="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Ефимьева Е.В.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Администратор\Desktop\f6010bb3d27ee75cc779bcf54b2f4ff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92080" cy="3392359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729392" cy="1584176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13" y="5428182"/>
            <a:ext cx="1433560" cy="131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Щиплет щёки, щиплет нос,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не страшен нам … (мороз).                                                                                       </a:t>
            </a:r>
            <a:r>
              <a:rPr lang="ru-RU" dirty="0" smtClean="0"/>
              <a:t>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3" name="Picture 2" descr="C:\Users\Администратор\Desktop\main_52442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4306738" cy="4804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в берлоге видит сон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Лохматый,косолапый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…(медведь).   </a:t>
            </a:r>
            <a:r>
              <a:rPr lang="ru-RU" dirty="0" smtClean="0"/>
              <a:t>                                                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                                                                                     </a:t>
            </a:r>
            <a:r>
              <a:rPr lang="ru-RU" dirty="0" smtClean="0"/>
              <a:t>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4" name="Picture 3" descr="C:\Users\Администратор\Desktop\1614535159_1-p-medved-na-belom-fone-kartin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171432" cy="42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В теплой лужице своей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Громко квакал…(лягушонок). </a:t>
            </a:r>
            <a:r>
              <a:rPr lang="ru-RU" dirty="0" smtClean="0"/>
              <a:t>                                                                                                      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                                                                                     </a:t>
            </a:r>
            <a:r>
              <a:rPr lang="ru-RU" dirty="0" smtClean="0"/>
              <a:t>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6" name="Picture 3" descr="C:\Users\Администратор\Desktop\1614552562_56-p-detskie-kartinki-na-belom-fone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3991173" cy="3991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dirty="0" smtClean="0"/>
              <a:t>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 С пальмы – вниз, на пальму снова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Ловко прыгает…(обезьяна).    </a:t>
            </a:r>
            <a:r>
              <a:rPr lang="ru-RU" dirty="0" smtClean="0"/>
              <a:t>                                                               </a:t>
            </a:r>
          </a:p>
          <a:p>
            <a:pPr algn="ctr">
              <a:buNone/>
            </a:pPr>
            <a:r>
              <a:rPr lang="ru-RU" dirty="0" smtClean="0"/>
              <a:t>                                                                                                    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                                                                                     </a:t>
            </a:r>
            <a:r>
              <a:rPr lang="ru-RU" dirty="0" smtClean="0"/>
              <a:t>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4" name="Picture 4" descr="C:\Users\Администратор\Desktop\hello_html_488ca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18755"/>
            <a:ext cx="4639245" cy="4639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руппа-в-составе-же-тые-п-о-оовощи-57963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80728"/>
            <a:ext cx="3816424" cy="249409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Задание 3</a:t>
            </a:r>
            <a:r>
              <a:rPr lang="ru-RU" sz="3100" dirty="0" smtClean="0"/>
              <a:t>. </a:t>
            </a:r>
            <a:r>
              <a:rPr lang="ru-RU" sz="3100" b="1" u="sng" dirty="0" smtClean="0">
                <a:solidFill>
                  <a:srgbClr val="002060"/>
                </a:solidFill>
              </a:rPr>
              <a:t>Игра «Продолжи ряд»</a:t>
            </a:r>
            <a:br>
              <a:rPr lang="ru-RU" sz="3100" b="1" u="sng" dirty="0" smtClean="0">
                <a:solidFill>
                  <a:srgbClr val="002060"/>
                </a:solidFill>
              </a:rPr>
            </a:br>
            <a:r>
              <a:rPr lang="ru-RU" sz="31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/>
              <a:t>   Банан, лимон, ананас: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Валенки, кеды, сапоги: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9" name="Picture 2" descr="F: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2948136" cy="2520280"/>
          </a:xfrm>
          <a:prstGeom prst="rect">
            <a:avLst/>
          </a:prstGeom>
          <a:noFill/>
        </p:spPr>
      </p:pic>
      <p:pic>
        <p:nvPicPr>
          <p:cNvPr id="10" name="Picture 3" descr="F:\kisspng-sneakers-shoe-air-jordan-stock-photography-snickers-5ab4ec539c99f2.1962679215218064196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37112"/>
            <a:ext cx="158999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>
                <a:solidFill>
                  <a:srgbClr val="002060"/>
                </a:solidFill>
              </a:rPr>
              <a:t>Игра «Продолжи ряд»</a:t>
            </a:r>
            <a:br>
              <a:rPr lang="ru-RU" sz="3100" b="1" u="sng" dirty="0" smtClean="0">
                <a:solidFill>
                  <a:srgbClr val="002060"/>
                </a:solidFill>
              </a:rPr>
            </a:br>
            <a:r>
              <a:rPr lang="ru-RU" sz="31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  Лиса, медведь, волк :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7" name="Picture 3" descr="F:\lisa-belyj-fon-minimal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264010" cy="3454824"/>
          </a:xfrm>
          <a:prstGeom prst="rect">
            <a:avLst/>
          </a:prstGeom>
          <a:noFill/>
        </p:spPr>
      </p:pic>
      <p:pic>
        <p:nvPicPr>
          <p:cNvPr id="8" name="Picture 4" descr="F:\4b85953564ec9239aed406857b23e8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3575875" cy="2736304"/>
          </a:xfrm>
          <a:prstGeom prst="rect">
            <a:avLst/>
          </a:prstGeom>
          <a:noFill/>
        </p:spPr>
      </p:pic>
      <p:pic>
        <p:nvPicPr>
          <p:cNvPr id="5122" name="Picture 2" descr="F:\Wolf-0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54490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F:\1614577368_4-p-luk-na-belom-f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268760"/>
            <a:ext cx="2664296" cy="237626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>
                <a:solidFill>
                  <a:srgbClr val="002060"/>
                </a:solidFill>
              </a:rPr>
              <a:t>Игра «Продолжи ряд»</a:t>
            </a:r>
            <a:br>
              <a:rPr lang="ru-RU" sz="3100" b="1" u="sng" dirty="0" smtClean="0">
                <a:solidFill>
                  <a:srgbClr val="002060"/>
                </a:solidFill>
              </a:rPr>
            </a:br>
            <a:r>
              <a:rPr lang="ru-RU" sz="31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/>
              <a:t>     Картофель, огурец, лук:</a:t>
            </a:r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None/>
            </a:pPr>
            <a:r>
              <a:rPr lang="ru-RU" sz="2800" b="1" dirty="0" smtClean="0"/>
              <a:t>    Кошка, собака, коза: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8" name="Picture 5" descr="F:\manfaat-kentang-untuk-kesehatan-by-hawagym-indone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520280" cy="1874301"/>
          </a:xfrm>
          <a:prstGeom prst="rect">
            <a:avLst/>
          </a:prstGeom>
          <a:noFill/>
        </p:spPr>
      </p:pic>
      <p:pic>
        <p:nvPicPr>
          <p:cNvPr id="6146" name="Picture 2" descr="F: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628800"/>
            <a:ext cx="3168352" cy="2016224"/>
          </a:xfrm>
          <a:prstGeom prst="rect">
            <a:avLst/>
          </a:prstGeom>
          <a:noFill/>
        </p:spPr>
      </p:pic>
      <p:pic>
        <p:nvPicPr>
          <p:cNvPr id="12" name="Picture 7" descr="F:\1614526922_76-p-koshka-na-belom-fone-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2610638" cy="2552624"/>
          </a:xfrm>
          <a:prstGeom prst="rect">
            <a:avLst/>
          </a:prstGeom>
          <a:noFill/>
        </p:spPr>
      </p:pic>
      <p:pic>
        <p:nvPicPr>
          <p:cNvPr id="13" name="Picture 8" descr="F: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81128"/>
            <a:ext cx="2674640" cy="2048648"/>
          </a:xfrm>
          <a:prstGeom prst="rect">
            <a:avLst/>
          </a:prstGeom>
          <a:noFill/>
        </p:spPr>
      </p:pic>
      <p:pic>
        <p:nvPicPr>
          <p:cNvPr id="14" name="Picture 9" descr="F:\png-transparent-rove-goat-sheep-graphy-illustration-kawaii-goat-animals-cow-goat-family-happy-birthday-vector-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93096"/>
            <a:ext cx="2592288" cy="2193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jeans-png-image-5a3634c5417d62.6367236515135018932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2749396" cy="20162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>
                <a:solidFill>
                  <a:srgbClr val="002060"/>
                </a:solidFill>
              </a:rPr>
              <a:t>Игра «Продолжи ряд»</a:t>
            </a:r>
            <a:br>
              <a:rPr lang="ru-RU" sz="3100" b="1" u="sng" dirty="0" smtClean="0">
                <a:solidFill>
                  <a:srgbClr val="00206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Платье, брюки, рубашка :</a:t>
            </a:r>
          </a:p>
          <a:p>
            <a:pPr marL="514350" indent="-514350">
              <a:buNone/>
            </a:pPr>
            <a:endParaRPr lang="ru-RU" sz="2800" b="1" dirty="0" smtClean="0"/>
          </a:p>
          <a:p>
            <a:pPr marL="514350" indent="-514350">
              <a:buNone/>
            </a:pPr>
            <a:endParaRPr lang="ru-RU" sz="2800" b="1" dirty="0" smtClean="0"/>
          </a:p>
          <a:p>
            <a:pPr marL="514350" indent="-514350">
              <a:buNone/>
            </a:pPr>
            <a:endParaRPr lang="ru-RU" sz="2800" b="1" dirty="0" smtClean="0"/>
          </a:p>
          <a:p>
            <a:pPr marL="514350" indent="-514350">
              <a:buNone/>
            </a:pPr>
            <a:endParaRPr lang="ru-RU" sz="2800" b="1" dirty="0" smtClean="0"/>
          </a:p>
          <a:p>
            <a:pPr marL="514350" indent="-514350">
              <a:buNone/>
            </a:pPr>
            <a:r>
              <a:rPr lang="ru-RU" sz="2800" b="1" dirty="0" smtClean="0"/>
              <a:t>   Стол, стул, кровать: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9" name="Picture 2" descr="F:\png-clipart-the-dress-emoji-clothing-sizes-dress-shirt-purple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088232" cy="2088232"/>
          </a:xfrm>
          <a:prstGeom prst="rect">
            <a:avLst/>
          </a:prstGeom>
          <a:noFill/>
        </p:spPr>
      </p:pic>
      <p:pic>
        <p:nvPicPr>
          <p:cNvPr id="11" name="Picture 4" descr="F:\175592086-vk-targ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2088232" cy="2088232"/>
          </a:xfrm>
          <a:prstGeom prst="rect">
            <a:avLst/>
          </a:prstGeom>
          <a:noFill/>
        </p:spPr>
      </p:pic>
      <p:pic>
        <p:nvPicPr>
          <p:cNvPr id="12" name="Picture 5" descr="F:\png-transparent-table-chair-kitchen-wood-dining-room-table-angle-kitchen-furni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2952328" cy="1771329"/>
          </a:xfrm>
          <a:prstGeom prst="rect">
            <a:avLst/>
          </a:prstGeom>
          <a:noFill/>
        </p:spPr>
      </p:pic>
      <p:pic>
        <p:nvPicPr>
          <p:cNvPr id="13" name="Picture 7" descr="F:\kisspng-bedside-tables-ant-chair-slipcover-5afa92684102b1.9176353515263709202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73645"/>
            <a:ext cx="1872208" cy="2329859"/>
          </a:xfrm>
          <a:prstGeom prst="rect">
            <a:avLst/>
          </a:prstGeom>
          <a:noFill/>
        </p:spPr>
      </p:pic>
      <p:pic>
        <p:nvPicPr>
          <p:cNvPr id="14" name="Picture 9" descr="F:\Krovat_Kaya_2_detskay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933056"/>
            <a:ext cx="2525489" cy="252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Задание 4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«Подходящее слово или кто, где живет?»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4377185" cy="27175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56176" y="263691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- ?</a:t>
            </a:r>
            <a:endParaRPr lang="ru-RU" sz="1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u="sng" dirty="0">
              <a:solidFill>
                <a:srgbClr val="002060"/>
              </a:solidFill>
            </a:endParaRPr>
          </a:p>
        </p:txBody>
      </p:sp>
      <p:pic>
        <p:nvPicPr>
          <p:cNvPr id="1039" name="Picture 15" descr="F:\kisspng-rook-common-raven-crow-clip-art-european-robin-bird-5b4fbaec21ed57.023731841531951852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268760"/>
            <a:ext cx="2834921" cy="201622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-108520" y="3356992"/>
            <a:ext cx="32403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                     </a:t>
            </a: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4098" name="Picture 2" descr="C:\Users\Администратор\Desktop\kisspng-bird-northern-cardinal-clip-art-kiwi-bird-5ad5ace746ae25.9408742115239528712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3116120" cy="2492896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1614555700_7-p-kartinki-na-belom-fone-ptitsi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592191" cy="257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sz="3100" b="1" dirty="0" smtClean="0"/>
              <a:t>Задание </a:t>
            </a:r>
            <a:r>
              <a:rPr lang="ru-RU" sz="3100" b="1" dirty="0" smtClean="0">
                <a:solidFill>
                  <a:srgbClr val="FF0000"/>
                </a:solidFill>
              </a:rPr>
              <a:t>1. </a:t>
            </a:r>
            <a:r>
              <a:rPr lang="ru-RU" sz="3100" b="1" dirty="0" smtClean="0"/>
              <a:t> </a:t>
            </a:r>
            <a:r>
              <a:rPr lang="ru-RU" sz="3100" b="1" u="sng" dirty="0" smtClean="0">
                <a:solidFill>
                  <a:srgbClr val="002060"/>
                </a:solidFill>
              </a:rPr>
              <a:t>Игра «Какой? Какая? Какие?»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СОК из АНАНАСА </a:t>
            </a:r>
            <a:r>
              <a:rPr lang="ru-RU" dirty="0" smtClean="0"/>
              <a:t>(какой?) </a:t>
            </a:r>
            <a:r>
              <a:rPr lang="ru-RU" b="1" dirty="0" smtClean="0"/>
              <a:t>– АНАНАСОВЫЙ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СТОЛ из ДЕРЕВА </a:t>
            </a:r>
            <a:r>
              <a:rPr lang="ru-RU" dirty="0" smtClean="0"/>
              <a:t>(какой?) – </a:t>
            </a:r>
            <a:r>
              <a:rPr lang="ru-RU" b="1" dirty="0" smtClean="0"/>
              <a:t>деревянный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ШУБА из МЕХА </a:t>
            </a:r>
            <a:r>
              <a:rPr lang="ru-RU" dirty="0" smtClean="0"/>
              <a:t>(какая?) – </a:t>
            </a:r>
            <a:r>
              <a:rPr lang="ru-RU" b="1" dirty="0" smtClean="0"/>
              <a:t>меховая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C:\Users\Администратор\Desktop\fru-1012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2376264" cy="1782198"/>
          </a:xfrm>
          <a:prstGeom prst="rect">
            <a:avLst/>
          </a:prstGeom>
          <a:noFill/>
        </p:spPr>
      </p:pic>
      <p:pic>
        <p:nvPicPr>
          <p:cNvPr id="16" name="Picture 2" descr="C:\Users\Администратор\Desktop\png-clipart-bedside-tables-dining-room-kitchen-furniture-table-kitchen-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558058" cy="1307452"/>
          </a:xfrm>
          <a:prstGeom prst="rect">
            <a:avLst/>
          </a:prstGeom>
          <a:noFill/>
        </p:spPr>
      </p:pic>
      <p:pic>
        <p:nvPicPr>
          <p:cNvPr id="17" name="Picture 3" descr="C:\Users\Администратор\Desktop\e1be9250c2dd9f0933aedd9b93db48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941168"/>
            <a:ext cx="1700808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051600" cy="4293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2420888"/>
            <a:ext cx="3384376" cy="216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0" dirty="0" smtClean="0">
                <a:solidFill>
                  <a:srgbClr val="FF0000"/>
                </a:solidFill>
              </a:rPr>
              <a:t>  - ?</a:t>
            </a:r>
            <a:endParaRPr lang="ru-RU" sz="1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3074" name="Picture 2" descr="F:\картинки для викторины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15750"/>
            <a:ext cx="5276453" cy="47992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5979" y="1556792"/>
            <a:ext cx="38783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0" dirty="0" smtClean="0">
                <a:solidFill>
                  <a:srgbClr val="FF0000"/>
                </a:solidFill>
              </a:rPr>
              <a:t> </a:t>
            </a:r>
            <a:endParaRPr lang="ru-RU" sz="28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44335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СОБАКА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Задание 4.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«Подходящее слово или кто, где живет?»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67125" cy="3048000"/>
          </a:xfrm>
          <a:prstGeom prst="rect">
            <a:avLst/>
          </a:prstGeom>
          <a:noFill/>
        </p:spPr>
      </p:pic>
      <p:pic>
        <p:nvPicPr>
          <p:cNvPr id="9219" name="Picture 3" descr="F:\26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5034025" cy="31245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437112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- ?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Администратор\Desktop\cartoon-bumble-bee-clip-art-clipart-clipartwiz-clipartix-2066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551141" cy="6120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1355088387-0882978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680520" cy="3168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55705" y="3244334"/>
            <a:ext cx="38286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                       БЕРЛОГА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365104"/>
            <a:ext cx="44644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0" dirty="0" smtClean="0">
                <a:solidFill>
                  <a:srgbClr val="FF0000"/>
                </a:solidFill>
              </a:rPr>
              <a:t>?</a:t>
            </a:r>
            <a:endParaRPr lang="ru-RU" sz="13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5979" y="1340768"/>
            <a:ext cx="46704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0" dirty="0" smtClean="0">
                <a:solidFill>
                  <a:srgbClr val="FF0000"/>
                </a:solidFill>
              </a:rPr>
              <a:t> </a:t>
            </a:r>
            <a:endParaRPr lang="ru-RU" sz="28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44335"/>
            <a:ext cx="1440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СОБАКА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5733256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F:\картинки для викторины\4b85953564ec9239aed406857b23e8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048672" cy="463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о-ое-ерево-на-времени-ня-96597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696744" cy="39874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3212976"/>
            <a:ext cx="29523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ДУПЛО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140968"/>
            <a:ext cx="4608512" cy="30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dirty="0" smtClean="0">
              <a:solidFill>
                <a:srgbClr val="FF0000"/>
              </a:solidFill>
            </a:endParaRPr>
          </a:p>
          <a:p>
            <a:r>
              <a:rPr lang="ru-RU" sz="9600" dirty="0" smtClean="0">
                <a:solidFill>
                  <a:srgbClr val="FF0000"/>
                </a:solidFill>
              </a:rPr>
              <a:t>   ?</a:t>
            </a:r>
            <a:endParaRPr lang="ru-RU" sz="9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dirty="0"/>
          </a:p>
        </p:txBody>
      </p:sp>
      <p:pic>
        <p:nvPicPr>
          <p:cNvPr id="4099" name="Picture 3" descr="F: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440497" cy="54857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3429000"/>
            <a:ext cx="16561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0" dirty="0" smtClean="0">
                <a:solidFill>
                  <a:srgbClr val="FF0000"/>
                </a:solidFill>
              </a:rPr>
              <a:t> </a:t>
            </a:r>
            <a:endParaRPr lang="ru-RU" sz="28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Art+of+the+Alice+in+Wonderland+L+-+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552728" cy="44794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924945"/>
            <a:ext cx="45365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          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56992"/>
            <a:ext cx="68407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        </a:t>
            </a:r>
          </a:p>
          <a:p>
            <a:r>
              <a:rPr lang="ru-RU" sz="13000" dirty="0" smtClean="0">
                <a:solidFill>
                  <a:srgbClr val="FF0000"/>
                </a:solidFill>
              </a:rPr>
              <a:t>       ?</a:t>
            </a:r>
            <a:endParaRPr lang="ru-RU" sz="1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62950" cy="120967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5979" y="1988840"/>
            <a:ext cx="43104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0" dirty="0" smtClean="0">
                <a:solidFill>
                  <a:srgbClr val="FF0000"/>
                </a:solidFill>
              </a:rPr>
              <a:t> </a:t>
            </a:r>
            <a:endParaRPr lang="ru-RU" sz="28000" dirty="0"/>
          </a:p>
        </p:txBody>
      </p:sp>
      <p:pic>
        <p:nvPicPr>
          <p:cNvPr id="2050" name="Picture 2" descr="C:\Users\Администратор\Desktop\kisspng-red-fox-portable-network-graphics-clip-art-image-8fox-534x7-4-6kb-animal-clipart-pinterest-5ca73c97c62d83.2459780215544638958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6664"/>
            <a:ext cx="7128792" cy="591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968552" cy="288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КОЛЬЦО из золота </a:t>
            </a:r>
            <a:r>
              <a:rPr lang="ru-RU" dirty="0" smtClean="0"/>
              <a:t>(какое?) – </a:t>
            </a:r>
            <a:r>
              <a:rPr lang="ru-RU" b="1" dirty="0" smtClean="0"/>
              <a:t>золотое;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КУВШИН из глины </a:t>
            </a:r>
            <a:r>
              <a:rPr lang="ru-RU" dirty="0" smtClean="0"/>
              <a:t>(какой?) – </a:t>
            </a:r>
            <a:r>
              <a:rPr lang="ru-RU" b="1" dirty="0" smtClean="0"/>
              <a:t>глиняный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ПЛАТЬЕ из шерсти </a:t>
            </a:r>
            <a:r>
              <a:rPr lang="ru-RU" dirty="0" smtClean="0"/>
              <a:t>(какое?) – </a:t>
            </a:r>
            <a:r>
              <a:rPr lang="ru-RU" b="1" dirty="0" smtClean="0"/>
              <a:t>шерстяное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3" name="Picture 2" descr="F:\png-clipart-ring-gold-ring-love-diam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2016224" cy="1301762"/>
          </a:xfrm>
          <a:prstGeom prst="rect">
            <a:avLst/>
          </a:prstGeom>
          <a:noFill/>
        </p:spPr>
      </p:pic>
      <p:pic>
        <p:nvPicPr>
          <p:cNvPr id="14" name="Picture 5" descr="F:\pitcher-clipart-water-jar-4637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1492340" cy="1664668"/>
          </a:xfrm>
          <a:prstGeom prst="rect">
            <a:avLst/>
          </a:prstGeom>
          <a:noFill/>
        </p:spPr>
      </p:pic>
      <p:pic>
        <p:nvPicPr>
          <p:cNvPr id="16" name="Picture 4" descr="C:\Users\Администратор\Desktop\5a07381585e9d28e0f33f6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869160"/>
            <a:ext cx="216024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08" y="4221088"/>
            <a:ext cx="2969966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Задание 5</a:t>
            </a:r>
            <a:r>
              <a:rPr lang="ru-RU" sz="3100" dirty="0" smtClean="0">
                <a:solidFill>
                  <a:srgbClr val="FF0000"/>
                </a:solidFill>
              </a:rPr>
              <a:t>. </a:t>
            </a:r>
            <a:r>
              <a:rPr lang="ru-RU" sz="3100" b="1" u="sng" dirty="0" smtClean="0">
                <a:solidFill>
                  <a:srgbClr val="002060"/>
                </a:solidFill>
              </a:rPr>
              <a:t>«Раздели слово на слоги 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83264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cs typeface="Aharoni" pitchFamily="2" charset="-79"/>
              </a:rPr>
              <a:t>    Рука, радуга, нора, рак, машина, мак.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F: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2707815" cy="2376264"/>
          </a:xfrm>
          <a:prstGeom prst="rect">
            <a:avLst/>
          </a:prstGeom>
          <a:noFill/>
        </p:spPr>
      </p:pic>
      <p:pic>
        <p:nvPicPr>
          <p:cNvPr id="7" name="Picture 2" descr="F:\картинки для викторины\Art+of+the+Alice+in+Wonderland+L+-+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2952328" cy="2376264"/>
          </a:xfrm>
          <a:prstGeom prst="rect">
            <a:avLst/>
          </a:prstGeom>
          <a:noFill/>
        </p:spPr>
      </p:pic>
      <p:pic>
        <p:nvPicPr>
          <p:cNvPr id="9" name="Picture 4" descr="F: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81128"/>
            <a:ext cx="2094950" cy="2160240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kisspng-compact-car-sport-utility-vehicle-portable-network-987d3dcf44f-dorig-png-tat-clipart-pinteres-5c00100ff0d461.64177161154350798398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941168"/>
            <a:ext cx="3119720" cy="1733178"/>
          </a:xfrm>
          <a:prstGeom prst="rect">
            <a:avLst/>
          </a:prstGeom>
          <a:noFill/>
        </p:spPr>
      </p:pic>
      <p:pic>
        <p:nvPicPr>
          <p:cNvPr id="12" name="Picture 5" descr="C:\Users\Администратор\Desktop\1614544713_51-p-raduga-na-belom-fone-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628800"/>
            <a:ext cx="295232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Задание 5</a:t>
            </a:r>
            <a:r>
              <a:rPr lang="ru-RU" sz="3100" dirty="0" smtClean="0">
                <a:solidFill>
                  <a:srgbClr val="FF0000"/>
                </a:solidFill>
              </a:rPr>
              <a:t>. </a:t>
            </a:r>
            <a:r>
              <a:rPr lang="ru-RU" sz="3100" b="1" u="sng" dirty="0" smtClean="0">
                <a:solidFill>
                  <a:srgbClr val="002060"/>
                </a:solidFill>
              </a:rPr>
              <a:t>«Раздели слово на слоги 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    Ваза, шуба, лак, гора, гиря.</a:t>
            </a: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1" name="Picture 6" descr="F:\adbc4c33fc6c5da68a5cf02517325564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001476" cy="2793558"/>
          </a:xfrm>
          <a:prstGeom prst="rect">
            <a:avLst/>
          </a:prstGeom>
          <a:noFill/>
        </p:spPr>
      </p:pic>
      <p:pic>
        <p:nvPicPr>
          <p:cNvPr id="12" name="Picture 7" descr="F:\png-clipart-red-nail-polish-bottle-nail-polish-red-nail-polish-cosmetics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900709" cy="2808312"/>
          </a:xfrm>
          <a:prstGeom prst="rect">
            <a:avLst/>
          </a:prstGeom>
          <a:noFill/>
        </p:spPr>
      </p:pic>
      <p:pic>
        <p:nvPicPr>
          <p:cNvPr id="16" name="Picture 2" descr="F: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5472608" cy="2208488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ec6f8856ebb84ce988069a12fd54de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0"/>
            <a:ext cx="2664296" cy="2613670"/>
          </a:xfrm>
          <a:prstGeom prst="rect">
            <a:avLst/>
          </a:prstGeom>
          <a:noFill/>
        </p:spPr>
      </p:pic>
      <p:pic>
        <p:nvPicPr>
          <p:cNvPr id="14" name="Picture 4" descr="C:\Users\Администратор\Desktop\kettlebell-icons-png-9044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422794"/>
            <a:ext cx="2063602" cy="235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Задание 6.</a:t>
            </a:r>
            <a:r>
              <a:rPr lang="ru-RU" sz="3600" dirty="0" smtClean="0"/>
              <a:t> </a:t>
            </a:r>
            <a:r>
              <a:rPr lang="ru-RU" sz="3600" b="1" u="sng" dirty="0" smtClean="0">
                <a:solidFill>
                  <a:srgbClr val="002060"/>
                </a:solidFill>
              </a:rPr>
              <a:t>ИГРА НА ЗВУКИ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726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Какие слова начинаются на звук </a:t>
            </a:r>
            <a:r>
              <a:rPr lang="ru-RU" b="1" dirty="0" smtClean="0">
                <a:solidFill>
                  <a:srgbClr val="FF0000"/>
                </a:solidFill>
              </a:rPr>
              <a:t>«И»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каких словах первый звук  </a:t>
            </a:r>
            <a:r>
              <a:rPr lang="ru-RU" b="1" dirty="0" smtClean="0">
                <a:solidFill>
                  <a:srgbClr val="FF0000"/>
                </a:solidFill>
              </a:rPr>
              <a:t>«О»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F: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97152"/>
            <a:ext cx="2585864" cy="1939398"/>
          </a:xfrm>
          <a:prstGeom prst="rect">
            <a:avLst/>
          </a:prstGeom>
          <a:noFill/>
        </p:spPr>
      </p:pic>
      <p:pic>
        <p:nvPicPr>
          <p:cNvPr id="5" name="Picture 2" descr="F:\инструменты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2479005" cy="2479005"/>
          </a:xfrm>
          <a:prstGeom prst="rect">
            <a:avLst/>
          </a:prstGeom>
          <a:noFill/>
        </p:spPr>
      </p:pic>
      <p:pic>
        <p:nvPicPr>
          <p:cNvPr id="6" name="Picture 3" descr="F: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2314947" cy="2116523"/>
          </a:xfrm>
          <a:prstGeom prst="rect">
            <a:avLst/>
          </a:prstGeom>
          <a:noFill/>
        </p:spPr>
      </p:pic>
      <p:pic>
        <p:nvPicPr>
          <p:cNvPr id="7" name="Picture 5" descr="F:\main_product_144932267965562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564904"/>
            <a:ext cx="2046957" cy="2046957"/>
          </a:xfrm>
          <a:prstGeom prst="rect">
            <a:avLst/>
          </a:prstGeom>
          <a:noFill/>
        </p:spPr>
      </p:pic>
      <p:pic>
        <p:nvPicPr>
          <p:cNvPr id="8" name="Picture 6" descr="F:\i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3078088" cy="2000757"/>
          </a:xfrm>
          <a:prstGeom prst="rect">
            <a:avLst/>
          </a:prstGeom>
          <a:noFill/>
        </p:spPr>
      </p:pic>
      <p:pic>
        <p:nvPicPr>
          <p:cNvPr id="9" name="Picture 7" descr="F:\Osl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509120"/>
            <a:ext cx="2088232" cy="212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971600" y="2130425"/>
            <a:ext cx="68008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    Молодцы!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032448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</a:rPr>
              <a:t>ПЛАТОК из пуха </a:t>
            </a:r>
            <a:r>
              <a:rPr lang="ru-RU" dirty="0" smtClean="0"/>
              <a:t>(какой?) – </a:t>
            </a:r>
            <a:r>
              <a:rPr lang="ru-RU" b="1" dirty="0" smtClean="0"/>
              <a:t>пуховый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КУБИКИ из пластмассы </a:t>
            </a:r>
            <a:r>
              <a:rPr lang="ru-RU" dirty="0" smtClean="0"/>
              <a:t>(какие?)</a:t>
            </a:r>
            <a:r>
              <a:rPr lang="ru-RU" b="1" dirty="0" smtClean="0"/>
              <a:t>-пластмассовые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КАША из гречки </a:t>
            </a:r>
            <a:r>
              <a:rPr lang="ru-RU" dirty="0" smtClean="0"/>
              <a:t>(какая?) – </a:t>
            </a:r>
            <a:r>
              <a:rPr lang="ru-RU" b="1" dirty="0" smtClean="0"/>
              <a:t>гречневая.</a:t>
            </a:r>
          </a:p>
          <a:p>
            <a:endParaRPr lang="ru-RU" dirty="0"/>
          </a:p>
        </p:txBody>
      </p:sp>
      <p:pic>
        <p:nvPicPr>
          <p:cNvPr id="10" name="Picture 7" descr="F:\28c7f79d51cf9222d33efeb7ede2c2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1296144" cy="1114264"/>
          </a:xfrm>
          <a:prstGeom prst="rect">
            <a:avLst/>
          </a:prstGeom>
          <a:noFill/>
        </p:spPr>
      </p:pic>
      <p:pic>
        <p:nvPicPr>
          <p:cNvPr id="11" name="Picture 3" descr="F:\cub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1728192" cy="1526696"/>
          </a:xfrm>
          <a:prstGeom prst="rect">
            <a:avLst/>
          </a:prstGeom>
          <a:noFill/>
        </p:spPr>
      </p:pic>
      <p:pic>
        <p:nvPicPr>
          <p:cNvPr id="13" name="Picture 5" descr="C:\Users\Администратор\Desktop\гречиха-в-плите-изолированной-на-белой-предпосылке-взгляд-сверху-150542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13176"/>
            <a:ext cx="2083286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Задание 2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 упал, и встать не может,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Ждёт он кто ему … (поможет). </a:t>
            </a:r>
            <a:r>
              <a:rPr lang="ru-RU" dirty="0" smtClean="0">
                <a:solidFill>
                  <a:srgbClr val="002060"/>
                </a:solidFill>
              </a:rPr>
              <a:t>                                                              </a:t>
            </a:r>
            <a:r>
              <a:rPr lang="ru-RU" dirty="0" smtClean="0"/>
              <a:t>      </a:t>
            </a:r>
            <a:endParaRPr lang="ru-RU" dirty="0"/>
          </a:p>
        </p:txBody>
      </p:sp>
      <p:pic>
        <p:nvPicPr>
          <p:cNvPr id="5" name="Picture 2" descr="C:\Users\Администратор\Desktop\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481629" cy="3058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Подводной лодке не страшна 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Океанская …              (волна).   </a:t>
            </a:r>
            <a:r>
              <a:rPr lang="ru-RU" dirty="0" smtClean="0">
                <a:solidFill>
                  <a:srgbClr val="002060"/>
                </a:solidFill>
              </a:rPr>
              <a:t>    </a:t>
            </a:r>
            <a:r>
              <a:rPr lang="ru-RU" dirty="0" smtClean="0"/>
              <a:t>                                                                                          </a:t>
            </a:r>
          </a:p>
          <a:p>
            <a:endParaRPr lang="ru-RU" dirty="0"/>
          </a:p>
        </p:txBody>
      </p:sp>
      <p:pic>
        <p:nvPicPr>
          <p:cNvPr id="6" name="Picture 2" descr="C:\Users\Администратор\Desktop\1620258398_56-phonoteka_org-p-fon-more-narisovannoe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48072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Съел сластёна в воскресенье Всё вишнёвое … (варенье).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dirty="0" smtClean="0"/>
              <a:t>         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6" name="Picture 3" descr="C:\Users\Администратор\Desktop\опарник-варенья-и-п-о-оовощ-вишни-33173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4322094" cy="4338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06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   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кусок моей колбаски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Мурка хитро щурит …(глазки)      </a:t>
            </a:r>
            <a:r>
              <a:rPr lang="ru-RU" dirty="0" smtClean="0"/>
              <a:t>                                                               </a:t>
            </a:r>
          </a:p>
          <a:p>
            <a:endParaRPr lang="ru-RU" dirty="0"/>
          </a:p>
        </p:txBody>
      </p:sp>
      <p:pic>
        <p:nvPicPr>
          <p:cNvPr id="8" name="Picture 2" descr="C:\Users\Администратор\Desktop\depositphotos_97369578-stock-illustration-illustration-of-cat-stealing-sandw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6048672" cy="3837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Закрывают дети глазки,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сниться будут … (сказки). </a:t>
            </a:r>
            <a:r>
              <a:rPr lang="ru-RU" dirty="0" smtClean="0">
                <a:solidFill>
                  <a:srgbClr val="002060"/>
                </a:solidFill>
              </a:rPr>
              <a:t>      </a:t>
            </a:r>
            <a:r>
              <a:rPr lang="ru-RU" dirty="0" smtClean="0"/>
              <a:t>            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6" name="Picture 2" descr="C:\Users\Администратор\Desktop\1614587461_5-p-kartinki-skazki-na-belom-fon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364973" cy="445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262</Words>
  <Application>Microsoft Office PowerPoint</Application>
  <PresentationFormat>Экран (4:3)</PresentationFormat>
  <Paragraphs>149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 Задание 1.  Игра «Какой? Какая? Какие?»  </vt:lpstr>
      <vt:lpstr>  </vt:lpstr>
      <vt:lpstr>  </vt:lpstr>
      <vt:lpstr>Задание 2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Задание 3. Игра «Продолжи ряд»   </vt:lpstr>
      <vt:lpstr> Игра «Продолжи ряд»   </vt:lpstr>
      <vt:lpstr> Игра «Продолжи ряд»   </vt:lpstr>
      <vt:lpstr> Игра «Продолжи ряд»  </vt:lpstr>
      <vt:lpstr> Задание 4 «Подходящее слово или кто, где живет?»</vt:lpstr>
      <vt:lpstr> ПТИЦЫ  </vt:lpstr>
      <vt:lpstr>Слайд 20</vt:lpstr>
      <vt:lpstr>    </vt:lpstr>
      <vt:lpstr> Задание 4. «Подходящее слово или кто, где живет?» </vt:lpstr>
      <vt:lpstr>Слайд 23</vt:lpstr>
      <vt:lpstr>Слайд 24</vt:lpstr>
      <vt:lpstr>  </vt:lpstr>
      <vt:lpstr>Слайд 26</vt:lpstr>
      <vt:lpstr>   </vt:lpstr>
      <vt:lpstr>Слайд 28</vt:lpstr>
      <vt:lpstr>      </vt:lpstr>
      <vt:lpstr>   Задание 5. «Раздели слово на слоги »  </vt:lpstr>
      <vt:lpstr> Задание 5. «Раздели слово на слоги »  </vt:lpstr>
      <vt:lpstr>Задание 6. ИГРА НА ЗВУКИ</vt:lpstr>
      <vt:lpstr>      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Задание 2. Игра «Продолжи ряд»  Словесный ряд для команды № 1 </dc:title>
  <dc:creator>Администратор</dc:creator>
  <cp:lastModifiedBy>Пользователь Windows</cp:lastModifiedBy>
  <cp:revision>57</cp:revision>
  <dcterms:created xsi:type="dcterms:W3CDTF">2022-04-20T17:29:34Z</dcterms:created>
  <dcterms:modified xsi:type="dcterms:W3CDTF">2022-11-23T17:49:10Z</dcterms:modified>
</cp:coreProperties>
</file>