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44A7-56D0-4B67-B924-949FEE57EEB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364D-DD9C-44CB-983A-6DF8ABA7C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44A7-56D0-4B67-B924-949FEE57EEB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364D-DD9C-44CB-983A-6DF8ABA7C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7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44A7-56D0-4B67-B924-949FEE57EEB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364D-DD9C-44CB-983A-6DF8ABA7C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9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44A7-56D0-4B67-B924-949FEE57EEB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364D-DD9C-44CB-983A-6DF8ABA7C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5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44A7-56D0-4B67-B924-949FEE57EEB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364D-DD9C-44CB-983A-6DF8ABA7C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7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44A7-56D0-4B67-B924-949FEE57EEB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364D-DD9C-44CB-983A-6DF8ABA7C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0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44A7-56D0-4B67-B924-949FEE57EEB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364D-DD9C-44CB-983A-6DF8ABA7C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0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44A7-56D0-4B67-B924-949FEE57EEB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364D-DD9C-44CB-983A-6DF8ABA7C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1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44A7-56D0-4B67-B924-949FEE57EEB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364D-DD9C-44CB-983A-6DF8ABA7C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8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44A7-56D0-4B67-B924-949FEE57EEB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364D-DD9C-44CB-983A-6DF8ABA7C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7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44A7-56D0-4B67-B924-949FEE57EEB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364D-DD9C-44CB-983A-6DF8ABA7C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0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44A7-56D0-4B67-B924-949FEE57EEB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364D-DD9C-44CB-983A-6DF8ABA7C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81437"/>
          </a:xfrm>
        </p:spPr>
        <p:txBody>
          <a:bodyPr/>
          <a:lstStyle/>
          <a:p>
            <a:r>
              <a:rPr lang="ru-RU" dirty="0" smtClean="0"/>
              <a:t>Задача с лентой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4" descr="https://cityhobbi.ru/wa-data/public/shop/products/96/81/2868196/images/2915898/2915898.9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0"/>
            <a:ext cx="714375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000" y="2921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Волшебная задача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29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00" y="1122362"/>
            <a:ext cx="7419975" cy="5291138"/>
          </a:xfrm>
        </p:spPr>
        <p:txBody>
          <a:bodyPr>
            <a:normAutofit/>
          </a:bodyPr>
          <a:lstStyle/>
          <a:p>
            <a:r>
              <a:rPr lang="ru-RU" dirty="0"/>
              <a:t>Старинная задача из первого учебника математики Магницкого ЛФ «Арифметика» 1703 год.</a:t>
            </a:r>
          </a:p>
        </p:txBody>
      </p:sp>
      <p:pic>
        <p:nvPicPr>
          <p:cNvPr id="1026" name="Picture 2" descr="https://cdn.culture.ru/images/9a4b89c7-d17d-5b65-83f8-e0594c542d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393700"/>
            <a:ext cx="4173933" cy="631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" y="393700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Старинная задача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800"/>
            <a:ext cx="10515600" cy="5999163"/>
          </a:xfrm>
        </p:spPr>
        <p:txBody>
          <a:bodyPr/>
          <a:lstStyle/>
          <a:p>
            <a:r>
              <a:rPr lang="ru-RU" b="1" dirty="0"/>
              <a:t>Спросил некто у учителя: «Скажи, сколько у тебя в классе учеников, так как хочу отдать к тебе в учение своего сына». Учитель ответил: «Если придёт ещё учеников столько же, сколько имею, и </a:t>
            </a:r>
            <a:r>
              <a:rPr lang="ru-RU" b="1" dirty="0" err="1"/>
              <a:t>полстолько</a:t>
            </a:r>
            <a:r>
              <a:rPr lang="ru-RU" b="1" dirty="0"/>
              <a:t>, и четвёртая часть, и твой сын, тогда будет у меня учеников 100». Спрашивается, сколько было у учителя учеников.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2336800"/>
            <a:ext cx="3390900" cy="4521200"/>
          </a:xfrm>
          <a:prstGeom prst="rect">
            <a:avLst/>
          </a:prstGeom>
        </p:spPr>
      </p:pic>
      <p:pic>
        <p:nvPicPr>
          <p:cNvPr id="2054" name="Picture 6" descr="https://ic.pics.livejournal.com/fritzmorgen/12791732/869000/869000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6489"/>
            <a:ext cx="6477000" cy="426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Спросил некто у учителя: «Скажи, сколько у тебя в классе учеников, так как хочу отдать к тебе в учение своего сына». Учитель ответил: «Если придёт ещё учеников </a:t>
            </a:r>
            <a:r>
              <a:rPr lang="ru-RU" sz="2800" b="1" dirty="0">
                <a:solidFill>
                  <a:srgbClr val="C00000"/>
                </a:solidFill>
              </a:rPr>
              <a:t>столько же</a:t>
            </a:r>
            <a:r>
              <a:rPr lang="ru-RU" sz="2800" b="1" dirty="0"/>
              <a:t>, сколько имею, и </a:t>
            </a:r>
            <a:r>
              <a:rPr lang="ru-RU" sz="2800" b="1" dirty="0" err="1">
                <a:solidFill>
                  <a:srgbClr val="C00000"/>
                </a:solidFill>
              </a:rPr>
              <a:t>полстолько</a:t>
            </a:r>
            <a:r>
              <a:rPr lang="ru-RU" sz="2800" b="1" dirty="0"/>
              <a:t>, и </a:t>
            </a:r>
            <a:r>
              <a:rPr lang="ru-RU" sz="2800" b="1" dirty="0">
                <a:solidFill>
                  <a:srgbClr val="C00000"/>
                </a:solidFill>
              </a:rPr>
              <a:t>четвёртая часть</a:t>
            </a:r>
            <a:r>
              <a:rPr lang="ru-RU" sz="2800" b="1" dirty="0"/>
              <a:t>, и </a:t>
            </a:r>
            <a:r>
              <a:rPr lang="ru-RU" sz="2800" b="1" dirty="0">
                <a:solidFill>
                  <a:srgbClr val="C00000"/>
                </a:solidFill>
              </a:rPr>
              <a:t>твой сын</a:t>
            </a:r>
            <a:r>
              <a:rPr lang="ru-RU" sz="2800" b="1" dirty="0"/>
              <a:t>, тогда будет у меня учеников 100</a:t>
            </a:r>
            <a:r>
              <a:rPr lang="ru-RU" sz="2800" b="1" dirty="0" smtClean="0"/>
              <a:t>».</a:t>
            </a:r>
            <a:endParaRPr lang="ru-RU" sz="28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95400" y="2844800"/>
            <a:ext cx="4038600" cy="5080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295400" y="3863975"/>
            <a:ext cx="4038600" cy="5080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14700" y="2707341"/>
            <a:ext cx="0" cy="394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327712" y="2734234"/>
            <a:ext cx="0" cy="394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391336" y="2656541"/>
            <a:ext cx="0" cy="394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21424" y="3666751"/>
            <a:ext cx="0" cy="394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27712" y="3692151"/>
            <a:ext cx="0" cy="394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91336" y="3690657"/>
            <a:ext cx="0" cy="394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295400" y="4724773"/>
            <a:ext cx="2026024" cy="265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91336" y="4607858"/>
            <a:ext cx="0" cy="394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295400" y="5540188"/>
            <a:ext cx="109593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20752" y="2656541"/>
            <a:ext cx="3980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Учеников в классе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920753" y="3476423"/>
            <a:ext cx="285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Ещё столько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992470" y="4417530"/>
            <a:ext cx="270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Полстолько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849033" y="5066249"/>
            <a:ext cx="412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Четвёртая часть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6920752" y="6131859"/>
            <a:ext cx="2850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Твой сын</a:t>
            </a:r>
            <a:endParaRPr lang="ru-RU" sz="3200" dirty="0"/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10219765" y="2656541"/>
            <a:ext cx="340659" cy="4060093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0703859" y="4285129"/>
            <a:ext cx="127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100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608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/>
              <a:t>Всего </a:t>
            </a:r>
            <a:r>
              <a:rPr lang="ru-RU" sz="4400" dirty="0" smtClean="0"/>
              <a:t>100-1=99</a:t>
            </a:r>
          </a:p>
          <a:p>
            <a:r>
              <a:rPr lang="ru-RU" sz="4400" dirty="0"/>
              <a:t>А частей отрезков 11. </a:t>
            </a:r>
            <a:endParaRPr lang="ru-RU" sz="4400" dirty="0" smtClean="0"/>
          </a:p>
          <a:p>
            <a:r>
              <a:rPr lang="ru-RU" sz="4400" dirty="0"/>
              <a:t>Значит, одна часть равна 99:11=9 </a:t>
            </a:r>
            <a:r>
              <a:rPr lang="ru-RU" sz="4400" dirty="0" smtClean="0"/>
              <a:t>учеников</a:t>
            </a:r>
          </a:p>
          <a:p>
            <a:r>
              <a:rPr lang="ru-RU" sz="4400" dirty="0"/>
              <a:t>Всего в классе 9*4=36 учеников.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6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52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6275" y="1923803"/>
            <a:ext cx="10723419" cy="3333997"/>
          </a:xfrm>
        </p:spPr>
        <p:txBody>
          <a:bodyPr>
            <a:noAutofit/>
          </a:bodyPr>
          <a:lstStyle/>
          <a:p>
            <a:pPr lvl="0" algn="l"/>
            <a:r>
              <a:rPr lang="ru-RU" sz="4000" dirty="0" smtClean="0"/>
              <a:t>а</a:t>
            </a:r>
            <a:r>
              <a:rPr lang="ru-RU" sz="4000" dirty="0"/>
              <a:t>) составить карточку с заданием для товарища по теме «Обыкновенные дроби</a:t>
            </a:r>
            <a:r>
              <a:rPr lang="ru-RU" sz="4000" dirty="0" smtClean="0"/>
              <a:t>»</a:t>
            </a:r>
          </a:p>
          <a:p>
            <a:pPr lvl="0" algn="l"/>
            <a:r>
              <a:rPr lang="ru-RU" sz="4000" dirty="0" smtClean="0"/>
              <a:t>б) прочитать материал учебника на стр.31-32, №218</a:t>
            </a:r>
          </a:p>
          <a:p>
            <a:pPr algn="l"/>
            <a:endParaRPr lang="ru-RU" sz="3600" dirty="0"/>
          </a:p>
        </p:txBody>
      </p:sp>
      <p:pic>
        <p:nvPicPr>
          <p:cNvPr id="1026" name="Picture 2" descr="https://avatars.mds.yandex.net/i?id=5c8daf9d60fc0ff701ce0e8048061370_l-5870163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3158"/>
            <a:ext cx="2524729" cy="258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3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Смотрите внимательно!</a:t>
            </a:r>
            <a:endParaRPr lang="ru-RU" dirty="0"/>
          </a:p>
          <a:p>
            <a:r>
              <a:rPr lang="ru-RU" dirty="0"/>
              <a:t>У меня в руках лента. Я сворачиваю её вот таким образом.</a:t>
            </a:r>
          </a:p>
          <a:p>
            <a:r>
              <a:rPr lang="ru-RU" dirty="0"/>
              <a:t>Отрезаю одну часть….</a:t>
            </a:r>
          </a:p>
          <a:p>
            <a:r>
              <a:rPr lang="ru-RU" dirty="0"/>
              <a:t>Эту часть даю вам, остальное забираю себе!</a:t>
            </a:r>
          </a:p>
          <a:p>
            <a:r>
              <a:rPr lang="ru-RU" dirty="0"/>
              <a:t>Ваша задача с помощью различных предметов, лежащих перед вами, вычислить длину всей ленты.</a:t>
            </a:r>
          </a:p>
          <a:p>
            <a:r>
              <a:rPr lang="ru-RU" dirty="0"/>
              <a:t>Так же вам нужно понять, хватит ли моей части ленты для изготовления поясов для новогодних костюмов двух девочек вашей группы.</a:t>
            </a:r>
          </a:p>
          <a:p>
            <a:endParaRPr lang="ru-RU" dirty="0"/>
          </a:p>
        </p:txBody>
      </p:sp>
      <p:pic>
        <p:nvPicPr>
          <p:cNvPr id="4" name="Picture 2" descr="https://magok.ru/upload/resize_cache/pics/p-a04/a04772862fb3-resized-800x800-1-12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1" y="1"/>
            <a:ext cx="59690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6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Смотрите внимательно!</a:t>
            </a:r>
            <a:endParaRPr lang="ru-RU" dirty="0"/>
          </a:p>
          <a:p>
            <a:r>
              <a:rPr lang="ru-RU" dirty="0"/>
              <a:t>У меня в руках лента. Я сворачиваю её вот таким </a:t>
            </a:r>
            <a:r>
              <a:rPr lang="ru-RU" dirty="0" smtClean="0"/>
              <a:t>образом.</a:t>
            </a:r>
          </a:p>
          <a:p>
            <a:r>
              <a:rPr lang="ru-RU" dirty="0" smtClean="0"/>
              <a:t>Отрезаю </a:t>
            </a:r>
            <a:r>
              <a:rPr lang="ru-RU" b="1" dirty="0">
                <a:solidFill>
                  <a:srgbClr val="C00000"/>
                </a:solidFill>
              </a:rPr>
              <a:t>одну часть</a:t>
            </a:r>
            <a:r>
              <a:rPr lang="ru-RU" dirty="0"/>
              <a:t>….</a:t>
            </a:r>
          </a:p>
          <a:p>
            <a:r>
              <a:rPr lang="ru-RU" dirty="0"/>
              <a:t>Эту часть даю вам, остальное забираю себе!</a:t>
            </a:r>
          </a:p>
          <a:p>
            <a:r>
              <a:rPr lang="ru-RU" dirty="0"/>
              <a:t>Ваша задача с помощью различных предметов, лежащих перед </a:t>
            </a:r>
            <a:r>
              <a:rPr lang="ru-RU" dirty="0" smtClean="0"/>
              <a:t>вами, вычислить </a:t>
            </a:r>
            <a:r>
              <a:rPr lang="ru-RU" dirty="0"/>
              <a:t>длину </a:t>
            </a:r>
            <a:r>
              <a:rPr lang="ru-RU" b="1" dirty="0">
                <a:solidFill>
                  <a:srgbClr val="C00000"/>
                </a:solidFill>
              </a:rPr>
              <a:t>всей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ленты.</a:t>
            </a:r>
          </a:p>
          <a:p>
            <a:r>
              <a:rPr lang="ru-RU" dirty="0"/>
              <a:t>Так же вам нужно понять, хватит ли </a:t>
            </a:r>
            <a:r>
              <a:rPr lang="ru-RU" b="1" dirty="0">
                <a:solidFill>
                  <a:srgbClr val="C00000"/>
                </a:solidFill>
              </a:rPr>
              <a:t>моей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части ленты для изготовления поясов для новогодних костюмов </a:t>
            </a:r>
            <a:r>
              <a:rPr lang="ru-RU" b="1" dirty="0">
                <a:solidFill>
                  <a:srgbClr val="C00000"/>
                </a:solidFill>
              </a:rPr>
              <a:t>двух девочек </a:t>
            </a:r>
            <a:r>
              <a:rPr lang="ru-RU" dirty="0"/>
              <a:t>вашей группы.</a:t>
            </a:r>
          </a:p>
          <a:p>
            <a:endParaRPr lang="ru-RU" dirty="0"/>
          </a:p>
        </p:txBody>
      </p:sp>
      <p:pic>
        <p:nvPicPr>
          <p:cNvPr id="4" name="Picture 2" descr="https://magok.ru/upload/resize_cache/pics/p-a04/a04772862fb3-resized-800x800-1-12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1" y="1"/>
            <a:ext cx="59690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4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6700" y="1825625"/>
            <a:ext cx="8547100" cy="435133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Ваша задача с помощью различных предметов, лежащих перед вами, вычислить длину </a:t>
            </a:r>
            <a:r>
              <a:rPr lang="ru-RU" sz="4000" b="1" dirty="0" smtClean="0">
                <a:solidFill>
                  <a:srgbClr val="C00000"/>
                </a:solidFill>
              </a:rPr>
              <a:t>всей</a:t>
            </a:r>
            <a:r>
              <a:rPr lang="ru-RU" sz="4000" dirty="0" smtClean="0"/>
              <a:t> ленты.</a:t>
            </a:r>
          </a:p>
          <a:p>
            <a:endParaRPr lang="ru-RU" sz="4000" dirty="0" smtClean="0"/>
          </a:p>
          <a:p>
            <a:r>
              <a:rPr lang="ru-RU" sz="4000" dirty="0" smtClean="0"/>
              <a:t>Так же вам нужно понять, хватит ли </a:t>
            </a:r>
            <a:r>
              <a:rPr lang="ru-RU" sz="4000" b="1" dirty="0" smtClean="0">
                <a:solidFill>
                  <a:srgbClr val="C00000"/>
                </a:solidFill>
              </a:rPr>
              <a:t>моей</a:t>
            </a:r>
            <a:r>
              <a:rPr lang="ru-RU" sz="4000" dirty="0" smtClean="0"/>
              <a:t> части ленты для изготовления поясов для новогодних костюмов </a:t>
            </a:r>
            <a:r>
              <a:rPr lang="ru-RU" sz="4000" b="1" dirty="0" smtClean="0">
                <a:solidFill>
                  <a:srgbClr val="C00000"/>
                </a:solidFill>
              </a:rPr>
              <a:t>двух девочек </a:t>
            </a:r>
            <a:r>
              <a:rPr lang="ru-RU" sz="4000" dirty="0" smtClean="0"/>
              <a:t>вашей группы.</a:t>
            </a:r>
          </a:p>
          <a:p>
            <a:endParaRPr lang="ru-RU" dirty="0"/>
          </a:p>
        </p:txBody>
      </p:sp>
      <p:pic>
        <p:nvPicPr>
          <p:cNvPr id="3074" name="Picture 2" descr="https://e7.pngegg.com/pngimages/46/365/png-clipart-strawberry-shortcake-disney-princess-strawberry-food-blueber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r="19625"/>
          <a:stretch/>
        </p:blipFill>
        <p:spPr bwMode="auto">
          <a:xfrm>
            <a:off x="0" y="0"/>
            <a:ext cx="2628901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agok.ru/upload/resize_cache/pics/p-a04/a04772862fb3-resized-800x800-1-12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99" y="1"/>
            <a:ext cx="4991101" cy="195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8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Поход в продуктовый магазин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mtdata.ru/u19/photo5D58/20346796330-0/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62"/>
            <a:ext cx="2639291" cy="17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1007168/6107/v/950/depositphotos_61072939-stock-illustration-milk-bottle-with-cartoon-c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564" y="530968"/>
            <a:ext cx="1486392" cy="367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tvet.imgsmail.ru/download/30246089_e8fc4dbaf2fc806fd85618949e38fbfa_8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9" t="168" r="29298"/>
          <a:stretch/>
        </p:blipFill>
        <p:spPr bwMode="auto">
          <a:xfrm>
            <a:off x="110835" y="2547484"/>
            <a:ext cx="1746087" cy="39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8.userapi.com/c855624/v855624143/155dd5/5AA8eZ8fX9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03" y="3099460"/>
            <a:ext cx="3114512" cy="34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4253" t="5060" r="16188" b="3699"/>
          <a:stretch/>
        </p:blipFill>
        <p:spPr>
          <a:xfrm>
            <a:off x="7006441" y="3241964"/>
            <a:ext cx="3182587" cy="3384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4500" y="530968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Современная задача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3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600" dirty="0"/>
              <a:t>Мама попросила сходить вас в магазин за продуктами. Она дала вам кошелёк с деньгами и сказала, что вы должны обязательно купить хлеб и молоко. Так же мама разрешила купить что-нибудь вкусное по своему выбору. Но при этом она запретила тратить больше четверти всей суммы в </a:t>
            </a:r>
            <a:r>
              <a:rPr lang="ru-RU" sz="3600" dirty="0" smtClean="0"/>
              <a:t>кошельке. </a:t>
            </a:r>
            <a:r>
              <a:rPr lang="ru-RU" sz="3600" dirty="0"/>
              <a:t>Как не разорить семейный бюджет и не расстроить маму, если вам очень хочется шоколадку и сок?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4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/>
              <a:t>Мама попросила сходить вас в магазин за продуктами. Она дала вам кошелёк с деньгами и сказала, что вы должны обязательно купить </a:t>
            </a:r>
            <a:r>
              <a:rPr lang="ru-RU" sz="3200" b="1" dirty="0">
                <a:solidFill>
                  <a:srgbClr val="FF0000"/>
                </a:solidFill>
              </a:rPr>
              <a:t>хлеб и молоко</a:t>
            </a:r>
            <a:r>
              <a:rPr lang="ru-RU" sz="3200" dirty="0"/>
              <a:t>. Так же мама разрешила купить </a:t>
            </a:r>
            <a:r>
              <a:rPr lang="ru-RU" sz="3200" b="1" dirty="0">
                <a:solidFill>
                  <a:srgbClr val="FF0000"/>
                </a:solidFill>
              </a:rPr>
              <a:t>что-нибудь вкусное</a:t>
            </a:r>
            <a:r>
              <a:rPr lang="ru-RU" sz="3200" dirty="0"/>
              <a:t> по своему выбору. Но при этом она запретила тратить больше </a:t>
            </a:r>
            <a:r>
              <a:rPr lang="ru-RU" sz="3200" b="1" dirty="0">
                <a:solidFill>
                  <a:srgbClr val="FF0000"/>
                </a:solidFill>
              </a:rPr>
              <a:t>четверти всей суммы </a:t>
            </a:r>
            <a:r>
              <a:rPr lang="ru-RU" sz="3200" dirty="0"/>
              <a:t>в кошельке. Как не разорить семейный бюджет и не расстроить маму, если вам очень хочется </a:t>
            </a:r>
            <a:r>
              <a:rPr lang="ru-RU" sz="3200" b="1" dirty="0">
                <a:solidFill>
                  <a:srgbClr val="FF0000"/>
                </a:solidFill>
              </a:rPr>
              <a:t>шоколадку и сок</a:t>
            </a:r>
            <a:r>
              <a:rPr lang="ru-RU" sz="3200" dirty="0"/>
              <a:t>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62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10" y="365125"/>
            <a:ext cx="11471564" cy="285308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Мама попросила сходить вас в магазин за продуктами. Она дала вам кошелёк с деньгами и сказала, что вы должны обязательно купить </a:t>
            </a:r>
            <a:r>
              <a:rPr lang="ru-RU" sz="3100" dirty="0">
                <a:solidFill>
                  <a:srgbClr val="C00000"/>
                </a:solidFill>
              </a:rPr>
              <a:t>хлеб</a:t>
            </a:r>
            <a:r>
              <a:rPr lang="ru-RU" sz="3100" dirty="0"/>
              <a:t> и </a:t>
            </a:r>
            <a:r>
              <a:rPr lang="ru-RU" sz="3100" dirty="0">
                <a:solidFill>
                  <a:srgbClr val="C00000"/>
                </a:solidFill>
              </a:rPr>
              <a:t>молоко</a:t>
            </a:r>
            <a:r>
              <a:rPr lang="ru-RU" sz="3100" dirty="0"/>
              <a:t>. Так же мама разрешила купить </a:t>
            </a:r>
            <a:r>
              <a:rPr lang="ru-RU" sz="3100" dirty="0">
                <a:solidFill>
                  <a:srgbClr val="C00000"/>
                </a:solidFill>
              </a:rPr>
              <a:t>что-нибудь вкусное</a:t>
            </a:r>
            <a:r>
              <a:rPr lang="ru-RU" sz="3100" dirty="0"/>
              <a:t> по своему выбору. Но при этом она запретила тратить больше </a:t>
            </a:r>
            <a:r>
              <a:rPr lang="ru-RU" sz="3100" dirty="0">
                <a:solidFill>
                  <a:srgbClr val="C00000"/>
                </a:solidFill>
              </a:rPr>
              <a:t>четверти всей суммы </a:t>
            </a:r>
            <a:r>
              <a:rPr lang="ru-RU" sz="3100" dirty="0"/>
              <a:t>в </a:t>
            </a:r>
            <a:r>
              <a:rPr lang="ru-RU" sz="3100" dirty="0" smtClean="0"/>
              <a:t>кошельке. </a:t>
            </a:r>
            <a:r>
              <a:rPr lang="ru-RU" sz="3100" dirty="0"/>
              <a:t>Как не разорить семейный бюджет и не расстроить маму, если вам очень хочется </a:t>
            </a:r>
            <a:r>
              <a:rPr lang="ru-RU" sz="3100" dirty="0">
                <a:solidFill>
                  <a:srgbClr val="C00000"/>
                </a:solidFill>
              </a:rPr>
              <a:t>шоколадку и сок</a:t>
            </a:r>
            <a:r>
              <a:rPr lang="ru-RU" sz="3100" dirty="0"/>
              <a:t>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76895" y="2778828"/>
          <a:ext cx="7667958" cy="3989214"/>
        </p:xfrm>
        <a:graphic>
          <a:graphicData uri="http://schemas.openxmlformats.org/drawingml/2006/table">
            <a:tbl>
              <a:tblPr firstRow="1" firstCol="1" bandRow="1"/>
              <a:tblGrid>
                <a:gridCol w="926274">
                  <a:extLst>
                    <a:ext uri="{9D8B030D-6E8A-4147-A177-3AD203B41FA5}">
                      <a16:colId xmlns:a16="http://schemas.microsoft.com/office/drawing/2014/main" val="1680269100"/>
                    </a:ext>
                  </a:extLst>
                </a:gridCol>
                <a:gridCol w="4073236">
                  <a:extLst>
                    <a:ext uri="{9D8B030D-6E8A-4147-A177-3AD203B41FA5}">
                      <a16:colId xmlns:a16="http://schemas.microsoft.com/office/drawing/2014/main" val="2717203401"/>
                    </a:ext>
                  </a:extLst>
                </a:gridCol>
                <a:gridCol w="2668448">
                  <a:extLst>
                    <a:ext uri="{9D8B030D-6E8A-4147-A177-3AD203B41FA5}">
                      <a16:colId xmlns:a16="http://schemas.microsoft.com/office/drawing/2014/main" val="276309617"/>
                    </a:ext>
                  </a:extLst>
                </a:gridCol>
              </a:tblGrid>
              <a:tr h="570014">
                <a:tc>
                  <a:txBody>
                    <a:bodyPr/>
                    <a:lstStyle/>
                    <a:p>
                      <a:pPr marL="4572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товара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 за штуку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296066"/>
                  </a:ext>
                </a:extLst>
              </a:tr>
              <a:tr h="379911">
                <a:tc>
                  <a:txBody>
                    <a:bodyPr/>
                    <a:lstStyle/>
                    <a:p>
                      <a:pPr marL="4572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Хлеб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040635"/>
                  </a:ext>
                </a:extLst>
              </a:tr>
              <a:tr h="379911">
                <a:tc>
                  <a:txBody>
                    <a:bodyPr/>
                    <a:lstStyle/>
                    <a:p>
                      <a:pPr marL="4572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Молоко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547519"/>
                  </a:ext>
                </a:extLst>
              </a:tr>
              <a:tr h="379911">
                <a:tc>
                  <a:txBody>
                    <a:bodyPr/>
                    <a:lstStyle/>
                    <a:p>
                      <a:pPr marL="4572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Шоколад «Алёнка»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336509"/>
                  </a:ext>
                </a:extLst>
              </a:tr>
              <a:tr h="379911">
                <a:tc>
                  <a:txBody>
                    <a:bodyPr/>
                    <a:lstStyle/>
                    <a:p>
                      <a:pPr marL="4572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Шоколадный батончик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061235"/>
                  </a:ext>
                </a:extLst>
              </a:tr>
              <a:tr h="379911">
                <a:tc>
                  <a:txBody>
                    <a:bodyPr/>
                    <a:lstStyle/>
                    <a:p>
                      <a:pPr marL="4572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 «Добрый»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19074"/>
                  </a:ext>
                </a:extLst>
              </a:tr>
              <a:tr h="379911">
                <a:tc>
                  <a:txBody>
                    <a:bodyPr/>
                    <a:lstStyle/>
                    <a:p>
                      <a:pPr marL="4572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 «Мой»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839657"/>
                  </a:ext>
                </a:extLst>
              </a:tr>
              <a:tr h="379911">
                <a:tc>
                  <a:txBody>
                    <a:bodyPr/>
                    <a:lstStyle/>
                    <a:p>
                      <a:pPr marL="4572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 «Сады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Придонья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296335"/>
                  </a:ext>
                </a:extLst>
              </a:tr>
              <a:tr h="759823">
                <a:tc>
                  <a:txBody>
                    <a:bodyPr/>
                    <a:lstStyle/>
                    <a:p>
                      <a:pPr marL="4572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Шоколад «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Воздушный» по акции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10481"/>
                  </a:ext>
                </a:extLst>
              </a:tr>
            </a:tbl>
          </a:graphicData>
        </a:graphic>
      </p:graphicFrame>
      <p:pic>
        <p:nvPicPr>
          <p:cNvPr id="1026" name="Picture 2" descr="https://mtdata.ru/u19/photo5D58/20346796330-0/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38" y="2229040"/>
            <a:ext cx="1998553" cy="13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2.depositphotos.com/1007168/6107/v/950/depositphotos_61072939-stock-illustration-milk-bottle-with-cartoon-c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986" y="2470466"/>
            <a:ext cx="940209" cy="23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ostavo4ka.uz/upload-file/2021/05/05/4839/7bc7de5e-bd58-47c2-ac40-5cc131ba12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53" y="3561409"/>
            <a:ext cx="1390537" cy="13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1.stat01.com/2/3792/137910630/075a3e/shokolad-vozdushnyj-temnyj-85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8" t="1685" r="25929"/>
          <a:stretch/>
        </p:blipFill>
        <p:spPr bwMode="auto">
          <a:xfrm>
            <a:off x="9832769" y="3726390"/>
            <a:ext cx="688768" cy="176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otvet.imgsmail.ru/download/30246089_e8fc4dbaf2fc806fd85618949e38fbfa_8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9" t="168" r="29298"/>
          <a:stretch/>
        </p:blipFill>
        <p:spPr bwMode="auto">
          <a:xfrm>
            <a:off x="8384299" y="4793737"/>
            <a:ext cx="866580" cy="196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sun9-8.userapi.com/c855624/v855624143/155dd5/5AA8eZ8fX9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43" r="23780" b="-156"/>
          <a:stretch/>
        </p:blipFill>
        <p:spPr bwMode="auto">
          <a:xfrm>
            <a:off x="11103427" y="4934109"/>
            <a:ext cx="866046" cy="18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dostavo4ka.uz/upload-file/2021/05/05/4408/497fdcd5-cfee-4bad-ac3e-635473660ec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9" t="31604" r="13895" b="26246"/>
          <a:stretch/>
        </p:blipFill>
        <p:spPr bwMode="auto">
          <a:xfrm>
            <a:off x="9381847" y="5643947"/>
            <a:ext cx="1602829" cy="93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Решение: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355774" cy="435133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1000:4=250 </a:t>
            </a:r>
            <a:r>
              <a:rPr lang="ru-RU" sz="3200" dirty="0"/>
              <a:t>рублей можно потратить</a:t>
            </a:r>
          </a:p>
          <a:p>
            <a:r>
              <a:rPr lang="ru-RU" sz="3200" dirty="0"/>
              <a:t>25+82=107 рублей стоят хлеб и молоко</a:t>
            </a:r>
          </a:p>
          <a:p>
            <a:r>
              <a:rPr lang="ru-RU" sz="3200" dirty="0"/>
              <a:t>250-107=143 рубля остаётся на вкусное</a:t>
            </a:r>
          </a:p>
          <a:p>
            <a:r>
              <a:rPr lang="ru-RU" sz="3200" dirty="0"/>
              <a:t>Например, можно купить шоколадный батончик и сок «Сады </a:t>
            </a:r>
            <a:r>
              <a:rPr lang="ru-RU" sz="3200" dirty="0" err="1"/>
              <a:t>Придонья</a:t>
            </a:r>
            <a:r>
              <a:rPr lang="ru-RU" sz="3200" dirty="0"/>
              <a:t>»: 55+85=140р</a:t>
            </a:r>
          </a:p>
          <a:p>
            <a:r>
              <a:rPr lang="ru-RU" sz="3200" dirty="0"/>
              <a:t>Или Шоколад «</a:t>
            </a:r>
            <a:r>
              <a:rPr lang="ru-RU" sz="3200" dirty="0" smtClean="0"/>
              <a:t>Воздушный</a:t>
            </a:r>
            <a:r>
              <a:rPr lang="ru-RU" sz="3200" dirty="0"/>
              <a:t>» и сок «Сады </a:t>
            </a:r>
            <a:r>
              <a:rPr lang="ru-RU" sz="3200" dirty="0" err="1"/>
              <a:t>Придонья</a:t>
            </a:r>
            <a:r>
              <a:rPr lang="ru-RU" sz="3200" dirty="0"/>
              <a:t>»: 50+85=135р</a:t>
            </a:r>
          </a:p>
          <a:p>
            <a:r>
              <a:rPr lang="ru-RU" sz="3200" b="1" dirty="0"/>
              <a:t> </a:t>
            </a:r>
            <a:endParaRPr lang="ru-RU" sz="3200" dirty="0"/>
          </a:p>
          <a:p>
            <a:endParaRPr lang="ru-RU" dirty="0"/>
          </a:p>
        </p:txBody>
      </p:sp>
      <p:pic>
        <p:nvPicPr>
          <p:cNvPr id="4" name="Picture 4" descr="https://st2.depositphotos.com/1007168/6107/v/950/depositphotos_61072939-stock-illustration-milk-bottle-with-cartoon-c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899" y="226030"/>
            <a:ext cx="940209" cy="23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tdata.ru/u19/photo5D58/20346796330-0/orig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46" y="365125"/>
            <a:ext cx="1998553" cy="13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dostavo4ka.uz/upload-file/2021/05/05/4408/497fdcd5-cfee-4bad-ac3e-635473660ec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9" t="31604" r="13895" b="26246"/>
          <a:stretch/>
        </p:blipFill>
        <p:spPr bwMode="auto">
          <a:xfrm>
            <a:off x="10296247" y="3066310"/>
            <a:ext cx="1602829" cy="93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i1.stat01.com/2/3792/137910630/075a3e/shokolad-vozdushnyj-temnyj-85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8" t="1685" r="25929"/>
          <a:stretch/>
        </p:blipFill>
        <p:spPr bwMode="auto">
          <a:xfrm>
            <a:off x="10848070" y="4001294"/>
            <a:ext cx="1011460" cy="25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tatic.detmir.st/media_out/421/709/1709421/1500/5.jpg?165226447733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2" t="248" r="32853" b="1"/>
          <a:stretch/>
        </p:blipFill>
        <p:spPr bwMode="auto">
          <a:xfrm>
            <a:off x="8419605" y="1983178"/>
            <a:ext cx="1591294" cy="476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679</Words>
  <Application>Microsoft Office PowerPoint</Application>
  <PresentationFormat>Широкоэкранный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Задача с лентой</vt:lpstr>
      <vt:lpstr>Презентация PowerPoint</vt:lpstr>
      <vt:lpstr>Презентация PowerPoint</vt:lpstr>
      <vt:lpstr>Презентация PowerPoint</vt:lpstr>
      <vt:lpstr>Поход в продуктовый магазин </vt:lpstr>
      <vt:lpstr>Презентация PowerPoint</vt:lpstr>
      <vt:lpstr>Презентация PowerPoint</vt:lpstr>
      <vt:lpstr>Мама попросила сходить вас в магазин за продуктами. Она дала вам кошелёк с деньгами и сказала, что вы должны обязательно купить хлеб и молоко. Так же мама разрешила купить что-нибудь вкусное по своему выбору. Но при этом она запретила тратить больше четверти всей суммы в кошельке. Как не разорить семейный бюджет и не расстроить маму, если вам очень хочется шоколадку и сок?  </vt:lpstr>
      <vt:lpstr>Решение: </vt:lpstr>
      <vt:lpstr>Старинная задача из первого учебника математики Магницкого ЛФ «Арифметика» 1703 год.</vt:lpstr>
      <vt:lpstr>Презентация PowerPoint</vt:lpstr>
      <vt:lpstr>Спросил некто у учителя: «Скажи, сколько у тебя в классе учеников, так как хочу отдать к тебе в учение своего сына». Учитель ответил: «Если придёт ещё учеников столько же, сколько имею, и полстолько, и четвёртая часть, и твой сын, тогда будет у меня учеников 100».</vt:lpstr>
      <vt:lpstr>Презентация PowerPoint</vt:lpstr>
      <vt:lpstr>Домашнее задание: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с лентой</dc:title>
  <dc:creator>МсГалька</dc:creator>
  <cp:lastModifiedBy>МсГалька</cp:lastModifiedBy>
  <cp:revision>4</cp:revision>
  <dcterms:created xsi:type="dcterms:W3CDTF">2022-11-28T10:00:19Z</dcterms:created>
  <dcterms:modified xsi:type="dcterms:W3CDTF">2023-11-26T09:28:46Z</dcterms:modified>
</cp:coreProperties>
</file>