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256" r:id="rId2"/>
    <p:sldId id="266" r:id="rId3"/>
    <p:sldId id="265" r:id="rId4"/>
    <p:sldId id="264" r:id="rId5"/>
    <p:sldId id="263" r:id="rId6"/>
    <p:sldId id="262" r:id="rId7"/>
    <p:sldId id="317" r:id="rId8"/>
    <p:sldId id="260" r:id="rId9"/>
    <p:sldId id="259" r:id="rId10"/>
    <p:sldId id="257" r:id="rId11"/>
    <p:sldId id="275" r:id="rId12"/>
    <p:sldId id="274" r:id="rId13"/>
    <p:sldId id="273" r:id="rId14"/>
    <p:sldId id="272" r:id="rId15"/>
    <p:sldId id="271" r:id="rId16"/>
    <p:sldId id="269" r:id="rId17"/>
    <p:sldId id="270" r:id="rId18"/>
    <p:sldId id="268" r:id="rId19"/>
    <p:sldId id="267" r:id="rId20"/>
    <p:sldId id="280" r:id="rId21"/>
    <p:sldId id="279" r:id="rId22"/>
    <p:sldId id="278" r:id="rId23"/>
    <p:sldId id="282" r:id="rId24"/>
    <p:sldId id="319" r:id="rId25"/>
    <p:sldId id="320" r:id="rId26"/>
    <p:sldId id="318" r:id="rId27"/>
    <p:sldId id="316" r:id="rId28"/>
    <p:sldId id="283" r:id="rId29"/>
    <p:sldId id="315" r:id="rId30"/>
    <p:sldId id="292" r:id="rId31"/>
    <p:sldId id="298" r:id="rId32"/>
    <p:sldId id="322" r:id="rId33"/>
    <p:sldId id="323" r:id="rId34"/>
    <p:sldId id="324" r:id="rId35"/>
    <p:sldId id="325" r:id="rId36"/>
    <p:sldId id="294" r:id="rId37"/>
    <p:sldId id="340" r:id="rId38"/>
    <p:sldId id="350" r:id="rId39"/>
    <p:sldId id="345" r:id="rId40"/>
    <p:sldId id="343" r:id="rId41"/>
    <p:sldId id="344" r:id="rId42"/>
    <p:sldId id="346" r:id="rId43"/>
    <p:sldId id="342" r:id="rId44"/>
    <p:sldId id="355" r:id="rId45"/>
    <p:sldId id="352" r:id="rId46"/>
    <p:sldId id="353" r:id="rId47"/>
    <p:sldId id="351" r:id="rId48"/>
    <p:sldId id="354" r:id="rId49"/>
    <p:sldId id="348" r:id="rId50"/>
    <p:sldId id="341" r:id="rId51"/>
    <p:sldId id="349" r:id="rId52"/>
    <p:sldId id="356" r:id="rId53"/>
    <p:sldId id="366" r:id="rId54"/>
    <p:sldId id="365" r:id="rId55"/>
    <p:sldId id="362" r:id="rId56"/>
    <p:sldId id="363" r:id="rId57"/>
    <p:sldId id="361" r:id="rId58"/>
    <p:sldId id="360" r:id="rId59"/>
    <p:sldId id="364" r:id="rId60"/>
    <p:sldId id="326" r:id="rId61"/>
    <p:sldId id="331" r:id="rId62"/>
    <p:sldId id="330" r:id="rId63"/>
    <p:sldId id="334" r:id="rId64"/>
    <p:sldId id="332" r:id="rId65"/>
    <p:sldId id="333" r:id="rId66"/>
    <p:sldId id="337" r:id="rId67"/>
    <p:sldId id="327" r:id="rId68"/>
    <p:sldId id="335" r:id="rId69"/>
    <p:sldId id="328" r:id="rId70"/>
    <p:sldId id="368" r:id="rId71"/>
    <p:sldId id="384" r:id="rId72"/>
    <p:sldId id="371" r:id="rId73"/>
    <p:sldId id="372" r:id="rId74"/>
    <p:sldId id="379" r:id="rId75"/>
    <p:sldId id="382" r:id="rId76"/>
    <p:sldId id="367" r:id="rId77"/>
    <p:sldId id="338" r:id="rId78"/>
    <p:sldId id="385" r:id="rId79"/>
    <p:sldId id="314" r:id="rId8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02CC373D-9E64-42C3-B61E-9FE89416728A}">
          <p14:sldIdLst/>
        </p14:section>
        <p14:section name="Раздел без заголовка" id="{B6C1AC18-FAFF-4E35-87F7-22DFF11D9E11}">
          <p14:sldIdLst>
            <p14:sldId id="256"/>
            <p14:sldId id="266"/>
            <p14:sldId id="265"/>
            <p14:sldId id="264"/>
            <p14:sldId id="263"/>
            <p14:sldId id="262"/>
            <p14:sldId id="317"/>
            <p14:sldId id="260"/>
            <p14:sldId id="259"/>
            <p14:sldId id="257"/>
            <p14:sldId id="275"/>
            <p14:sldId id="274"/>
            <p14:sldId id="273"/>
            <p14:sldId id="272"/>
            <p14:sldId id="271"/>
            <p14:sldId id="269"/>
            <p14:sldId id="270"/>
            <p14:sldId id="268"/>
            <p14:sldId id="267"/>
            <p14:sldId id="280"/>
            <p14:sldId id="279"/>
            <p14:sldId id="278"/>
            <p14:sldId id="282"/>
            <p14:sldId id="319"/>
            <p14:sldId id="320"/>
            <p14:sldId id="318"/>
            <p14:sldId id="316"/>
            <p14:sldId id="283"/>
            <p14:sldId id="315"/>
            <p14:sldId id="292"/>
            <p14:sldId id="298"/>
            <p14:sldId id="322"/>
            <p14:sldId id="323"/>
            <p14:sldId id="324"/>
            <p14:sldId id="325"/>
            <p14:sldId id="294"/>
            <p14:sldId id="340"/>
            <p14:sldId id="350"/>
            <p14:sldId id="345"/>
            <p14:sldId id="343"/>
            <p14:sldId id="344"/>
            <p14:sldId id="346"/>
            <p14:sldId id="342"/>
            <p14:sldId id="355"/>
            <p14:sldId id="352"/>
            <p14:sldId id="353"/>
            <p14:sldId id="351"/>
            <p14:sldId id="354"/>
            <p14:sldId id="348"/>
            <p14:sldId id="341"/>
            <p14:sldId id="349"/>
            <p14:sldId id="356"/>
            <p14:sldId id="366"/>
            <p14:sldId id="365"/>
            <p14:sldId id="362"/>
            <p14:sldId id="363"/>
            <p14:sldId id="361"/>
            <p14:sldId id="360"/>
            <p14:sldId id="364"/>
            <p14:sldId id="326"/>
            <p14:sldId id="331"/>
            <p14:sldId id="330"/>
            <p14:sldId id="334"/>
            <p14:sldId id="332"/>
            <p14:sldId id="333"/>
            <p14:sldId id="337"/>
            <p14:sldId id="327"/>
            <p14:sldId id="335"/>
            <p14:sldId id="328"/>
            <p14:sldId id="368"/>
            <p14:sldId id="384"/>
            <p14:sldId id="371"/>
            <p14:sldId id="372"/>
            <p14:sldId id="379"/>
            <p14:sldId id="382"/>
            <p14:sldId id="367"/>
            <p14:sldId id="338"/>
            <p14:sldId id="385"/>
            <p14:sldId id="31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  <a:srgbClr val="5DBAFF"/>
    <a:srgbClr val="FFCC66"/>
    <a:srgbClr val="E3F62A"/>
    <a:srgbClr val="540000"/>
    <a:srgbClr val="C96757"/>
    <a:srgbClr val="EAAD80"/>
    <a:srgbClr val="21595F"/>
    <a:srgbClr val="FC48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9" autoAdjust="0"/>
    <p:restoredTop sz="94660"/>
  </p:normalViewPr>
  <p:slideViewPr>
    <p:cSldViewPr>
      <p:cViewPr varScale="1">
        <p:scale>
          <a:sx n="93" d="100"/>
          <a:sy n="93" d="100"/>
        </p:scale>
        <p:origin x="-1098" y="-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10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63C00-5D1E-4437-BCD0-BD668D0941DC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27ABD-089E-410F-84AF-D44D52FB3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89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27ABD-089E-410F-84AF-D44D52FB319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771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41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7ECA3-C2CA-48E2-A2E0-DA3E5B727CB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106AC-D645-41E8-86EA-BCC780CC6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4.jp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g"/><Relationship Id="rId5" Type="http://schemas.microsoft.com/office/2007/relationships/hdphoto" Target="../media/hdphoto2.wdp"/><Relationship Id="rId4" Type="http://schemas.openxmlformats.org/officeDocument/2006/relationships/image" Target="../media/image9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g"/></Relationships>
</file>

<file path=ppt/slides/_rels/slide7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7.png"/><Relationship Id="rId12" Type="http://schemas.microsoft.com/office/2007/relationships/hdphoto" Target="../media/hdphoto7.wdp"/><Relationship Id="rId2" Type="http://schemas.openxmlformats.org/officeDocument/2006/relationships/image" Target="../media/image92.jpg"/><Relationship Id="rId16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99.png"/><Relationship Id="rId5" Type="http://schemas.openxmlformats.org/officeDocument/2006/relationships/image" Target="../media/image96.png"/><Relationship Id="rId15" Type="http://schemas.openxmlformats.org/officeDocument/2006/relationships/image" Target="../media/image101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98.png"/><Relationship Id="rId14" Type="http://schemas.microsoft.com/office/2007/relationships/hdphoto" Target="../media/hdphoto8.wdp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eg"/><Relationship Id="rId4" Type="http://schemas.openxmlformats.org/officeDocument/2006/relationships/image" Target="../media/image103.jp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6"/>
          <a:stretch/>
        </p:blipFill>
        <p:spPr>
          <a:xfrm>
            <a:off x="1" y="0"/>
            <a:ext cx="9144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" y="620688"/>
            <a:ext cx="9144000" cy="57861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u="sng" dirty="0">
                <a:ln w="28575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Тема занятия:</a:t>
            </a:r>
            <a:r>
              <a:rPr lang="ru-RU" sz="5400" b="1" u="sng" dirty="0">
                <a:ln w="28575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 </a:t>
            </a:r>
            <a:r>
              <a:rPr lang="ru-RU" sz="6000" b="1" u="sng" cap="none" spc="0" dirty="0" smtClean="0">
                <a:ln w="28575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/>
            </a:r>
            <a:br>
              <a:rPr lang="ru-RU" sz="6000" b="1" u="sng" cap="none" spc="0" dirty="0" smtClean="0">
                <a:ln w="28575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endParaRPr lang="ru-RU" sz="6000" b="1" u="sng" cap="none" spc="0" dirty="0" smtClean="0">
              <a:ln w="28575">
                <a:solidFill>
                  <a:srgbClr val="7030A0"/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  <a:p>
            <a:pPr algn="ctr"/>
            <a:endParaRPr lang="ru-RU" sz="8000" b="1" u="sng" dirty="0">
              <a:ln w="28575">
                <a:solidFill>
                  <a:srgbClr val="7030A0"/>
                </a:solidFill>
                <a:prstDash val="solid"/>
                <a:miter lim="800000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  <a:p>
            <a:pPr algn="ctr"/>
            <a:r>
              <a:rPr lang="ru-RU" sz="6000" b="1" u="sng" cap="none" spc="0" dirty="0">
                <a:ln w="28575">
                  <a:solidFill>
                    <a:srgbClr val="7030A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/>
            </a:r>
            <a:br>
              <a:rPr lang="ru-RU" sz="6000" b="1" u="sng" cap="none" spc="0" dirty="0">
                <a:ln w="28575">
                  <a:solidFill>
                    <a:srgbClr val="7030A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5400" b="1" cap="none" spc="0" dirty="0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«</a:t>
            </a:r>
            <a:r>
              <a:rPr lang="uk-UA" sz="5400" b="1" cap="none" spc="0" dirty="0" err="1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Основы</a:t>
            </a:r>
            <a:r>
              <a:rPr lang="uk-UA" sz="5400" b="1" cap="none" spc="0" dirty="0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 </a:t>
            </a:r>
            <a:r>
              <a:rPr lang="uk-UA" sz="5400" b="1" cap="none" spc="0" dirty="0" err="1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теории</a:t>
            </a:r>
            <a:r>
              <a:rPr lang="uk-UA" sz="5400" b="1" cap="none" spc="0" dirty="0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 </a:t>
            </a:r>
            <a:br>
              <a:rPr lang="uk-UA" sz="5400" b="1" cap="none" spc="0" dirty="0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uk-UA" sz="5400" b="1" cap="none" spc="0" dirty="0" err="1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сплавов</a:t>
            </a:r>
            <a:r>
              <a:rPr lang="uk-UA" sz="5400" b="1" cap="none" spc="0" dirty="0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»</a:t>
            </a:r>
            <a:endParaRPr lang="ru-RU" sz="5400" b="1" cap="none" spc="0" dirty="0">
              <a:ln w="28575">
                <a:solidFill>
                  <a:srgbClr val="C00000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44824"/>
            <a:ext cx="9144000" cy="23812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5026570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n-cs"/>
              </a:rPr>
              <a:t>Цели:</a:t>
            </a:r>
            <a:r>
              <a:rPr lang="ru-RU" sz="3600" b="1" dirty="0">
                <a:ln w="28575">
                  <a:solidFill>
                    <a:srgbClr val="54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/>
            </a:r>
            <a:br>
              <a:rPr lang="ru-RU" sz="3600" b="1" dirty="0">
                <a:ln w="28575">
                  <a:solidFill>
                    <a:srgbClr val="54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3600" b="1" dirty="0">
                <a:ln w="28575">
                  <a:solidFill>
                    <a:srgbClr val="54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/>
            </a:r>
            <a:br>
              <a:rPr lang="ru-RU" sz="3600" b="1" dirty="0">
                <a:ln w="28575">
                  <a:solidFill>
                    <a:srgbClr val="54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2700" b="1" u="sng" dirty="0">
                <a:ln w="12700">
                  <a:solidFill>
                    <a:srgbClr val="540000"/>
                  </a:solidFill>
                  <a:prstDash val="solid"/>
                  <a:miter lim="800000"/>
                </a:ln>
                <a:solidFill>
                  <a:srgbClr val="6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Обучающая</a:t>
            </a:r>
            <a:r>
              <a:rPr lang="ru-RU" sz="2700" b="1" dirty="0">
                <a:ln w="28575">
                  <a:solidFill>
                    <a:srgbClr val="54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 </a:t>
            </a:r>
            <a:r>
              <a:rPr lang="ru-RU" sz="2700" b="1" dirty="0">
                <a:ln w="127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обобщение, активизация и закрепление знаний об основных металлах и сплавах, их роль в жизни общества с использованием уже имеющихся знаний;</a:t>
            </a:r>
            <a:r>
              <a:rPr lang="ru-RU" sz="3600" dirty="0">
                <a:ln w="12700">
                  <a:solidFill>
                    <a:schemeClr val="tx1"/>
                  </a:solidFill>
                </a:ln>
                <a:solidFill>
                  <a:srgbClr val="FFCC66"/>
                </a:solidFill>
              </a:rPr>
              <a:t/>
            </a:r>
            <a:br>
              <a:rPr lang="ru-RU" sz="3600" dirty="0">
                <a:ln w="12700">
                  <a:solidFill>
                    <a:schemeClr val="tx1"/>
                  </a:solidFill>
                </a:ln>
                <a:solidFill>
                  <a:srgbClr val="FFCC66"/>
                </a:solidFill>
              </a:rPr>
            </a:br>
            <a:r>
              <a:rPr lang="ru-RU" sz="2700" b="1" u="sng" dirty="0">
                <a:ln w="12700">
                  <a:solidFill>
                    <a:srgbClr val="540000"/>
                  </a:solidFill>
                  <a:prstDash val="solid"/>
                  <a:miter lim="800000"/>
                </a:ln>
                <a:solidFill>
                  <a:srgbClr val="6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Воспитывающая</a:t>
            </a:r>
            <a:r>
              <a:rPr lang="ru-RU" sz="2700" b="1" dirty="0">
                <a:ln w="12700">
                  <a:solidFill>
                    <a:srgbClr val="540000"/>
                  </a:solidFill>
                  <a:prstDash val="solid"/>
                  <a:miter lim="800000"/>
                </a:ln>
                <a:solidFill>
                  <a:srgbClr val="FFCC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 </a:t>
            </a:r>
            <a:r>
              <a:rPr lang="ru-RU" sz="2700" b="1" dirty="0">
                <a:ln w="127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– воспитывать интерес к техническим предметам через связь с профессией, умение работать в группе, высказать свою точку зрения, организовать свое рабочее место, дисциплинированность;</a:t>
            </a:r>
            <a:r>
              <a:rPr lang="ru-RU" sz="2700" b="1" dirty="0">
                <a:ln w="12700">
                  <a:solidFill>
                    <a:srgbClr val="540000"/>
                  </a:solidFill>
                  <a:prstDash val="solid"/>
                  <a:miter lim="800000"/>
                </a:ln>
                <a:solidFill>
                  <a:srgbClr val="FFCC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/>
            </a:r>
            <a:br>
              <a:rPr lang="ru-RU" sz="2700" b="1" dirty="0">
                <a:ln w="12700">
                  <a:solidFill>
                    <a:srgbClr val="540000"/>
                  </a:solidFill>
                  <a:prstDash val="solid"/>
                  <a:miter lim="800000"/>
                </a:ln>
                <a:solidFill>
                  <a:srgbClr val="FFCC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2700" b="1" u="sng" dirty="0">
                <a:ln w="12700">
                  <a:solidFill>
                    <a:srgbClr val="540000"/>
                  </a:solidFill>
                  <a:prstDash val="solid"/>
                  <a:miter lim="800000"/>
                </a:ln>
                <a:solidFill>
                  <a:srgbClr val="6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Развивающая </a:t>
            </a:r>
            <a:r>
              <a:rPr lang="ru-RU" sz="2700" b="1" dirty="0">
                <a:ln w="127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– развивать  общие и профессиональные компетенции, практическое применение полученных знаний, планирование хода действий; развивать навыки обучающихся по работе в </a:t>
            </a:r>
            <a:r>
              <a:rPr lang="ru-RU" sz="2700" b="1" dirty="0" smtClean="0">
                <a:ln w="127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группе.</a:t>
            </a:r>
            <a:r>
              <a:rPr lang="ru-RU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/>
            </a:r>
            <a:br>
              <a:rPr lang="ru-RU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endParaRPr lang="ru-RU" b="1" dirty="0">
              <a:ln w="28575">
                <a:solidFill>
                  <a:srgbClr val="C00000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60" y="268586"/>
            <a:ext cx="8892480" cy="658336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ln w="28575">
                  <a:solidFill>
                    <a:srgbClr val="7030A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n-cs"/>
              </a:rPr>
              <a:t>	</a:t>
            </a:r>
            <a:r>
              <a:rPr lang="ru-RU" sz="3600" b="1" dirty="0">
                <a:ln w="28575">
                  <a:solidFill>
                    <a:srgbClr val="7030A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n-cs"/>
              </a:rPr>
              <a:t>			</a:t>
            </a:r>
            <a:r>
              <a:rPr lang="ru-RU" b="1" u="sng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n-cs"/>
              </a:rPr>
              <a:t>Задачи: </a:t>
            </a:r>
            <a:r>
              <a:rPr lang="ru-RU" sz="3600" b="1" dirty="0">
                <a:ln w="28575">
                  <a:solidFill>
                    <a:srgbClr val="7030A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n-cs"/>
              </a:rPr>
              <a:t/>
            </a:r>
            <a:br>
              <a:rPr lang="ru-RU" sz="3600" b="1" dirty="0">
                <a:ln w="28575">
                  <a:solidFill>
                    <a:srgbClr val="7030A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n-cs"/>
              </a:rPr>
            </a:br>
            <a: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n-cs"/>
              </a:rPr>
              <a:t/>
            </a:r>
            <a:b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n-cs"/>
              </a:rPr>
            </a:br>
            <a: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1. Анализ, синтез, интерпретация материала в ходе деловой игры;</a:t>
            </a:r>
            <a:b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	   2. Практическое   применение</a:t>
            </a:r>
            <a:b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 	   полученных знаний, планирование</a:t>
            </a:r>
            <a:b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	   хода действий.</a:t>
            </a:r>
            <a:b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		     3. Развитие   навыков </a:t>
            </a:r>
            <a:b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		     учащихся по работе в</a:t>
            </a:r>
            <a:b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		     группе, сотрудничество,</a:t>
            </a:r>
            <a:b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36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5DBA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		     взаимная помощь.</a:t>
            </a:r>
            <a:r>
              <a:rPr lang="ru-RU" sz="4000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/>
            </a:r>
            <a:br>
              <a:rPr lang="ru-RU" sz="4000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endParaRPr lang="ru-RU" sz="3600" dirty="0">
              <a:ln>
                <a:solidFill>
                  <a:srgbClr val="002060"/>
                </a:solidFill>
              </a:ln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51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43608" y="836712"/>
            <a:ext cx="691276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0" b="1" dirty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Деловая </a:t>
            </a:r>
            <a:endParaRPr lang="ru-RU" sz="11500" b="1" dirty="0" smtClean="0">
              <a:ln w="28575">
                <a:solidFill>
                  <a:srgbClr val="00206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  <a:p>
            <a:pPr algn="ctr"/>
            <a:r>
              <a:rPr lang="ru-RU" sz="11500" b="1" dirty="0" smtClean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игра </a:t>
            </a:r>
            <a:endParaRPr lang="ru-RU" sz="11500" b="1" dirty="0">
              <a:ln w="28575">
                <a:solidFill>
                  <a:srgbClr val="00206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16632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Капитан </a:t>
            </a:r>
            <a:r>
              <a:rPr lang="ru-RU" sz="44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команды </a:t>
            </a:r>
            <a:r>
              <a:rPr lang="ru-RU" sz="44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ЦВЕТМЕТ</a:t>
            </a:r>
            <a:r>
              <a:rPr lang="ru-RU" sz="44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 </a:t>
            </a:r>
            <a:r>
              <a:rPr lang="ru-RU" sz="44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– Кузьменко Кирилл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94386"/>
            <a:ext cx="7416824" cy="50982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0120" y="332656"/>
            <a:ext cx="89738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Капитан команды </a:t>
            </a:r>
            <a:r>
              <a:rPr lang="ru-RU" sz="44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ЧЕРМЕТ</a:t>
            </a:r>
            <a:r>
              <a:rPr lang="ru-RU" sz="44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 –  Нестеров Александр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72" y="2060848"/>
            <a:ext cx="7763774" cy="4313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7"/>
          <a:stretch/>
        </p:blipFill>
        <p:spPr>
          <a:xfrm>
            <a:off x="5543505" y="2377393"/>
            <a:ext cx="3600495" cy="22612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3" t="8248" r="12259" b="4945"/>
          <a:stretch/>
        </p:blipFill>
        <p:spPr>
          <a:xfrm>
            <a:off x="5633631" y="0"/>
            <a:ext cx="3500026" cy="24860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672" y="4638674"/>
            <a:ext cx="3340490" cy="22269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672" y="2409161"/>
            <a:ext cx="3350833" cy="22352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9" t="4836" r="27798" b="6131"/>
          <a:stretch/>
        </p:blipFill>
        <p:spPr>
          <a:xfrm>
            <a:off x="3707904" y="1"/>
            <a:ext cx="1925727" cy="24860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5"/>
          <a:stretch/>
        </p:blipFill>
        <p:spPr>
          <a:xfrm>
            <a:off x="5533162" y="4638674"/>
            <a:ext cx="3610838" cy="2219325"/>
          </a:xfrm>
          <a:prstGeom prst="rect">
            <a:avLst/>
          </a:prstGeom>
        </p:spPr>
      </p:pic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3" r="9049" b="17982"/>
          <a:stretch/>
        </p:blipFill>
        <p:spPr>
          <a:xfrm>
            <a:off x="0" y="0"/>
            <a:ext cx="3779912" cy="2490489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5" r="23354"/>
          <a:stretch/>
        </p:blipFill>
        <p:spPr>
          <a:xfrm>
            <a:off x="-9475" y="2486026"/>
            <a:ext cx="2247900" cy="437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5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7624" y="1628825"/>
            <a:ext cx="78843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ln w="38100">
                  <a:solidFill>
                    <a:schemeClr val="tx2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1 </a:t>
            </a:r>
            <a:r>
              <a:rPr lang="ru-RU" sz="7200" b="1" dirty="0" smtClean="0">
                <a:ln w="38100">
                  <a:solidFill>
                    <a:schemeClr val="tx2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тур</a:t>
            </a:r>
          </a:p>
          <a:p>
            <a:pPr algn="ctr"/>
            <a:r>
              <a:rPr lang="ru-RU" sz="7200" b="1" dirty="0" smtClean="0">
                <a:ln w="38100">
                  <a:solidFill>
                    <a:schemeClr val="tx2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«Блиц </a:t>
            </a:r>
            <a:r>
              <a:rPr lang="ru-RU" sz="7200" b="1" dirty="0">
                <a:ln w="38100">
                  <a:solidFill>
                    <a:schemeClr val="tx2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- опрос»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27176" y="100618"/>
            <a:ext cx="91983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Что называется сплавами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?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C482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140968"/>
            <a:ext cx="88924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Сплавами называют тела, полученные путем диффузии элементов в твердом, жидком или газообразном </a:t>
            </a:r>
            <a:r>
              <a:rPr lang="ru-RU" sz="44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состояниях</a:t>
            </a:r>
            <a:endParaRPr lang="ru-RU" sz="44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718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016" y="268193"/>
            <a:ext cx="914501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Если два металла в твердом состоянии не вошли в общую кристаллическую решетку, то образуется …?</a:t>
            </a: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-396552" y="5877272"/>
            <a:ext cx="94685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900113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40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Механическая </a:t>
            </a:r>
            <a:r>
              <a:rPr lang="ru-RU" sz="40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смесь</a:t>
            </a:r>
            <a:endParaRPr lang="ru-RU" sz="40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" y="3212976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181268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Какие новые вещества могут образовываться при переходе элементов в твердое состояние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?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C482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0857" y="573325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Химические 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соединения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0641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0369" y="476672"/>
            <a:ext cx="85699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Что такое компоненты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?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C482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005064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Компоненты – это вещества, образующие 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систему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4744" y="188640"/>
            <a:ext cx="88924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Что может быть фазами</a:t>
            </a:r>
            <a:r>
              <a:rPr lang="ru-RU" sz="44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?</a:t>
            </a:r>
            <a:endParaRPr lang="ru-RU" sz="44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C482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191" y="3811012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Фазами могут быть чистые металлы, жидкие и твердые растворы и химические 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соединения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" y="1124744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7667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Как записывается правило фаз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?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C482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08520" y="508518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 = К + В – Ф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6387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7667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В чем заключается суть термического анализа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?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C482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016" y="486916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В построении кривых нагрева или охлаждения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.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25" y="2132856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332656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Как называется температура, при которой начинается или полностью прекращается изменение строения, протекающие с выделением или поглощением тепла?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580526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Критическая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976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1016" y="116632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Какой тип диаграммы представлен на рисунке</a:t>
            </a:r>
            <a:r>
              <a:rPr lang="ru-RU" sz="40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?</a:t>
            </a:r>
            <a:endParaRPr lang="ru-RU" sz="40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C482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016" y="3861048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Диаграмма состояния 2 типа – диаграмма сплавов, состоящих из компонентов, имеющих неограниченную растворимость и в жидком и в твердом </a:t>
            </a:r>
            <a:r>
              <a:rPr lang="ru-RU" sz="36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состоянии</a:t>
            </a:r>
            <a:endParaRPr lang="ru-RU" sz="36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" y="1440071"/>
            <a:ext cx="9144000" cy="2381250"/>
          </a:xfrm>
          <a:prstGeom prst="rect">
            <a:avLst/>
          </a:prstGeom>
        </p:spPr>
      </p:pic>
      <p:pic>
        <p:nvPicPr>
          <p:cNvPr id="1026" name="Picture 2" descr="http://t1.gstatic.com/images?q=tbn:ANd9GcRN0Ecg3mteW6RK8rDaumASr-PrBQclS8bL90D-rFgTVqYXzzijEFBNJui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50"/>
          <a:stretch>
            <a:fillRect/>
          </a:stretch>
        </p:blipFill>
        <p:spPr bwMode="auto">
          <a:xfrm>
            <a:off x="2854846" y="1440071"/>
            <a:ext cx="3107459" cy="2380013"/>
          </a:xfrm>
          <a:prstGeom prst="rect">
            <a:avLst/>
          </a:prstGeom>
          <a:gradFill rotWithShape="1">
            <a:gsLst>
              <a:gs pos="0">
                <a:srgbClr val="FFC000"/>
              </a:gs>
              <a:gs pos="100000">
                <a:srgbClr val="FFC000">
                  <a:gamma/>
                  <a:shade val="46275"/>
                  <a:invGamma/>
                </a:srgbClr>
              </a:gs>
            </a:gsLst>
            <a:lin ang="5400000" scaled="1"/>
          </a:gra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31254" y="18864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Какой тип диаграммы представлен на рисунке?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4221088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Диаграмма состояния 1 типа – диаграмма сплавов, состоящих из компонентов, имеющих неограниченную растворимость в жидком состоянии, а в твердом состоянии не </a:t>
            </a:r>
            <a:r>
              <a:rPr lang="ru-RU" sz="32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растворяющихся</a:t>
            </a:r>
            <a:endParaRPr lang="ru-RU" sz="54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0773"/>
            <a:ext cx="9144000" cy="2381250"/>
          </a:xfrm>
          <a:prstGeom prst="rect">
            <a:avLst/>
          </a:prstGeom>
        </p:spPr>
      </p:pic>
      <p:pic>
        <p:nvPicPr>
          <p:cNvPr id="2050" name="Picture 2" descr="http://www.materialscience.ru/subjects/materialovedenie/kontrolnie/kontrolnaya_rabota_1_variant_24_vopros_1_19_05_2010/img/image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58300"/>
            <a:ext cx="2952328" cy="2403724"/>
          </a:xfrm>
          <a:prstGeom prst="rect">
            <a:avLst/>
          </a:prstGeom>
          <a:solidFill>
            <a:srgbClr val="4E6128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54868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Сколько типов диаграмм различают в зависимости от образующегося строения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?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C482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5596830"/>
            <a:ext cx="6731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6 типов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" y="2852936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7667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Что такое эвтектика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?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C482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63" y="4077072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Эвтектика – это механическая смесь двух и более видов кристаллов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" y="1412776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7667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Линией «Ликвидус» называют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27806" y="4425523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Температуру, соответствующую началу кристаллизации 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сплава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6332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7667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Линией «</a:t>
            </a:r>
            <a:r>
              <a:rPr lang="ru-RU" sz="4800" b="1" dirty="0" err="1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Солидус</a:t>
            </a:r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» 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C482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называют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C482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32" y="4403601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Температуру, соответствующую концу кристаллизации </a:t>
            </a:r>
            <a:r>
              <a:rPr lang="ru-RU" sz="4800" b="1" dirty="0" smtClean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сплава</a:t>
            </a:r>
            <a:endParaRPr lang="ru-RU" sz="48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51" y="2022351"/>
            <a:ext cx="9144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36512" y="1158280"/>
            <a:ext cx="9036074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ln w="381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2 тур</a:t>
            </a:r>
            <a:br>
              <a:rPr lang="ru-RU" sz="7200" b="1" dirty="0" smtClean="0">
                <a:ln w="381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6500" b="1" dirty="0" smtClean="0">
                <a:ln w="381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«</a:t>
            </a:r>
            <a:r>
              <a:rPr lang="ru-RU" sz="6500" b="1" dirty="0">
                <a:ln w="381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История </a:t>
            </a:r>
            <a:r>
              <a:rPr lang="ru-RU" sz="6500" b="1" dirty="0" smtClean="0">
                <a:ln w="381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сплавов»</a:t>
            </a:r>
            <a:endParaRPr lang="ru-RU" sz="6500" b="1" dirty="0">
              <a:ln w="38100">
                <a:solidFill>
                  <a:srgbClr val="00B0F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07504" y="1844824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«История сплавов цветной металлургии»</a:t>
            </a:r>
          </a:p>
        </p:txBody>
      </p:sp>
    </p:spTree>
    <p:extLst>
      <p:ext uri="{BB962C8B-B14F-4D97-AF65-F5344CB8AC3E}">
        <p14:creationId xmlns:p14="http://schemas.microsoft.com/office/powerpoint/2010/main" val="128258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0"/>
          <a:stretch/>
        </p:blipFill>
        <p:spPr>
          <a:xfrm>
            <a:off x="0" y="13828"/>
            <a:ext cx="9144000" cy="6844172"/>
          </a:xfrm>
        </p:spPr>
      </p:pic>
      <p:sp>
        <p:nvSpPr>
          <p:cNvPr id="11" name="Прямоугольник 10"/>
          <p:cNvSpPr/>
          <p:nvPr/>
        </p:nvSpPr>
        <p:spPr>
          <a:xfrm>
            <a:off x="107504" y="1844824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«История сплавов </a:t>
            </a:r>
            <a:endParaRPr lang="ru-RU" sz="4800" b="1" dirty="0" smtClean="0">
              <a:ln w="28575">
                <a:solidFill>
                  <a:srgbClr val="C00000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  <a:p>
            <a:pPr algn="ctr"/>
            <a:r>
              <a:rPr lang="ru-RU" sz="4800" b="1" dirty="0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черной </a:t>
            </a:r>
            <a:r>
              <a:rPr lang="ru-RU" sz="48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металлургии»</a:t>
            </a:r>
          </a:p>
        </p:txBody>
      </p:sp>
    </p:spTree>
    <p:extLst>
      <p:ext uri="{BB962C8B-B14F-4D97-AF65-F5344CB8AC3E}">
        <p14:creationId xmlns:p14="http://schemas.microsoft.com/office/powerpoint/2010/main" val="273551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42" b="185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4437112"/>
            <a:ext cx="8229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ln w="38100">
                  <a:solidFill>
                    <a:schemeClr val="accent4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          </a:t>
            </a:r>
            <a:r>
              <a:rPr lang="ru-RU" sz="7200" b="1" dirty="0" smtClean="0">
                <a:ln w="381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3 тур</a:t>
            </a:r>
          </a:p>
          <a:p>
            <a:r>
              <a:rPr lang="ru-RU" sz="7200" b="1" dirty="0">
                <a:ln w="381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«Головоломка»</a:t>
            </a:r>
          </a:p>
        </p:txBody>
      </p:sp>
    </p:spTree>
    <p:extLst>
      <p:ext uri="{BB962C8B-B14F-4D97-AF65-F5344CB8AC3E}">
        <p14:creationId xmlns:p14="http://schemas.microsoft.com/office/powerpoint/2010/main" val="10516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347864" y="332656"/>
            <a:ext cx="554461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Командам необходимо к каждому определению подобрать верное описание</a:t>
            </a:r>
            <a:r>
              <a:rPr lang="ru-RU" sz="2800" b="1" dirty="0" smtClean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.</a:t>
            </a:r>
          </a:p>
          <a:p>
            <a:endParaRPr lang="ru-RU" sz="2800" b="1" dirty="0">
              <a:ln w="9525">
                <a:solidFill>
                  <a:srgbClr val="FFFF00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  <a:p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Сплав меди с цинком</a:t>
            </a:r>
          </a:p>
          <a:p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Сплав меди с никелем</a:t>
            </a:r>
          </a:p>
          <a:p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Сплав железа с углеродом </a:t>
            </a:r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  <a:sym typeface="Symbol"/>
              </a:rPr>
              <a:t></a:t>
            </a:r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 2,14%</a:t>
            </a:r>
          </a:p>
          <a:p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Сплав никеля с хромом</a:t>
            </a:r>
          </a:p>
          <a:p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Сплав меди со свинцом, оловом, алюминием</a:t>
            </a:r>
          </a:p>
          <a:p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Сплав железа с углеродом </a:t>
            </a:r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  <a:sym typeface="Symbol"/>
              </a:rPr>
              <a:t></a:t>
            </a:r>
            <a:r>
              <a:rPr lang="ru-RU" sz="28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 2,14%</a:t>
            </a:r>
          </a:p>
        </p:txBody>
      </p:sp>
    </p:spTree>
    <p:extLst>
      <p:ext uri="{BB962C8B-B14F-4D97-AF65-F5344CB8AC3E}">
        <p14:creationId xmlns:p14="http://schemas.microsoft.com/office/powerpoint/2010/main" val="224583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91777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5558"/>
            <a:ext cx="9144000" cy="688355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140834"/>
              </p:ext>
            </p:extLst>
          </p:nvPr>
        </p:nvGraphicFramePr>
        <p:xfrm>
          <a:off x="1619673" y="124381"/>
          <a:ext cx="5904654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109"/>
                <a:gridCol w="984109"/>
                <a:gridCol w="984109"/>
                <a:gridCol w="984109"/>
                <a:gridCol w="984109"/>
                <a:gridCol w="984109"/>
              </a:tblGrid>
              <a:tr h="1056117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1"/>
                          </a:solidFill>
                        </a:rPr>
                        <a:t>Ь</a:t>
                      </a:r>
                      <a:endParaRPr lang="ru-RU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1"/>
                          </a:solidFill>
                        </a:rPr>
                        <a:t>М</a:t>
                      </a:r>
                      <a:endParaRPr lang="ru-RU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1"/>
                          </a:solidFill>
                        </a:rPr>
                        <a:t>Ь</a:t>
                      </a:r>
                      <a:endParaRPr lang="ru-RU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1"/>
                          </a:solidFill>
                        </a:rPr>
                        <a:t>Х</a:t>
                      </a:r>
                      <a:endParaRPr lang="ru-RU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chemeClr val="tx1"/>
                          </a:solidFill>
                        </a:rPr>
                        <a:t>Ч</a:t>
                      </a:r>
                      <a:endParaRPr lang="ru-RU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56117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У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Т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Е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Л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Р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О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56117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Ь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А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Б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Р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У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Н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56117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Л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Л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Н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О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Г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Н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56117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А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А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З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Ч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У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И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56117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Т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С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М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О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Р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/>
                        <a:t>Х</a:t>
                      </a:r>
                      <a:endParaRPr lang="ru-RU" sz="66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91777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600" y="-25558"/>
            <a:ext cx="9144000" cy="688355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Командам необходимо к каждому определению подобрать верное описание.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463403"/>
              </p:ext>
            </p:extLst>
          </p:nvPr>
        </p:nvGraphicFramePr>
        <p:xfrm>
          <a:off x="4067944" y="1556792"/>
          <a:ext cx="4968552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92"/>
                <a:gridCol w="828092"/>
                <a:gridCol w="828092"/>
                <a:gridCol w="828092"/>
                <a:gridCol w="828092"/>
                <a:gridCol w="828092"/>
              </a:tblGrid>
              <a:tr h="754793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7030A0"/>
                          </a:solidFill>
                        </a:rPr>
                        <a:t>Н</a:t>
                      </a:r>
                      <a:endParaRPr lang="ru-RU" sz="48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7030A0"/>
                          </a:solidFill>
                        </a:rPr>
                        <a:t>Ь</a:t>
                      </a:r>
                      <a:endParaRPr lang="ru-RU" sz="48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C000"/>
                          </a:solidFill>
                        </a:rPr>
                        <a:t>М</a:t>
                      </a:r>
                      <a:endParaRPr lang="ru-RU" sz="48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C000"/>
                          </a:solidFill>
                        </a:rPr>
                        <a:t>Ь</a:t>
                      </a:r>
                      <a:endParaRPr lang="ru-RU" sz="48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C000"/>
                          </a:solidFill>
                        </a:rPr>
                        <a:t>Х</a:t>
                      </a:r>
                      <a:endParaRPr lang="ru-RU" sz="48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C000"/>
                          </a:solidFill>
                        </a:rPr>
                        <a:t>И</a:t>
                      </a:r>
                      <a:endParaRPr lang="ru-RU" sz="48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754793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7030A0"/>
                          </a:solidFill>
                        </a:rPr>
                        <a:t>У</a:t>
                      </a:r>
                      <a:endParaRPr lang="ru-RU" sz="48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7030A0"/>
                          </a:solidFill>
                        </a:rPr>
                        <a:t>Т</a:t>
                      </a:r>
                      <a:endParaRPr lang="ru-RU" sz="48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C000"/>
                          </a:solidFill>
                        </a:rPr>
                        <a:t>Е</a:t>
                      </a:r>
                      <a:endParaRPr lang="ru-RU" sz="48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C000"/>
                          </a:solidFill>
                        </a:rPr>
                        <a:t>Л</a:t>
                      </a:r>
                      <a:endParaRPr lang="ru-RU" sz="48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C000"/>
                          </a:solidFill>
                        </a:rPr>
                        <a:t>Р</a:t>
                      </a:r>
                      <a:endParaRPr lang="ru-RU" sz="48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C000"/>
                          </a:solidFill>
                        </a:rPr>
                        <a:t>О</a:t>
                      </a:r>
                      <a:endParaRPr lang="ru-RU" sz="48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754793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FF00"/>
                          </a:solidFill>
                        </a:rPr>
                        <a:t>Ь</a:t>
                      </a:r>
                      <a:endParaRPr lang="ru-RU" sz="4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7030A0"/>
                          </a:solidFill>
                        </a:rPr>
                        <a:t>А</a:t>
                      </a:r>
                      <a:endParaRPr lang="ru-RU" sz="48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2060"/>
                          </a:solidFill>
                        </a:rPr>
                        <a:t>Б</a:t>
                      </a:r>
                      <a:endParaRPr lang="ru-RU" sz="4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2060"/>
                          </a:solidFill>
                        </a:rPr>
                        <a:t>Р</a:t>
                      </a:r>
                      <a:endParaRPr lang="ru-RU" sz="4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У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Н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754793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FF00"/>
                          </a:solidFill>
                        </a:rPr>
                        <a:t>Л</a:t>
                      </a:r>
                      <a:endParaRPr lang="ru-RU" sz="4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7030A0"/>
                          </a:solidFill>
                        </a:rPr>
                        <a:t>Л</a:t>
                      </a:r>
                      <a:endParaRPr lang="ru-RU" sz="48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2060"/>
                          </a:solidFill>
                        </a:rPr>
                        <a:t>Н</a:t>
                      </a:r>
                      <a:endParaRPr lang="ru-RU" sz="4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2060"/>
                          </a:solidFill>
                        </a:rPr>
                        <a:t>О</a:t>
                      </a:r>
                      <a:endParaRPr lang="ru-RU" sz="4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Г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70C0"/>
                          </a:solidFill>
                        </a:rPr>
                        <a:t>Н</a:t>
                      </a:r>
                      <a:endParaRPr lang="ru-RU" sz="4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754793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FF00"/>
                          </a:solidFill>
                        </a:rPr>
                        <a:t>А</a:t>
                      </a:r>
                      <a:endParaRPr lang="ru-RU" sz="4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2060"/>
                          </a:solidFill>
                        </a:rPr>
                        <a:t>А</a:t>
                      </a:r>
                      <a:endParaRPr lang="ru-RU" sz="4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2060"/>
                          </a:solidFill>
                        </a:rPr>
                        <a:t>З</a:t>
                      </a:r>
                      <a:endParaRPr lang="ru-RU" sz="4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Ч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C00000"/>
                          </a:solidFill>
                        </a:rPr>
                        <a:t>У</a:t>
                      </a:r>
                      <a:endParaRPr lang="ru-RU" sz="4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70C0"/>
                          </a:solidFill>
                        </a:rPr>
                        <a:t>И</a:t>
                      </a:r>
                      <a:endParaRPr lang="ru-RU" sz="4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754793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FF00"/>
                          </a:solidFill>
                        </a:rPr>
                        <a:t>Т</a:t>
                      </a:r>
                      <a:endParaRPr lang="ru-RU" sz="4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FF00"/>
                          </a:solidFill>
                        </a:rPr>
                        <a:t>С</a:t>
                      </a:r>
                      <a:endParaRPr lang="ru-RU" sz="4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70C0"/>
                          </a:solidFill>
                        </a:rPr>
                        <a:t>М</a:t>
                      </a:r>
                      <a:endParaRPr lang="ru-RU" sz="4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70C0"/>
                          </a:solidFill>
                        </a:rPr>
                        <a:t>О</a:t>
                      </a:r>
                      <a:endParaRPr lang="ru-RU" sz="4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70C0"/>
                          </a:solidFill>
                        </a:rPr>
                        <a:t>Р</a:t>
                      </a:r>
                      <a:endParaRPr lang="ru-RU" sz="4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0070C0"/>
                          </a:solidFill>
                        </a:rPr>
                        <a:t>Х</a:t>
                      </a:r>
                      <a:endParaRPr lang="ru-RU" sz="4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8" y="1700808"/>
            <a:ext cx="3744416" cy="489364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</a:t>
            </a:r>
            <a:r>
              <a:rPr lang="ru-RU" sz="24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Сплав меди с цинком</a:t>
            </a:r>
          </a:p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</a:t>
            </a:r>
            <a:r>
              <a:rPr lang="ru-RU" sz="24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Сплав меди с никелем</a:t>
            </a:r>
          </a:p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Сплав   железа    с        углеродом 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  <a:sym typeface="Symbol"/>
              </a:rPr>
              <a:t>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 2,14%</a:t>
            </a:r>
          </a:p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</a:t>
            </a:r>
            <a:r>
              <a:rPr lang="ru-RU" sz="24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Сплав никеля с хромом</a:t>
            </a:r>
          </a:p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</a:t>
            </a:r>
            <a:r>
              <a:rPr lang="ru-RU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Сплав меди со свинцом,  оловом, алюминием</a:t>
            </a:r>
          </a:p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</a:t>
            </a:r>
            <a:r>
              <a:rPr lang="ru-RU" sz="24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Сплав железа с углеродом </a:t>
            </a:r>
            <a:r>
              <a:rPr lang="ru-RU" sz="24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  <a:sym typeface="Symbol"/>
              </a:rPr>
              <a:t></a:t>
            </a:r>
            <a:r>
              <a:rPr lang="ru-RU" sz="24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 2,14%</a:t>
            </a:r>
          </a:p>
        </p:txBody>
      </p:sp>
    </p:spTree>
    <p:extLst>
      <p:ext uri="{BB962C8B-B14F-4D97-AF65-F5344CB8AC3E}">
        <p14:creationId xmlns:p14="http://schemas.microsoft.com/office/powerpoint/2010/main" val="294216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2246"/>
            <a:ext cx="9144000" cy="689024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5759" y="1556792"/>
            <a:ext cx="8892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4 </a:t>
            </a:r>
            <a:r>
              <a:rPr lang="ru-RU" sz="7200" b="1" dirty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тур</a:t>
            </a:r>
          </a:p>
          <a:p>
            <a:pPr algn="ctr"/>
            <a:r>
              <a:rPr lang="ru-RU" sz="7200" b="1" dirty="0" smtClean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«</a:t>
            </a: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Профессионалы</a:t>
            </a:r>
            <a:r>
              <a:rPr lang="ru-RU" sz="7200" b="1" dirty="0" smtClean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»</a:t>
            </a:r>
            <a:endParaRPr lang="ru-RU" sz="7200" b="1" dirty="0">
              <a:ln w="19050">
                <a:solidFill>
                  <a:srgbClr val="FFFF0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9534" y="116632"/>
            <a:ext cx="822651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b="1" u="sng" dirty="0">
                <a:ln w="9525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Задание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050" b="1" dirty="0" smtClean="0">
              <a:ln w="38100">
                <a:solidFill>
                  <a:schemeClr val="accent4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  <a:p>
            <a:pPr lvl="0"/>
            <a:r>
              <a:rPr lang="ru-RU" sz="2400" b="1" dirty="0" smtClean="0">
                <a:ln w="19050">
                  <a:solidFill>
                    <a:srgbClr val="6C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Определить </a:t>
            </a:r>
            <a:r>
              <a:rPr lang="ru-RU" sz="2400" b="1" dirty="0">
                <a:ln w="19050">
                  <a:solidFill>
                    <a:srgbClr val="6C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к какому типу относится диаграмма</a:t>
            </a:r>
          </a:p>
          <a:p>
            <a:pPr lvl="0"/>
            <a:r>
              <a:rPr lang="ru-RU" sz="2400" b="1" dirty="0" smtClean="0">
                <a:ln w="19050">
                  <a:solidFill>
                    <a:srgbClr val="6C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Построить </a:t>
            </a:r>
            <a:r>
              <a:rPr lang="ru-RU" sz="2400" b="1" dirty="0">
                <a:ln w="19050">
                  <a:solidFill>
                    <a:srgbClr val="6C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на диаграмме сплав с заданным содержанием</a:t>
            </a:r>
          </a:p>
          <a:p>
            <a:pPr lvl="0"/>
            <a:r>
              <a:rPr lang="ru-RU" sz="2400" b="1" dirty="0" smtClean="0">
                <a:ln w="19050">
                  <a:solidFill>
                    <a:srgbClr val="6C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Определить </a:t>
            </a:r>
            <a:r>
              <a:rPr lang="ru-RU" sz="2400" b="1" dirty="0">
                <a:ln w="19050">
                  <a:solidFill>
                    <a:srgbClr val="6C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температуру плавления (кристаллизации) заданного сплава</a:t>
            </a:r>
          </a:p>
          <a:p>
            <a:pPr lvl="0"/>
            <a:r>
              <a:rPr lang="ru-RU" sz="2400" b="1" dirty="0" smtClean="0">
                <a:ln w="19050">
                  <a:solidFill>
                    <a:srgbClr val="6C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Построить </a:t>
            </a:r>
            <a:r>
              <a:rPr lang="ru-RU" sz="2400" b="1" dirty="0">
                <a:ln w="19050">
                  <a:solidFill>
                    <a:srgbClr val="6C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кривую нагрева (охлаждения) заданного сплава</a:t>
            </a:r>
          </a:p>
          <a:p>
            <a:pPr lvl="0"/>
            <a:r>
              <a:rPr lang="ru-RU" sz="2400" b="1" dirty="0" smtClean="0">
                <a:ln w="19050">
                  <a:solidFill>
                    <a:srgbClr val="6C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 Рассчитать </a:t>
            </a:r>
            <a:r>
              <a:rPr lang="ru-RU" sz="2400" b="1" dirty="0">
                <a:ln w="19050">
                  <a:solidFill>
                    <a:srgbClr val="6C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количество степеней свободы, используя правило фаз, для построенной кривой.</a:t>
            </a:r>
          </a:p>
        </p:txBody>
      </p:sp>
      <p:pic>
        <p:nvPicPr>
          <p:cNvPr id="1026" name="Picture 2" descr="диаграмма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633010"/>
            <a:ext cx="25177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44909_html_23bd87b4"/>
          <p:cNvPicPr>
            <a:picLocks noChangeAspect="1" noChangeArrowheads="1"/>
          </p:cNvPicPr>
          <p:nvPr/>
        </p:nvPicPr>
        <p:blipFill>
          <a:blip r:embed="rId4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621897"/>
            <a:ext cx="255428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6"/>
            <a:ext cx="9144000" cy="6858001"/>
          </a:xfr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5716" y="115579"/>
            <a:ext cx="82265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b="1" u="sng" dirty="0" smtClean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Задание</a:t>
            </a:r>
            <a:endParaRPr lang="ru-RU" sz="2800" b="1" u="sng" dirty="0">
              <a:ln w="9525">
                <a:solidFill>
                  <a:schemeClr val="tx1"/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</p:txBody>
      </p:sp>
      <p:pic>
        <p:nvPicPr>
          <p:cNvPr id="2072" name="Picture 24" descr="диаграмма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589087"/>
            <a:ext cx="4348163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25"/>
          <p:cNvSpPr>
            <a:spLocks noChangeShapeType="1"/>
          </p:cNvSpPr>
          <p:nvPr/>
        </p:nvSpPr>
        <p:spPr bwMode="auto">
          <a:xfrm flipV="1">
            <a:off x="5065762" y="1732136"/>
            <a:ext cx="0" cy="29210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AutoShape 26"/>
          <p:cNvSpPr>
            <a:spLocks noChangeShapeType="1"/>
          </p:cNvSpPr>
          <p:nvPr/>
        </p:nvSpPr>
        <p:spPr bwMode="auto">
          <a:xfrm>
            <a:off x="5071268" y="4653136"/>
            <a:ext cx="17446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AutoShape 27"/>
          <p:cNvSpPr>
            <a:spLocks noChangeShapeType="1"/>
          </p:cNvSpPr>
          <p:nvPr/>
        </p:nvSpPr>
        <p:spPr bwMode="auto">
          <a:xfrm flipH="1">
            <a:off x="3032124" y="1818754"/>
            <a:ext cx="11113" cy="2851150"/>
          </a:xfrm>
          <a:prstGeom prst="straightConnector1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AutoShape 33"/>
          <p:cNvSpPr>
            <a:spLocks noChangeShapeType="1"/>
          </p:cNvSpPr>
          <p:nvPr/>
        </p:nvSpPr>
        <p:spPr bwMode="auto">
          <a:xfrm>
            <a:off x="3062287" y="2800350"/>
            <a:ext cx="22447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" name="AutoShape 28"/>
          <p:cNvSpPr>
            <a:spLocks noChangeShapeType="1"/>
          </p:cNvSpPr>
          <p:nvPr/>
        </p:nvSpPr>
        <p:spPr bwMode="auto">
          <a:xfrm>
            <a:off x="4498975" y="3794125"/>
            <a:ext cx="11271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0" name="AutoShape 29"/>
          <p:cNvSpPr>
            <a:spLocks noChangeShapeType="1"/>
          </p:cNvSpPr>
          <p:nvPr/>
        </p:nvSpPr>
        <p:spPr bwMode="auto">
          <a:xfrm>
            <a:off x="5599113" y="3803650"/>
            <a:ext cx="450850" cy="0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" name="AutoShape 30"/>
          <p:cNvSpPr>
            <a:spLocks noChangeShapeType="1"/>
          </p:cNvSpPr>
          <p:nvPr/>
        </p:nvSpPr>
        <p:spPr bwMode="auto">
          <a:xfrm>
            <a:off x="6022975" y="3786361"/>
            <a:ext cx="427037" cy="866775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31"/>
          <p:cNvSpPr>
            <a:spLocks noChangeShapeType="1"/>
          </p:cNvSpPr>
          <p:nvPr/>
        </p:nvSpPr>
        <p:spPr bwMode="auto">
          <a:xfrm>
            <a:off x="5211762" y="1838325"/>
            <a:ext cx="95250" cy="962025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3" name="Arc 32"/>
          <p:cNvSpPr>
            <a:spLocks/>
          </p:cNvSpPr>
          <p:nvPr/>
        </p:nvSpPr>
        <p:spPr bwMode="auto">
          <a:xfrm>
            <a:off x="5281612" y="2798762"/>
            <a:ext cx="344488" cy="11398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485"/>
              <a:gd name="T1" fmla="*/ 0 h 21600"/>
              <a:gd name="T2" fmla="*/ 21485 w 21485"/>
              <a:gd name="T3" fmla="*/ 19371 h 21600"/>
              <a:gd name="T4" fmla="*/ 0 w 214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85" h="21600" fill="none" extrusionOk="0">
                <a:moveTo>
                  <a:pt x="-1" y="0"/>
                </a:moveTo>
                <a:cubicBezTo>
                  <a:pt x="11066" y="0"/>
                  <a:pt x="20342" y="8363"/>
                  <a:pt x="21484" y="19371"/>
                </a:cubicBezTo>
              </a:path>
              <a:path w="21485" h="21600" stroke="0" extrusionOk="0">
                <a:moveTo>
                  <a:pt x="-1" y="0"/>
                </a:moveTo>
                <a:cubicBezTo>
                  <a:pt x="11066" y="0"/>
                  <a:pt x="20342" y="8363"/>
                  <a:pt x="21484" y="19371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Надпись 2"/>
          <p:cNvSpPr txBox="1">
            <a:spLocks noChangeArrowheads="1"/>
          </p:cNvSpPr>
          <p:nvPr/>
        </p:nvSpPr>
        <p:spPr bwMode="auto">
          <a:xfrm>
            <a:off x="5201443" y="1498675"/>
            <a:ext cx="2968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Text Box 35"/>
          <p:cNvSpPr txBox="1">
            <a:spLocks noChangeArrowheads="1"/>
          </p:cNvSpPr>
          <p:nvPr/>
        </p:nvSpPr>
        <p:spPr bwMode="auto">
          <a:xfrm>
            <a:off x="5329237" y="2403474"/>
            <a:ext cx="296863" cy="279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Text Box 38"/>
          <p:cNvSpPr txBox="1">
            <a:spLocks noChangeArrowheads="1"/>
          </p:cNvSpPr>
          <p:nvPr/>
        </p:nvSpPr>
        <p:spPr bwMode="auto">
          <a:xfrm>
            <a:off x="5626100" y="3327399"/>
            <a:ext cx="29686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Text Box 36"/>
          <p:cNvSpPr txBox="1">
            <a:spLocks noChangeArrowheads="1"/>
          </p:cNvSpPr>
          <p:nvPr/>
        </p:nvSpPr>
        <p:spPr bwMode="auto">
          <a:xfrm>
            <a:off x="5985667" y="3336923"/>
            <a:ext cx="307975" cy="279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1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/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Text Box 37"/>
          <p:cNvSpPr txBox="1">
            <a:spLocks noChangeArrowheads="1"/>
          </p:cNvSpPr>
          <p:nvPr/>
        </p:nvSpPr>
        <p:spPr bwMode="auto">
          <a:xfrm>
            <a:off x="6407943" y="4219748"/>
            <a:ext cx="296863" cy="279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3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Text Box 39"/>
          <p:cNvSpPr txBox="1">
            <a:spLocks noChangeArrowheads="1"/>
          </p:cNvSpPr>
          <p:nvPr/>
        </p:nvSpPr>
        <p:spPr bwMode="auto">
          <a:xfrm>
            <a:off x="3022600" y="2341561"/>
            <a:ext cx="238125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0" name="Text Box 40"/>
          <p:cNvSpPr txBox="1">
            <a:spLocks noChangeArrowheads="1"/>
          </p:cNvSpPr>
          <p:nvPr/>
        </p:nvSpPr>
        <p:spPr bwMode="auto">
          <a:xfrm>
            <a:off x="3032124" y="3389312"/>
            <a:ext cx="238125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1" name="Text Box 42"/>
          <p:cNvSpPr txBox="1">
            <a:spLocks noChangeArrowheads="1"/>
          </p:cNvSpPr>
          <p:nvPr/>
        </p:nvSpPr>
        <p:spPr bwMode="auto">
          <a:xfrm>
            <a:off x="3010693" y="1498675"/>
            <a:ext cx="2968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2" name="Text Box 41"/>
          <p:cNvSpPr txBox="1">
            <a:spLocks noChangeArrowheads="1"/>
          </p:cNvSpPr>
          <p:nvPr/>
        </p:nvSpPr>
        <p:spPr bwMode="auto">
          <a:xfrm>
            <a:off x="3022600" y="4229273"/>
            <a:ext cx="29686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3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3" name="Rectangle 43"/>
          <p:cNvSpPr>
            <a:spLocks noChangeArrowheads="1"/>
          </p:cNvSpPr>
          <p:nvPr/>
        </p:nvSpPr>
        <p:spPr bwMode="auto">
          <a:xfrm>
            <a:off x="-222896" y="98048"/>
            <a:ext cx="3542358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ЧЕРМЕТ</a:t>
            </a:r>
            <a:endParaRPr lang="ru-RU" sz="4400" b="1" dirty="0">
              <a:ln w="28575">
                <a:solidFill>
                  <a:srgbClr val="C00000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Rectangle 44"/>
          <p:cNvSpPr>
            <a:spLocks noChangeArrowheads="1"/>
          </p:cNvSpPr>
          <p:nvPr/>
        </p:nvSpPr>
        <p:spPr bwMode="auto">
          <a:xfrm>
            <a:off x="309562" y="528935"/>
            <a:ext cx="8050602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Построить кривую охлаждения для сплава с 60% сурьмы.</a:t>
            </a:r>
          </a:p>
        </p:txBody>
      </p:sp>
      <p:sp>
        <p:nvSpPr>
          <p:cNvPr id="2065" name="Rectangle 45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6" name="Rectangle 46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7" name="Rectangle 47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8" name="Rectangle 48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44"/>
          <p:cNvSpPr>
            <a:spLocks noChangeArrowheads="1"/>
          </p:cNvSpPr>
          <p:nvPr/>
        </p:nvSpPr>
        <p:spPr bwMode="auto">
          <a:xfrm>
            <a:off x="390447" y="5265494"/>
            <a:ext cx="835908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r>
              <a:rPr lang="ru-RU" sz="14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Диаграмма состояния 1 типа – диаграмма сплавов, состоящих из компонентов, имеющих неограниченную растворимость в жидком состоянии, а в твердом состоянии не растворяющихся.</a:t>
            </a:r>
          </a:p>
          <a:p>
            <a:endParaRPr lang="ru-RU" sz="1400" b="1" dirty="0" smtClean="0">
              <a:ln w="952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  <a:p>
            <a:r>
              <a:rPr lang="ru-RU" sz="1400" b="1" dirty="0" smtClean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Температура </a:t>
            </a:r>
            <a:r>
              <a:rPr lang="ru-RU" sz="14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кристаллизации для сплава с 60% сурьмы – 200 </a:t>
            </a:r>
            <a:r>
              <a:rPr lang="ru-RU" sz="9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0</a:t>
            </a:r>
            <a:r>
              <a:rPr lang="ru-RU" sz="14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С</a:t>
            </a:r>
            <a:r>
              <a:rPr lang="ru-RU" sz="1400" b="1" dirty="0" smtClean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.</a:t>
            </a:r>
            <a:endParaRPr lang="ru-RU" sz="1400" b="1" dirty="0">
              <a:ln w="952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</p:txBody>
      </p:sp>
      <p:sp>
        <p:nvSpPr>
          <p:cNvPr id="55" name="Rectangle 44"/>
          <p:cNvSpPr>
            <a:spLocks noChangeArrowheads="1"/>
          </p:cNvSpPr>
          <p:nvPr/>
        </p:nvSpPr>
        <p:spPr bwMode="auto">
          <a:xfrm>
            <a:off x="5398193" y="1851646"/>
            <a:ext cx="3938835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200" b="1" dirty="0" smtClean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участок </a:t>
            </a:r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0-1   С = 2 + 1 – 1 = 2, Ж</a:t>
            </a:r>
          </a:p>
          <a:p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участок 1-2   С = 2 + 1 – 2 = 1, Ж, </a:t>
            </a:r>
            <a:r>
              <a:rPr lang="en-US" sz="1200" b="1" dirty="0" err="1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Sn</a:t>
            </a:r>
            <a:endParaRPr lang="ru-RU" sz="1200" b="1" dirty="0">
              <a:ln w="952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  <a:p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участок 2-2</a:t>
            </a:r>
            <a:r>
              <a:rPr lang="ru-RU" sz="5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/</a:t>
            </a:r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  С = 2 + 1 – 3 = 0, Ж, </a:t>
            </a:r>
            <a:r>
              <a:rPr lang="en-US" sz="1200" b="1" dirty="0" err="1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Pb</a:t>
            </a:r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, </a:t>
            </a:r>
            <a:r>
              <a:rPr lang="en-US" sz="1200" b="1" dirty="0" err="1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Sn</a:t>
            </a:r>
            <a:endParaRPr lang="ru-RU" sz="1200" b="1" dirty="0">
              <a:ln w="952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  <a:p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участок 2</a:t>
            </a:r>
            <a:r>
              <a:rPr lang="ru-RU" sz="6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/</a:t>
            </a:r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-3  С = 2 + 1 – 2 = </a:t>
            </a:r>
            <a:r>
              <a:rPr lang="ru-RU" sz="1200" b="1" dirty="0" smtClean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1, </a:t>
            </a:r>
            <a:r>
              <a:rPr lang="en-US" sz="1200" b="1" dirty="0" err="1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Pb</a:t>
            </a:r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, </a:t>
            </a:r>
            <a:r>
              <a:rPr lang="en-US" sz="1200" b="1" dirty="0" err="1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Sn</a:t>
            </a:r>
            <a:endParaRPr lang="ru-RU" sz="1200" b="1" dirty="0">
              <a:ln w="952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>
              <a:ln w="952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1302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6"/>
            <a:ext cx="9144000" cy="6858001"/>
          </a:xfr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5716" y="115579"/>
            <a:ext cx="82265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b="1" u="sng" dirty="0" smtClean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Задание</a:t>
            </a:r>
            <a:endParaRPr lang="ru-RU" sz="2800" b="1" u="sng" dirty="0">
              <a:ln w="9525">
                <a:solidFill>
                  <a:schemeClr val="tx1"/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</p:txBody>
      </p:sp>
      <p:sp>
        <p:nvSpPr>
          <p:cNvPr id="30" name="AutoShape 27"/>
          <p:cNvSpPr>
            <a:spLocks noChangeShapeType="1"/>
          </p:cNvSpPr>
          <p:nvPr/>
        </p:nvSpPr>
        <p:spPr bwMode="auto">
          <a:xfrm flipH="1">
            <a:off x="3032124" y="1818754"/>
            <a:ext cx="11113" cy="2851150"/>
          </a:xfrm>
          <a:prstGeom prst="straightConnector1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Надпись 2"/>
          <p:cNvSpPr txBox="1">
            <a:spLocks noChangeArrowheads="1"/>
          </p:cNvSpPr>
          <p:nvPr/>
        </p:nvSpPr>
        <p:spPr bwMode="auto">
          <a:xfrm>
            <a:off x="5675313" y="1329879"/>
            <a:ext cx="2968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Text Box 39"/>
          <p:cNvSpPr txBox="1">
            <a:spLocks noChangeArrowheads="1"/>
          </p:cNvSpPr>
          <p:nvPr/>
        </p:nvSpPr>
        <p:spPr bwMode="auto">
          <a:xfrm>
            <a:off x="3022600" y="2341561"/>
            <a:ext cx="238125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0" name="Text Box 40"/>
          <p:cNvSpPr txBox="1">
            <a:spLocks noChangeArrowheads="1"/>
          </p:cNvSpPr>
          <p:nvPr/>
        </p:nvSpPr>
        <p:spPr bwMode="auto">
          <a:xfrm>
            <a:off x="3032124" y="3389312"/>
            <a:ext cx="238125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1" name="Text Box 42"/>
          <p:cNvSpPr txBox="1">
            <a:spLocks noChangeArrowheads="1"/>
          </p:cNvSpPr>
          <p:nvPr/>
        </p:nvSpPr>
        <p:spPr bwMode="auto">
          <a:xfrm>
            <a:off x="3010693" y="1498675"/>
            <a:ext cx="2968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2" name="Text Box 41"/>
          <p:cNvSpPr txBox="1">
            <a:spLocks noChangeArrowheads="1"/>
          </p:cNvSpPr>
          <p:nvPr/>
        </p:nvSpPr>
        <p:spPr bwMode="auto">
          <a:xfrm>
            <a:off x="3022600" y="4229273"/>
            <a:ext cx="29686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3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3" name="Rectangle 43"/>
          <p:cNvSpPr>
            <a:spLocks noChangeArrowheads="1"/>
          </p:cNvSpPr>
          <p:nvPr/>
        </p:nvSpPr>
        <p:spPr bwMode="auto">
          <a:xfrm>
            <a:off x="-273843" y="86380"/>
            <a:ext cx="3779912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ЦВЕТМЕТ</a:t>
            </a: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Rectangle 44"/>
          <p:cNvSpPr>
            <a:spLocks noChangeArrowheads="1"/>
          </p:cNvSpPr>
          <p:nvPr/>
        </p:nvSpPr>
        <p:spPr bwMode="auto">
          <a:xfrm>
            <a:off x="313257" y="528935"/>
            <a:ext cx="7930376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Построить кривую охлаждения для сплава с 30% никеля.</a:t>
            </a:r>
          </a:p>
        </p:txBody>
      </p:sp>
      <p:sp>
        <p:nvSpPr>
          <p:cNvPr id="2065" name="Rectangle 45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6" name="Rectangle 46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7" name="Rectangle 47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8" name="Rectangle 48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44"/>
          <p:cNvSpPr>
            <a:spLocks noChangeArrowheads="1"/>
          </p:cNvSpPr>
          <p:nvPr/>
        </p:nvSpPr>
        <p:spPr bwMode="auto">
          <a:xfrm>
            <a:off x="390447" y="5265493"/>
            <a:ext cx="835908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r>
              <a:rPr lang="ru-RU" sz="14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Диаграмма состояния 2 типа – диаграмма сплавов, состоящих из компонентов, имеющих неограниченную растворимость и в жидком и в твердом состоянии. </a:t>
            </a:r>
          </a:p>
          <a:p>
            <a:endParaRPr lang="ru-RU" sz="1400" b="1" dirty="0" smtClean="0">
              <a:ln w="952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  <a:p>
            <a:r>
              <a:rPr lang="ru-RU" sz="1400" b="1" dirty="0" smtClean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Температура </a:t>
            </a:r>
            <a:r>
              <a:rPr lang="ru-RU" sz="14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плавления для сплава с 30% никеля – 1210 </a:t>
            </a:r>
            <a:r>
              <a:rPr lang="ru-RU" sz="8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0</a:t>
            </a:r>
            <a:r>
              <a:rPr lang="ru-RU" sz="14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С.</a:t>
            </a:r>
          </a:p>
          <a:p>
            <a:r>
              <a:rPr lang="ru-RU" sz="1400" b="1" dirty="0" smtClean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.</a:t>
            </a:r>
            <a:endParaRPr lang="ru-RU" sz="1400" b="1" dirty="0">
              <a:ln w="9525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</p:txBody>
      </p:sp>
      <p:sp>
        <p:nvSpPr>
          <p:cNvPr id="55" name="Rectangle 44"/>
          <p:cNvSpPr>
            <a:spLocks noChangeArrowheads="1"/>
          </p:cNvSpPr>
          <p:nvPr/>
        </p:nvSpPr>
        <p:spPr bwMode="auto">
          <a:xfrm>
            <a:off x="5749826" y="2818681"/>
            <a:ext cx="3394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200" b="1" dirty="0" smtClean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участок </a:t>
            </a:r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3-2  С = 2 + 1 – 1 = 1, α </a:t>
            </a:r>
          </a:p>
          <a:p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участок 2-1   С = 2 + 1 – 2 = 1, Ж, α</a:t>
            </a:r>
          </a:p>
          <a:p>
            <a:r>
              <a:rPr lang="ru-RU" sz="1200" b="1" dirty="0">
                <a:ln w="9525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участок 1-0   С = 2 + 1 – 1 = 2, Ж</a:t>
            </a:r>
          </a:p>
        </p:txBody>
      </p:sp>
      <p:pic>
        <p:nvPicPr>
          <p:cNvPr id="3073" name="Picture 1" descr="44909_html_23bd87b4"/>
          <p:cNvPicPr>
            <a:picLocks noChangeAspect="1" noChangeArrowheads="1"/>
          </p:cNvPicPr>
          <p:nvPr/>
        </p:nvPicPr>
        <p:blipFill>
          <a:blip r:embed="rId3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17" y="1367904"/>
            <a:ext cx="4468813" cy="355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/>
          <p:cNvSpPr>
            <a:spLocks noChangeShapeType="1"/>
          </p:cNvSpPr>
          <p:nvPr/>
        </p:nvSpPr>
        <p:spPr bwMode="auto">
          <a:xfrm>
            <a:off x="1938338" y="1606550"/>
            <a:ext cx="0" cy="2851150"/>
          </a:xfrm>
          <a:prstGeom prst="straightConnector1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3"/>
          <p:cNvSpPr>
            <a:spLocks noChangeShapeType="1"/>
          </p:cNvSpPr>
          <p:nvPr/>
        </p:nvSpPr>
        <p:spPr bwMode="auto">
          <a:xfrm flipV="1">
            <a:off x="5041900" y="1536700"/>
            <a:ext cx="0" cy="29210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/>
          <p:cNvSpPr>
            <a:spLocks noChangeShapeType="1"/>
          </p:cNvSpPr>
          <p:nvPr/>
        </p:nvSpPr>
        <p:spPr bwMode="auto">
          <a:xfrm>
            <a:off x="5045075" y="4457700"/>
            <a:ext cx="17446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/>
          <p:cNvSpPr>
            <a:spLocks noChangeShapeType="1"/>
          </p:cNvSpPr>
          <p:nvPr/>
        </p:nvSpPr>
        <p:spPr bwMode="auto">
          <a:xfrm>
            <a:off x="1957388" y="2644775"/>
            <a:ext cx="37179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/>
          <p:cNvSpPr>
            <a:spLocks noChangeShapeType="1"/>
          </p:cNvSpPr>
          <p:nvPr/>
        </p:nvSpPr>
        <p:spPr bwMode="auto">
          <a:xfrm>
            <a:off x="1938338" y="2962275"/>
            <a:ext cx="349091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7"/>
          <p:cNvSpPr>
            <a:spLocks noChangeShapeType="1"/>
          </p:cNvSpPr>
          <p:nvPr/>
        </p:nvSpPr>
        <p:spPr bwMode="auto">
          <a:xfrm flipH="1">
            <a:off x="5192612" y="2965450"/>
            <a:ext cx="236537" cy="1492250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9"/>
          <p:cNvSpPr>
            <a:spLocks noChangeShapeType="1"/>
          </p:cNvSpPr>
          <p:nvPr/>
        </p:nvSpPr>
        <p:spPr bwMode="auto">
          <a:xfrm flipH="1">
            <a:off x="5668168" y="1666950"/>
            <a:ext cx="249238" cy="1000125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rc 8"/>
          <p:cNvSpPr>
            <a:spLocks/>
          </p:cNvSpPr>
          <p:nvPr/>
        </p:nvSpPr>
        <p:spPr bwMode="auto">
          <a:xfrm rot="10800000" flipV="1">
            <a:off x="5425280" y="2646437"/>
            <a:ext cx="261938" cy="34448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Надпись 2"/>
          <p:cNvSpPr txBox="1">
            <a:spLocks noChangeArrowheads="1"/>
          </p:cNvSpPr>
          <p:nvPr/>
        </p:nvSpPr>
        <p:spPr bwMode="auto">
          <a:xfrm>
            <a:off x="1909765" y="2216942"/>
            <a:ext cx="238125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1924052" y="2782888"/>
            <a:ext cx="238125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1914526" y="4089573"/>
            <a:ext cx="29686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3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5425280" y="2252657"/>
            <a:ext cx="238125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192612" y="2593007"/>
            <a:ext cx="238125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5226843" y="4178300"/>
            <a:ext cx="29686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3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9" name="Надпись 2"/>
          <p:cNvSpPr txBox="1">
            <a:spLocks noChangeArrowheads="1"/>
          </p:cNvSpPr>
          <p:nvPr/>
        </p:nvSpPr>
        <p:spPr bwMode="auto">
          <a:xfrm>
            <a:off x="1909765" y="1222450"/>
            <a:ext cx="2968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01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08" y="3284984"/>
            <a:ext cx="9158808" cy="35730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" t="8553" r="3310" b="16715"/>
          <a:stretch/>
        </p:blipFill>
        <p:spPr>
          <a:xfrm rot="10800000">
            <a:off x="966614" y="42368"/>
            <a:ext cx="8153400" cy="44481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4808" y="2564904"/>
            <a:ext cx="6764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n w="38100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5 тур</a:t>
            </a:r>
          </a:p>
          <a:p>
            <a:pPr algn="ctr"/>
            <a:r>
              <a:rPr lang="ru-RU" sz="5400" b="1" dirty="0">
                <a:ln w="38100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«Конструктор»</a:t>
            </a:r>
          </a:p>
        </p:txBody>
      </p:sp>
    </p:spTree>
    <p:extLst>
      <p:ext uri="{BB962C8B-B14F-4D97-AF65-F5344CB8AC3E}">
        <p14:creationId xmlns:p14="http://schemas.microsoft.com/office/powerpoint/2010/main" val="303592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84784"/>
            <a:ext cx="8229600" cy="4464496"/>
          </a:xfrm>
        </p:spPr>
        <p:txBody>
          <a:bodyPr>
            <a:noAutofit/>
          </a:bodyPr>
          <a:lstStyle/>
          <a:p>
            <a:r>
              <a:rPr lang="ru-RU" sz="4800" b="1" dirty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Командам предлагается составить слова из слова </a:t>
            </a:r>
            <a:br>
              <a:rPr lang="ru-RU" sz="4800" b="1" dirty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4800" b="1" dirty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/>
            </a:r>
            <a:br>
              <a:rPr lang="ru-RU" sz="4800" b="1" dirty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7200" b="1" dirty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n-cs"/>
              </a:rPr>
              <a:t>ДИАГРАММА</a:t>
            </a:r>
          </a:p>
        </p:txBody>
      </p:sp>
    </p:spTree>
    <p:extLst>
      <p:ext uri="{BB962C8B-B14F-4D97-AF65-F5344CB8AC3E}">
        <p14:creationId xmlns:p14="http://schemas.microsoft.com/office/powerpoint/2010/main" val="127287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39752" y="764704"/>
            <a:ext cx="71287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 w="38100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6 </a:t>
            </a:r>
            <a:r>
              <a:rPr lang="ru-RU" sz="6000" b="1" dirty="0">
                <a:ln w="38100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тур</a:t>
            </a:r>
          </a:p>
          <a:p>
            <a:pPr algn="ctr"/>
            <a:r>
              <a:rPr lang="ru-RU" sz="6000" b="1" dirty="0" smtClean="0">
                <a:ln w="38100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«</a:t>
            </a:r>
            <a:r>
              <a:rPr lang="ru-RU" sz="6000" b="1" dirty="0">
                <a:ln w="38100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Экзотические сплавы</a:t>
            </a:r>
            <a:r>
              <a:rPr lang="ru-RU" sz="6000" b="1" dirty="0" smtClean="0">
                <a:ln w="38100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»</a:t>
            </a:r>
            <a:endParaRPr lang="ru-RU" sz="6000" b="1" dirty="0">
              <a:ln w="38100">
                <a:solidFill>
                  <a:srgbClr val="002060"/>
                </a:solidFill>
                <a:prstDash val="solid"/>
                <a:miter lim="800000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6" b="6560"/>
          <a:stretch/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005073"/>
            <a:ext cx="4800400" cy="214625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381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ДАМАССКАЯ И БУЛАТНАЯ СТАЛЬ</a:t>
            </a:r>
            <a:endParaRPr lang="ru-RU" sz="4000" b="1" dirty="0">
              <a:ln w="38100">
                <a:solidFill>
                  <a:srgbClr val="002060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" t="1805" r="3604" b="4445"/>
          <a:stretch/>
        </p:blipFill>
        <p:spPr>
          <a:xfrm>
            <a:off x="5868144" y="0"/>
            <a:ext cx="3275856" cy="415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1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155" y="0"/>
            <a:ext cx="5364089" cy="40230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" t="2092" r="821" b="2613"/>
          <a:stretch/>
        </p:blipFill>
        <p:spPr>
          <a:xfrm>
            <a:off x="1" y="2694134"/>
            <a:ext cx="5508104" cy="4163865"/>
          </a:xfrm>
        </p:spPr>
      </p:pic>
    </p:spTree>
    <p:extLst>
      <p:ext uri="{BB962C8B-B14F-4D97-AF65-F5344CB8AC3E}">
        <p14:creationId xmlns:p14="http://schemas.microsoft.com/office/powerpoint/2010/main" val="73574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2"/>
            <a:ext cx="9144000" cy="6852668"/>
          </a:xfrm>
        </p:spPr>
      </p:pic>
    </p:spTree>
    <p:extLst>
      <p:ext uri="{BB962C8B-B14F-4D97-AF65-F5344CB8AC3E}">
        <p14:creationId xmlns:p14="http://schemas.microsoft.com/office/powerpoint/2010/main" val="71497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874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9376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2168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208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587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81183" cy="6858000"/>
          </a:xfrm>
        </p:spPr>
      </p:pic>
    </p:spTree>
    <p:extLst>
      <p:ext uri="{BB962C8B-B14F-4D97-AF65-F5344CB8AC3E}">
        <p14:creationId xmlns:p14="http://schemas.microsoft.com/office/powerpoint/2010/main" val="338658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1064"/>
          </a:xfrm>
        </p:spPr>
      </p:pic>
    </p:spTree>
    <p:extLst>
      <p:ext uri="{BB962C8B-B14F-4D97-AF65-F5344CB8AC3E}">
        <p14:creationId xmlns:p14="http://schemas.microsoft.com/office/powerpoint/2010/main" val="287004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614" y="3396054"/>
            <a:ext cx="5190385" cy="34619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058813" cy="33960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96054"/>
            <a:ext cx="5190383" cy="3461945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890" y="6871"/>
            <a:ext cx="4817110" cy="3389184"/>
          </a:xfrm>
        </p:spPr>
      </p:pic>
    </p:spTree>
    <p:extLst>
      <p:ext uri="{BB962C8B-B14F-4D97-AF65-F5344CB8AC3E}">
        <p14:creationId xmlns:p14="http://schemas.microsoft.com/office/powerpoint/2010/main" val="344446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95"/>
            <a:ext cx="9144000" cy="6864097"/>
          </a:xfrm>
        </p:spPr>
      </p:pic>
    </p:spTree>
    <p:extLst>
      <p:ext uri="{BB962C8B-B14F-4D97-AF65-F5344CB8AC3E}">
        <p14:creationId xmlns:p14="http://schemas.microsoft.com/office/powerpoint/2010/main" val="66429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3147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375" cy="6858000"/>
          </a:xfrm>
        </p:spPr>
      </p:pic>
    </p:spTree>
    <p:extLst>
      <p:ext uri="{BB962C8B-B14F-4D97-AF65-F5344CB8AC3E}">
        <p14:creationId xmlns:p14="http://schemas.microsoft.com/office/powerpoint/2010/main" val="381097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907" y="3615856"/>
            <a:ext cx="4893940" cy="326422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264" y="3619499"/>
            <a:ext cx="4334735" cy="3251051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0"/>
            <a:ext cx="76200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7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3525" cy="68383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ln w="38100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Тибетские поющие чаши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799"/>
            <a:ext cx="9144000" cy="5410201"/>
          </a:xfrm>
        </p:spPr>
      </p:pic>
    </p:spTree>
    <p:extLst>
      <p:ext uri="{BB962C8B-B14F-4D97-AF65-F5344CB8AC3E}">
        <p14:creationId xmlns:p14="http://schemas.microsoft.com/office/powerpoint/2010/main" val="67987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0116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0681"/>
          </a:xfrm>
        </p:spPr>
      </p:pic>
    </p:spTree>
    <p:extLst>
      <p:ext uri="{BB962C8B-B14F-4D97-AF65-F5344CB8AC3E}">
        <p14:creationId xmlns:p14="http://schemas.microsoft.com/office/powerpoint/2010/main" val="10597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4528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5" r="7740"/>
          <a:stretch/>
        </p:blipFill>
        <p:spPr>
          <a:xfrm>
            <a:off x="0" y="0"/>
            <a:ext cx="9144000" cy="6093862"/>
          </a:xfrm>
        </p:spPr>
      </p:pic>
    </p:spTree>
    <p:extLst>
      <p:ext uri="{BB962C8B-B14F-4D97-AF65-F5344CB8AC3E}">
        <p14:creationId xmlns:p14="http://schemas.microsoft.com/office/powerpoint/2010/main" val="313986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4330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3036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9493" cy="6858000"/>
          </a:xfrm>
        </p:spPr>
      </p:pic>
    </p:spTree>
    <p:extLst>
      <p:ext uri="{BB962C8B-B14F-4D97-AF65-F5344CB8AC3E}">
        <p14:creationId xmlns:p14="http://schemas.microsoft.com/office/powerpoint/2010/main" val="205484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7" y="2704"/>
            <a:ext cx="913047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28575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n-cs"/>
              </a:rPr>
              <a:t>СПЛАВ С ПАМЯТЬЮ</a:t>
            </a:r>
            <a:endParaRPr lang="ru-RU" sz="6600" b="1" dirty="0">
              <a:ln w="28575">
                <a:solidFill>
                  <a:srgbClr val="C00000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72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2"/>
          </a:xfrm>
        </p:spPr>
      </p:pic>
    </p:spTree>
    <p:extLst>
      <p:ext uri="{BB962C8B-B14F-4D97-AF65-F5344CB8AC3E}">
        <p14:creationId xmlns:p14="http://schemas.microsoft.com/office/powerpoint/2010/main" val="170297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7722" cy="6858000"/>
          </a:xfrm>
        </p:spPr>
      </p:pic>
    </p:spTree>
    <p:extLst>
      <p:ext uri="{BB962C8B-B14F-4D97-AF65-F5344CB8AC3E}">
        <p14:creationId xmlns:p14="http://schemas.microsoft.com/office/powerpoint/2010/main" val="275689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649" y="0"/>
            <a:ext cx="4611352" cy="59817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937"/>
            <a:ext cx="4532649" cy="599521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71847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Л. Г. </a:t>
            </a:r>
            <a:r>
              <a:rPr lang="ru-RU" sz="3600" b="1" dirty="0" err="1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Хандорсон</a:t>
            </a:r>
            <a:r>
              <a:rPr lang="ru-RU" sz="3600" b="1" dirty="0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 и Г. В. </a:t>
            </a:r>
            <a:r>
              <a:rPr lang="ru-RU" sz="3600" b="1" dirty="0" err="1">
                <a:ln w="1905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Курдюмов</a:t>
            </a:r>
            <a:r>
              <a:rPr lang="ru-RU" dirty="0"/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338345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23" y="0"/>
            <a:ext cx="9171192" cy="6858000"/>
          </a:xfrm>
        </p:spPr>
      </p:pic>
    </p:spTree>
    <p:extLst>
      <p:ext uri="{BB962C8B-B14F-4D97-AF65-F5344CB8AC3E}">
        <p14:creationId xmlns:p14="http://schemas.microsoft.com/office/powerpoint/2010/main" val="208569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" y="1484784"/>
            <a:ext cx="9139412" cy="3024336"/>
          </a:xfrm>
        </p:spPr>
      </p:pic>
    </p:spTree>
    <p:extLst>
      <p:ext uri="{BB962C8B-B14F-4D97-AF65-F5344CB8AC3E}">
        <p14:creationId xmlns:p14="http://schemas.microsoft.com/office/powerpoint/2010/main" val="291947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4700" cy="6853437"/>
          </a:xfrm>
        </p:spPr>
      </p:pic>
    </p:spTree>
    <p:extLst>
      <p:ext uri="{BB962C8B-B14F-4D97-AF65-F5344CB8AC3E}">
        <p14:creationId xmlns:p14="http://schemas.microsoft.com/office/powerpoint/2010/main" val="148776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75" y="854782"/>
            <a:ext cx="9152775" cy="5148436"/>
          </a:xfrm>
        </p:spPr>
      </p:pic>
    </p:spTree>
    <p:extLst>
      <p:ext uri="{BB962C8B-B14F-4D97-AF65-F5344CB8AC3E}">
        <p14:creationId xmlns:p14="http://schemas.microsoft.com/office/powerpoint/2010/main" val="197393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8341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141" y="2418013"/>
            <a:ext cx="3625949" cy="23071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142" y="0"/>
            <a:ext cx="3635896" cy="241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3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293585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260648"/>
            <a:ext cx="4536504" cy="18002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381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Цветное</a:t>
            </a:r>
            <a:br>
              <a:rPr lang="ru-RU" sz="5400" b="1" dirty="0" smtClean="0">
                <a:ln w="381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</a:br>
            <a:r>
              <a:rPr lang="ru-RU" sz="5400" b="1" dirty="0" smtClean="0">
                <a:ln w="381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 </a:t>
            </a:r>
            <a:r>
              <a:rPr lang="ru-RU" sz="5400" b="1" dirty="0">
                <a:ln w="381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золото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6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-14461"/>
            <a:ext cx="4713389" cy="311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08504" cy="6874101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7" t="10784" r="9802" b="16658"/>
          <a:stretch/>
        </p:blipFill>
        <p:spPr>
          <a:xfrm>
            <a:off x="1619672" y="1700808"/>
            <a:ext cx="6181725" cy="3219451"/>
          </a:xfrm>
        </p:spPr>
      </p:pic>
    </p:spTree>
    <p:extLst>
      <p:ext uri="{BB962C8B-B14F-4D97-AF65-F5344CB8AC3E}">
        <p14:creationId xmlns:p14="http://schemas.microsoft.com/office/powerpoint/2010/main" val="385104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634" y="238435"/>
            <a:ext cx="7856814" cy="1000259"/>
          </a:xfrm>
          <a:solidFill>
            <a:srgbClr val="92D050"/>
          </a:solidFill>
          <a:ln>
            <a:solidFill>
              <a:srgbClr val="92D050"/>
            </a:solidFill>
          </a:ln>
          <a:effectLst>
            <a:softEdge rad="317500"/>
          </a:effectLst>
        </p:spPr>
        <p:txBody>
          <a:bodyPr>
            <a:noAutofit/>
          </a:bodyPr>
          <a:lstStyle/>
          <a:p>
            <a:r>
              <a:rPr lang="ru-RU" sz="5400" b="1" dirty="0">
                <a:ln w="381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Черное золото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34" y="1312161"/>
            <a:ext cx="3620125" cy="4887616"/>
          </a:xfrm>
          <a:prstGeom prst="rect">
            <a:avLst/>
          </a:prstGeom>
          <a:solidFill>
            <a:srgbClr val="FFFF00"/>
          </a:solidFill>
          <a:ln w="76200">
            <a:solidFill>
              <a:srgbClr val="92D050"/>
            </a:solidFill>
            <a:prstDash val="solid"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450" y="1323143"/>
            <a:ext cx="3587334" cy="4887616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19284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" y="30113"/>
            <a:ext cx="9139808" cy="6783263"/>
          </a:xfrm>
          <a:ln w="76200">
            <a:solidFill>
              <a:schemeClr val="accent5">
                <a:lumMod val="5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9338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" t="78" r="173" b="10755"/>
          <a:stretch/>
        </p:blipFill>
        <p:spPr>
          <a:xfrm>
            <a:off x="0" y="20983"/>
            <a:ext cx="9154877" cy="68370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3779" y="332656"/>
            <a:ext cx="7848872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5400" b="1" dirty="0">
                <a:ln w="381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Коричневое</a:t>
            </a:r>
            <a:r>
              <a:rPr lang="ru-RU" sz="5400" i="1" u="sng" dirty="0" smtClean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  <a:r>
              <a:rPr lang="ru-RU" sz="5400" b="1" dirty="0">
                <a:ln w="381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золото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215" y="1628799"/>
            <a:ext cx="3727977" cy="4552433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  <a:effectLst/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09" y="1628800"/>
            <a:ext cx="3623616" cy="4552433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3804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" t="78" r="173" b="10755"/>
          <a:stretch/>
        </p:blipFill>
        <p:spPr>
          <a:xfrm>
            <a:off x="0" y="20983"/>
            <a:ext cx="9154877" cy="68370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589" y="116632"/>
            <a:ext cx="3034665" cy="3752850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13" b="92687" l="9125" r="9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068959"/>
            <a:ext cx="5436096" cy="39955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5375120" cy="288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0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70"/>
            <a:ext cx="9144000" cy="6849329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642194"/>
          </a:xfrm>
          <a:solidFill>
            <a:srgbClr val="92D050"/>
          </a:solidFill>
          <a:ln>
            <a:solidFill>
              <a:srgbClr val="92D050"/>
            </a:solidFill>
          </a:ln>
          <a:effectLst>
            <a:softEdge rad="317500"/>
          </a:effectLst>
        </p:spPr>
        <p:txBody>
          <a:bodyPr>
            <a:noAutofit/>
          </a:bodyPr>
          <a:lstStyle/>
          <a:p>
            <a:r>
              <a:rPr lang="ru-RU" sz="5400" b="1" dirty="0">
                <a:ln w="38100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Синее и голубое </a:t>
            </a:r>
            <a:r>
              <a:rPr lang="ru-RU" sz="5400" b="1" dirty="0" smtClean="0">
                <a:ln w="38100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</a:rPr>
              <a:t>золото</a:t>
            </a:r>
            <a:endParaRPr lang="ru-RU" sz="5400" b="1" dirty="0">
              <a:ln w="38100">
                <a:solidFill>
                  <a:srgbClr val="0070C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</a:endParaRPr>
          </a:p>
        </p:txBody>
      </p:sp>
      <p:pic>
        <p:nvPicPr>
          <p:cNvPr id="1026" name="Picture 2" descr="5e3f7f1e1265701e508a96997db6dc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2" r="11227" b="5028"/>
          <a:stretch>
            <a:fillRect/>
          </a:stretch>
        </p:blipFill>
        <p:spPr bwMode="auto">
          <a:xfrm>
            <a:off x="107504" y="2132856"/>
            <a:ext cx="4285684" cy="394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8" t="16095" r="17615" b="16700"/>
          <a:stretch/>
        </p:blipFill>
        <p:spPr>
          <a:xfrm>
            <a:off x="4436471" y="2132856"/>
            <a:ext cx="4497789" cy="394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1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70"/>
            <a:ext cx="9144000" cy="68493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21" b="96095" l="275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016" y="3757682"/>
            <a:ext cx="3168352" cy="3292331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1" b="96763" l="9881" r="926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510"/>
          <a:stretch/>
        </p:blipFill>
        <p:spPr>
          <a:xfrm>
            <a:off x="5615608" y="275754"/>
            <a:ext cx="3528392" cy="31575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140" b="94719" l="9881" r="93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224"/>
          <a:stretch/>
        </p:blipFill>
        <p:spPr>
          <a:xfrm>
            <a:off x="2771800" y="156088"/>
            <a:ext cx="3371466" cy="29593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827" b="93993" l="2473" r="862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69548" y="3659268"/>
            <a:ext cx="3316250" cy="33162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900" b="947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243408"/>
            <a:ext cx="3429000" cy="3429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823" b="948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745" y="2636912"/>
            <a:ext cx="3413760" cy="22677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974" y="3049141"/>
            <a:ext cx="4536504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65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70"/>
            <a:ext cx="9144000" cy="68493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99" y="3433334"/>
            <a:ext cx="3587853" cy="32979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461020"/>
            <a:ext cx="3317468" cy="3289032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8670"/>
            <a:ext cx="3744416" cy="3744416"/>
          </a:xfrm>
        </p:spPr>
      </p:pic>
    </p:spTree>
    <p:extLst>
      <p:ext uri="{BB962C8B-B14F-4D97-AF65-F5344CB8AC3E}">
        <p14:creationId xmlns:p14="http://schemas.microsoft.com/office/powerpoint/2010/main" val="361463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1044"/>
          </a:xfr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71600" y="980728"/>
            <a:ext cx="741682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tabLst>
                <a:tab pos="180975" algn="l"/>
                <a:tab pos="571500" algn="l"/>
              </a:tabLst>
            </a:pPr>
            <a:r>
              <a:rPr lang="ru-RU" sz="3600" b="1" u="sng" dirty="0" smtClean="0">
                <a:ln w="19050">
                  <a:solidFill>
                    <a:schemeClr val="accent4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Домашнее задание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tabLst>
                <a:tab pos="180975" algn="l"/>
                <a:tab pos="571500" algn="l"/>
              </a:tabLst>
            </a:pPr>
            <a:endParaRPr lang="ru-RU" sz="3600" b="1" dirty="0" smtClean="0">
              <a:ln w="19050">
                <a:solidFill>
                  <a:schemeClr val="accent4">
                    <a:lumMod val="75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Print" pitchFamily="2" charset="0"/>
              <a:ea typeface="Batang" pitchFamily="18" charset="-127"/>
              <a:cs typeface="+mj-cs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tabLst>
                <a:tab pos="180975" algn="l"/>
                <a:tab pos="571500" algn="l"/>
              </a:tabLst>
            </a:pPr>
            <a:r>
              <a:rPr lang="ru-RU" sz="3600" b="1" dirty="0" smtClean="0">
                <a:ln w="19050">
                  <a:solidFill>
                    <a:schemeClr val="accent4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Print" pitchFamily="2" charset="0"/>
                <a:ea typeface="Batang" pitchFamily="18" charset="-127"/>
                <a:cs typeface="+mj-cs"/>
              </a:rPr>
              <a:t>Повторить пройденный материал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773</Words>
  <Application>Microsoft Office PowerPoint</Application>
  <PresentationFormat>Экран (4:3)</PresentationFormat>
  <Paragraphs>221</Paragraphs>
  <Slides>79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0" baseType="lpstr">
      <vt:lpstr>Тема Office</vt:lpstr>
      <vt:lpstr>Презентация PowerPoint</vt:lpstr>
      <vt:lpstr>Цели:  Обучающая обобщение, активизация и закрепление знаний об основных металлах и сплавах, их роль в жизни общества с использованием уже имеющихся знаний; Воспитывающая – воспитывать интерес к техническим предметам через связь с профессией, умение работать в группе, высказать свою точку зрения, организовать свое рабочее место, дисциплинированность; Развивающая – развивать  общие и профессиональные компетенции, практическое применение полученных знаний, планирование хода действий; развивать навыки обучающихся по работе в группе. </vt:lpstr>
      <vt:lpstr>    Задачи:   1. Анализ, синтез, интерпретация материала в ходе деловой игры;     2. Практическое   применение      полученных знаний, планирование     хода действий.        3. Развитие   навыков         учащихся по работе в        группе, сотрудничество,        взаимная помощь.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 тур «История сплавов»</vt:lpstr>
      <vt:lpstr>Презентация PowerPoint</vt:lpstr>
      <vt:lpstr>Презентация PowerPoint</vt:lpstr>
      <vt:lpstr>          3 тур «Головоломка»</vt:lpstr>
      <vt:lpstr>Презентация PowerPoint</vt:lpstr>
      <vt:lpstr>Презентация PowerPoint</vt:lpstr>
      <vt:lpstr>Командам необходимо к каждому определению подобрать верное описание.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Командам предлагается составить слова из слова   ДИАГРАММА</vt:lpstr>
      <vt:lpstr>Презентация PowerPoint</vt:lpstr>
      <vt:lpstr>ДАМАССКАЯ И БУЛАТНАЯ СТАЛЬ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Тибетские поющие чаши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СПЛАВ С ПАМЯТЬЮ</vt:lpstr>
      <vt:lpstr>Презентация PowerPoint</vt:lpstr>
      <vt:lpstr>Презентация PowerPoint</vt:lpstr>
      <vt:lpstr>Л. Г. Хандорсон и Г. В. Курдюмов 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Цветное  золото</vt:lpstr>
      <vt:lpstr>Презентация PowerPoint</vt:lpstr>
      <vt:lpstr>Черное золото</vt:lpstr>
      <vt:lpstr>Презентация PowerPoint</vt:lpstr>
      <vt:lpstr>Презентация PowerPoint</vt:lpstr>
      <vt:lpstr>Презентация PowerPoint</vt:lpstr>
      <vt:lpstr>Синее и голубое золото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323</dc:creator>
  <cp:lastModifiedBy>НАТАЛИ</cp:lastModifiedBy>
  <cp:revision>134</cp:revision>
  <dcterms:created xsi:type="dcterms:W3CDTF">2013-12-07T15:46:39Z</dcterms:created>
  <dcterms:modified xsi:type="dcterms:W3CDTF">2019-11-25T18:49:58Z</dcterms:modified>
</cp:coreProperties>
</file>