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9" r:id="rId2"/>
    <p:sldId id="293" r:id="rId3"/>
    <p:sldId id="304" r:id="rId4"/>
    <p:sldId id="299" r:id="rId5"/>
    <p:sldId id="292" r:id="rId6"/>
    <p:sldId id="260" r:id="rId7"/>
    <p:sldId id="291" r:id="rId8"/>
    <p:sldId id="290" r:id="rId9"/>
    <p:sldId id="294" r:id="rId10"/>
    <p:sldId id="295" r:id="rId11"/>
    <p:sldId id="296" r:id="rId12"/>
    <p:sldId id="310" r:id="rId13"/>
    <p:sldId id="298" r:id="rId14"/>
    <p:sldId id="311" r:id="rId15"/>
    <p:sldId id="309" r:id="rId16"/>
    <p:sldId id="306" r:id="rId17"/>
    <p:sldId id="302" r:id="rId18"/>
    <p:sldId id="313" r:id="rId19"/>
    <p:sldId id="312" r:id="rId20"/>
    <p:sldId id="314" r:id="rId21"/>
    <p:sldId id="315" r:id="rId22"/>
    <p:sldId id="316" r:id="rId23"/>
    <p:sldId id="317" r:id="rId24"/>
    <p:sldId id="318" r:id="rId25"/>
    <p:sldId id="319" r:id="rId26"/>
    <p:sldId id="303" r:id="rId27"/>
    <p:sldId id="301" r:id="rId28"/>
    <p:sldId id="300" r:id="rId29"/>
    <p:sldId id="320" r:id="rId30"/>
    <p:sldId id="259" r:id="rId31"/>
    <p:sldId id="279" r:id="rId32"/>
    <p:sldId id="280" r:id="rId33"/>
    <p:sldId id="281" r:id="rId34"/>
    <p:sldId id="282" r:id="rId35"/>
    <p:sldId id="284" r:id="rId36"/>
    <p:sldId id="285" r:id="rId37"/>
    <p:sldId id="286" r:id="rId38"/>
    <p:sldId id="287" r:id="rId39"/>
    <p:sldId id="288" r:id="rId40"/>
    <p:sldId id="305" r:id="rId41"/>
    <p:sldId id="321" r:id="rId4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595" autoAdjust="0"/>
  </p:normalViewPr>
  <p:slideViewPr>
    <p:cSldViewPr>
      <p:cViewPr varScale="1">
        <p:scale>
          <a:sx n="65" d="100"/>
          <a:sy n="65" d="100"/>
        </p:scale>
        <p:origin x="-15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2A5DF-C68C-4941-AD6B-B698361FA118}" type="datetimeFigureOut">
              <a:rPr lang="ru-RU" smtClean="0"/>
              <a:pPr/>
              <a:t>05.12.2022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7A291-B64D-4BA8-AC3F-9A2D7C0A0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85;&#1078;&#1077;&#1083;&#1072;\Desktop\&#1086;&#1090;&#1082;&#1088;&#1099;&#1090;&#1099;&#1081;%20&#1091;&#1088;&#1086;&#1082;\&#1092;&#1086;&#1085;,%20&#1084;&#1080;&#1085;&#1091;&#1089;%20-%20&#1060;&#1086;&#1085;&#1086;&#1074;&#1072;&#1103;%20&#1084;&#1091;&#1079;&#1099;&#1082;&#1072;%20&#1076;&#1083;&#1103;%20&#1076;&#1077;&#1090;&#1089;&#1082;&#1086;&#1075;&#1086;%20&#1090;&#1074;&#1086;&#1088;&#1095;&#1077;&#1089;&#1090;&#1074;&#1072;%20-%20&#1042;&#1077;&#1089;&#1105;&#1083;&#1072;&#1103;.mp3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videoplayback%20&#1076;&#1086;&#1073;&#1088;&#1086;.mp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lide-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676400" y="990600"/>
            <a:ext cx="61722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/>
              <a:t>     Рассказ в рассказе - это прием, когда герой произведения начинает рассказывать что-то, что помогает осознать идею автора.</a:t>
            </a:r>
            <a:endParaRPr lang="ru-RU" sz="4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hristmas_Fairy_lights_Christmas_tree_Gifts_537123_2560x16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1" y="457200"/>
            <a:ext cx="6858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25963"/>
          </a:xfrm>
        </p:spPr>
        <p:txBody>
          <a:bodyPr>
            <a:normAutofit/>
          </a:bodyPr>
          <a:lstStyle/>
          <a:p>
            <a:r>
              <a:rPr lang="ru-RU" b="1" dirty="0" smtClean="0"/>
              <a:t>                           Контраст</a:t>
            </a:r>
            <a:endParaRPr lang="ru-RU" dirty="0" smtClean="0"/>
          </a:p>
          <a:p>
            <a:r>
              <a:rPr lang="ru-RU" b="1" dirty="0" smtClean="0"/>
              <a:t>                        </a:t>
            </a:r>
            <a:r>
              <a:rPr lang="ru-RU" b="1" dirty="0" smtClean="0">
                <a:sym typeface="Wingdings"/>
              </a:rPr>
              <a:t></a:t>
            </a:r>
            <a:r>
              <a:rPr lang="ru-RU" b="1" dirty="0" smtClean="0"/>
              <a:t>                 </a:t>
            </a:r>
            <a:r>
              <a:rPr lang="ru-RU" b="1" dirty="0" smtClean="0">
                <a:sym typeface="Wingdings"/>
              </a:rPr>
              <a:t>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      1.  Признак                         2. Признак </a:t>
            </a:r>
          </a:p>
          <a:p>
            <a:pPr>
              <a:buNone/>
            </a:pPr>
            <a:r>
              <a:rPr lang="ru-RU" b="1" dirty="0" smtClean="0"/>
              <a:t>          довольной                      нищенского</a:t>
            </a:r>
          </a:p>
          <a:p>
            <a:pPr>
              <a:buNone/>
            </a:pPr>
            <a:r>
              <a:rPr lang="ru-RU" b="1" dirty="0" smtClean="0"/>
              <a:t>       сытой жизни.                    существования                                                              </a:t>
            </a:r>
            <a:endParaRPr lang="ru-RU" dirty="0" smtClean="0"/>
          </a:p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lide-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1" y="457200"/>
            <a:ext cx="6705600" cy="5668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700501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228601"/>
            <a:ext cx="5943600" cy="662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Контраст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                                                                   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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  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              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                 1.  Признак сытной довольной                2.  Признаки нищенского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  <a:sym typeface="Wingdings" pitchFamily="2" charset="2"/>
              </a:rPr>
              <a:t>                                   жизни                                                    существования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36527757_13-flomaster-club-p-illyustratsii-k-rasskazu-chudesnii-doktor-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0200" cy="6915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_BraggaStars" pitchFamily="82" charset="-52"/>
              </a:rPr>
              <a:t>Могут ли добро и милосердие </a:t>
            </a:r>
            <a:br>
              <a:rPr lang="ru-RU" sz="3200" dirty="0" smtClean="0">
                <a:solidFill>
                  <a:srgbClr val="C00000"/>
                </a:solidFill>
                <a:latin typeface="a_BraggaStars" pitchFamily="82" charset="-52"/>
              </a:rPr>
            </a:br>
            <a:r>
              <a:rPr lang="ru-RU" sz="3200" dirty="0" smtClean="0">
                <a:solidFill>
                  <a:srgbClr val="C00000"/>
                </a:solidFill>
                <a:latin typeface="a_BraggaStars" pitchFamily="82" charset="-52"/>
              </a:rPr>
              <a:t>сотворить чудо?</a:t>
            </a:r>
            <a:endParaRPr lang="ru-RU" sz="3200" dirty="0">
              <a:solidFill>
                <a:srgbClr val="C00000"/>
              </a:solidFill>
              <a:latin typeface="a_BraggaStars" pitchFamily="82" charset="-52"/>
            </a:endParaRPr>
          </a:p>
        </p:txBody>
      </p:sp>
      <p:pic>
        <p:nvPicPr>
          <p:cNvPr id="6" name="Содержимое 5" descr="1ba23b6e12f6521ea1e35c9ad471c64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7800" y="1752600"/>
            <a:ext cx="6324600" cy="51224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370d45e72c327068a3d14412f25757c8055a8a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11_bi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9082"/>
            <a:ext cx="9144000" cy="68770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ic63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423672"/>
            <a:ext cx="9144000" cy="72816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iro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1620930942_6-phonoteka_org-p-fizkultminutka-fon-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341909" cy="7006432"/>
          </a:xfrm>
        </p:spPr>
      </p:pic>
      <p:pic>
        <p:nvPicPr>
          <p:cNvPr id="7" name="фон, минус - Фоновая музыка для детского творчества - Весёл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  <p:pic>
        <p:nvPicPr>
          <p:cNvPr id="8" name="фон, минус - Фоновая музыка для детского творчества - Весёл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wd3cvt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axres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3999" cy="68579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CHudesnyj-doktor-Kuprin-illyustratsiya-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99220"/>
            <a:ext cx="9144000" cy="69572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1.12-knigi_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0"/>
            <a:ext cx="67056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«Иногда достаточно одного акта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доброты и заботы,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чтобы изменить жизнь человека»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1371077506_dzheki-chan-rabotaet-nad-avtobiograficheskim-myuziklom-vide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1" y="1600200"/>
            <a:ext cx="7315200" cy="5105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505200"/>
            <a:ext cx="9144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Интерактивная игра</a:t>
            </a:r>
          </a:p>
          <a:p>
            <a:pPr lvl="0" algn="ctr"/>
            <a:r>
              <a:rPr lang="ru-RU" sz="4000" b="1" dirty="0" smtClean="0">
                <a:ln w="10541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по рассказу А.И.Куприна </a:t>
            </a:r>
          </a:p>
          <a:p>
            <a:pPr lvl="0" algn="ctr"/>
            <a:r>
              <a:rPr lang="ru-RU" sz="4000" b="1" i="1" dirty="0" smtClean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latin typeface="Batang" pitchFamily="18" charset="-127"/>
                <a:ea typeface="Batang" pitchFamily="18" charset="-127"/>
                <a:cs typeface="Times New Roman" pitchFamily="18" charset="0"/>
              </a:rPr>
              <a:t>«Чудесный доктор»</a:t>
            </a:r>
          </a:p>
          <a:p>
            <a:pPr algn="ctr">
              <a:spcBef>
                <a:spcPct val="20000"/>
              </a:spcBef>
            </a:pPr>
            <a:r>
              <a:rPr lang="ru-RU" sz="4000" b="1" dirty="0" smtClean="0">
                <a:solidFill>
                  <a:srgbClr val="CC0000"/>
                </a:solidFill>
                <a:latin typeface="Palatino Linotype" pitchFamily="18" charset="0"/>
              </a:rPr>
              <a:t/>
            </a:r>
            <a:br>
              <a:rPr lang="ru-RU" sz="4000" b="1" dirty="0" smtClean="0">
                <a:solidFill>
                  <a:srgbClr val="CC0000"/>
                </a:solidFill>
                <a:latin typeface="Palatino Linotype" pitchFamily="18" charset="0"/>
              </a:rPr>
            </a:br>
            <a:endParaRPr lang="ru-RU" sz="4000" b="1" dirty="0" smtClean="0">
              <a:solidFill>
                <a:srgbClr val="CC0000"/>
              </a:solidFill>
              <a:latin typeface="Palatino Linotype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3048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Palatino Linotype" pitchFamily="18" charset="0"/>
              </a:rPr>
              <a:t> </a:t>
            </a:r>
            <a:endParaRPr lang="ru-RU" b="1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0-tub-ru.yandex.net/i?id=b7797bb2c43795cb69f497f2d188135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124200"/>
            <a:ext cx="4191000" cy="3329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510066" y="2438408"/>
            <a:ext cx="2062926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МОЛОДЕЦ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10066" y="2438408"/>
            <a:ext cx="2062926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рассказ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505200" y="2438400"/>
            <a:ext cx="2057400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078297" y="2438416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078297" y="2438416"/>
            <a:ext cx="2068975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притча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096000" y="2438400"/>
            <a:ext cx="2021363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72898" y="2438400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72898" y="2438400"/>
            <a:ext cx="2068975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сказка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8001000" y="6477000"/>
            <a:ext cx="995680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81000"/>
            <a:ext cx="9144000" cy="141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К какому жанру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относится произведение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А.И.Куприна «Чудесный доктор»?</a:t>
            </a:r>
          </a:p>
        </p:txBody>
      </p:sp>
    </p:spTree>
    <p:extLst>
      <p:ext uri="{BB962C8B-B14F-4D97-AF65-F5344CB8AC3E}">
        <p14:creationId xmlns="" xmlns:p14="http://schemas.microsoft.com/office/powerpoint/2010/main" val="3562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2367066" y="1371608"/>
            <a:ext cx="4414734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МОЛОДЕЦ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367066" y="1371608"/>
            <a:ext cx="4414734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указывает на главного героя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362200" y="1371600"/>
            <a:ext cx="4402907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344497" y="2895616"/>
            <a:ext cx="4427680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44497" y="2895616"/>
            <a:ext cx="4427680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определяет тему произведения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286000" y="2895600"/>
            <a:ext cx="4536332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44497" y="2133600"/>
            <a:ext cx="4427680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44497" y="2133600"/>
            <a:ext cx="4427680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несёт обобщающий смысл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362200" y="2133600"/>
            <a:ext cx="4402910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8001000" y="6477000"/>
            <a:ext cx="1000132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81000"/>
            <a:ext cx="9144000" cy="9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На что указывает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название произведения?</a:t>
            </a:r>
          </a:p>
        </p:txBody>
      </p:sp>
      <p:pic>
        <p:nvPicPr>
          <p:cNvPr id="2049" name="Picture 1" descr="D:\Презентации\Куприн\Чудесный доктор\iн.jpg"/>
          <p:cNvPicPr>
            <a:picLocks noChangeAspect="1" noChangeArrowheads="1"/>
          </p:cNvPicPr>
          <p:nvPr/>
        </p:nvPicPr>
        <p:blipFill>
          <a:blip r:embed="rId3" cstate="print"/>
          <a:srcRect b="6667"/>
          <a:stretch>
            <a:fillRect/>
          </a:stretch>
        </p:blipFill>
        <p:spPr bwMode="auto">
          <a:xfrm>
            <a:off x="3429000" y="3581400"/>
            <a:ext cx="2057400" cy="3064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62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0-tub-ru.yandex.net/i?id=b7797bb2c43795cb69f497f2d188135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124200"/>
            <a:ext cx="4191000" cy="3329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510066" y="2438408"/>
            <a:ext cx="2062926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МОЛОДЕЦ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10066" y="2438408"/>
            <a:ext cx="2062926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рассказ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505200" y="2438400"/>
            <a:ext cx="2057400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078297" y="2438416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078297" y="2438416"/>
            <a:ext cx="2068975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притча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096000" y="2438400"/>
            <a:ext cx="2021363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72898" y="2438400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72898" y="2438400"/>
            <a:ext cx="2068975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повесть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990600" y="2438400"/>
            <a:ext cx="2057401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8001000" y="6553200"/>
            <a:ext cx="995680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81000"/>
            <a:ext cx="9144000" cy="141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К какому жанру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относится произведение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А.И.Куприна «Чудесный доктор»?</a:t>
            </a:r>
          </a:p>
        </p:txBody>
      </p:sp>
    </p:spTree>
    <p:extLst>
      <p:ext uri="{BB962C8B-B14F-4D97-AF65-F5344CB8AC3E}">
        <p14:creationId xmlns="" xmlns:p14="http://schemas.microsoft.com/office/powerpoint/2010/main" val="3562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2367066" y="2895608"/>
            <a:ext cx="4414734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МОЛОДЕЦ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367066" y="2895608"/>
            <a:ext cx="4414734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помощь незнакомого доктора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362200" y="2895600"/>
            <a:ext cx="4402907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344497" y="2133616"/>
            <a:ext cx="4427680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44497" y="2133616"/>
            <a:ext cx="4427680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празднование Рождества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62200" y="2133600"/>
            <a:ext cx="4536332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44497" y="1371600"/>
            <a:ext cx="4427680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44497" y="1371600"/>
            <a:ext cx="4427680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тяжёлая жизнь </a:t>
            </a:r>
            <a:r>
              <a:rPr lang="ru-RU" sz="2400" kern="1200" dirty="0" err="1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Мерцаловых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362200" y="1371600"/>
            <a:ext cx="4402910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8001000" y="6477000"/>
            <a:ext cx="1000132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81000"/>
            <a:ext cx="9144000" cy="9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Какое событие лежит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в основе произведения?</a:t>
            </a:r>
          </a:p>
        </p:txBody>
      </p:sp>
      <p:pic>
        <p:nvPicPr>
          <p:cNvPr id="22530" name="Picture 2" descr="D:\Презентации\Куприн\Чудесный доктор\iд.jpg"/>
          <p:cNvPicPr>
            <a:picLocks noChangeAspect="1" noChangeArrowheads="1"/>
          </p:cNvPicPr>
          <p:nvPr/>
        </p:nvPicPr>
        <p:blipFill>
          <a:blip r:embed="rId3" cstate="print"/>
          <a:srcRect l="8974" t="6536" r="7110" b="22835"/>
          <a:stretch>
            <a:fillRect/>
          </a:stretch>
        </p:blipFill>
        <p:spPr bwMode="auto">
          <a:xfrm>
            <a:off x="3200400" y="3581400"/>
            <a:ext cx="2590800" cy="299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62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3129065" y="2133608"/>
            <a:ext cx="2892140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МОЛОДЕЦ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129065" y="2133608"/>
            <a:ext cx="2892140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Всем не поможешь!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63897" y="1447816"/>
            <a:ext cx="2900621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63897" y="1447816"/>
            <a:ext cx="2900621" cy="6857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Нельзя быть настолько добрым!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49097" y="1447800"/>
            <a:ext cx="2900621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9097" y="1447800"/>
            <a:ext cx="2900621" cy="685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Добро способно совершить чудо!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8001000" y="6477000"/>
            <a:ext cx="1000132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81000"/>
            <a:ext cx="9144000" cy="9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Какова позиция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автора произведения?</a:t>
            </a:r>
          </a:p>
        </p:txBody>
      </p:sp>
      <p:pic>
        <p:nvPicPr>
          <p:cNvPr id="23554" name="Picture 2" descr="D:\Презентации\Куприн\Чудесный доктор\iпв.jpg"/>
          <p:cNvPicPr>
            <a:picLocks noChangeAspect="1" noChangeArrowheads="1"/>
          </p:cNvPicPr>
          <p:nvPr/>
        </p:nvPicPr>
        <p:blipFill>
          <a:blip r:embed="rId3" cstate="print"/>
          <a:srcRect t="2722"/>
          <a:stretch>
            <a:fillRect/>
          </a:stretch>
        </p:blipFill>
        <p:spPr bwMode="auto">
          <a:xfrm>
            <a:off x="3124200" y="2819400"/>
            <a:ext cx="2781300" cy="3685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62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im0-tub-ru.yandex.net/i?id=b7797bb2c43795cb69f497f2d188135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362200"/>
            <a:ext cx="5105400" cy="405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586266" y="1447808"/>
            <a:ext cx="2062926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МОЛОДЕЦ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86266" y="1447808"/>
            <a:ext cx="2062926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роще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849697" y="1447816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849697" y="1447816"/>
            <a:ext cx="2068975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парке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67400" y="1447800"/>
            <a:ext cx="2021363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201498" y="1447800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01498" y="1447800"/>
            <a:ext cx="2068975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больнице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8001000" y="6553200"/>
            <a:ext cx="995680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81000"/>
            <a:ext cx="9144000" cy="9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Где встретил </a:t>
            </a:r>
            <a:r>
              <a:rPr lang="ru-RU" sz="2800" b="1" dirty="0" err="1" smtClean="0">
                <a:solidFill>
                  <a:srgbClr val="CC0000"/>
                </a:solidFill>
                <a:latin typeface="Palatino Linotype" pitchFamily="18" charset="0"/>
              </a:rPr>
              <a:t>Мерцалов</a:t>
            </a: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чудесного доктора?</a:t>
            </a:r>
          </a:p>
        </p:txBody>
      </p:sp>
    </p:spTree>
    <p:extLst>
      <p:ext uri="{BB962C8B-B14F-4D97-AF65-F5344CB8AC3E}">
        <p14:creationId xmlns="" xmlns:p14="http://schemas.microsoft.com/office/powerpoint/2010/main" val="3562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3129065" y="2133608"/>
            <a:ext cx="2892140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МОЛОДЕЦ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129065" y="2133608"/>
            <a:ext cx="2892140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 безысходности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124200" y="2133600"/>
            <a:ext cx="2884392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163897" y="1447816"/>
            <a:ext cx="2900621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163897" y="1447816"/>
            <a:ext cx="2900621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стало скучно жить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105400" y="1447800"/>
            <a:ext cx="2971800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049097" y="1447800"/>
            <a:ext cx="2900621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9097" y="1447800"/>
            <a:ext cx="2900621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был пьян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66800" y="1447800"/>
            <a:ext cx="2884394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8001000" y="6477000"/>
            <a:ext cx="1000132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81000"/>
            <a:ext cx="9144000" cy="9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Почему </a:t>
            </a:r>
            <a:r>
              <a:rPr lang="ru-RU" sz="2800" b="1" dirty="0" err="1" smtClean="0">
                <a:solidFill>
                  <a:srgbClr val="CC0000"/>
                </a:solidFill>
                <a:latin typeface="Palatino Linotype" pitchFamily="18" charset="0"/>
              </a:rPr>
              <a:t>Мерцалов</a:t>
            </a: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решил уйти из жизни?</a:t>
            </a:r>
          </a:p>
        </p:txBody>
      </p:sp>
      <p:pic>
        <p:nvPicPr>
          <p:cNvPr id="24580" name="Picture 4" descr="https://im0-tub-ru.yandex.net/i?id=1ecdac6f68a381b2feace44e849a69a3-l&amp;n=13"/>
          <p:cNvPicPr>
            <a:picLocks noChangeAspect="1" noChangeArrowheads="1"/>
          </p:cNvPicPr>
          <p:nvPr/>
        </p:nvPicPr>
        <p:blipFill>
          <a:blip r:embed="rId3" cstate="print"/>
          <a:srcRect l="30000" t="28889" r="30000"/>
          <a:stretch>
            <a:fillRect/>
          </a:stretch>
        </p:blipFill>
        <p:spPr bwMode="auto">
          <a:xfrm>
            <a:off x="2590800" y="2895600"/>
            <a:ext cx="3657599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62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3510066" y="1447808"/>
            <a:ext cx="2062926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МОЛОДЕЦ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10066" y="1447808"/>
            <a:ext cx="2062926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четверо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505200" y="1447800"/>
            <a:ext cx="2057400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849697" y="1447816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849697" y="1447816"/>
            <a:ext cx="2068975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шестеро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67400" y="1447800"/>
            <a:ext cx="2021363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201498" y="1447800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семеро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8001000" y="6553200"/>
            <a:ext cx="995680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81000"/>
            <a:ext cx="9144000" cy="9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Сколько детей было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в семье </a:t>
            </a:r>
            <a:r>
              <a:rPr lang="ru-RU" sz="2800" b="1" dirty="0" err="1" smtClean="0">
                <a:solidFill>
                  <a:srgbClr val="CC0000"/>
                </a:solidFill>
                <a:latin typeface="Palatino Linotype" pitchFamily="18" charset="0"/>
              </a:rPr>
              <a:t>Мерцаловых</a:t>
            </a: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?</a:t>
            </a:r>
          </a:p>
        </p:txBody>
      </p:sp>
      <p:pic>
        <p:nvPicPr>
          <p:cNvPr id="15" name="Picture 2" descr="D:\Презентации\Куприн\Чудесный доктор\iпв.jpg"/>
          <p:cNvPicPr>
            <a:picLocks noChangeAspect="1" noChangeArrowheads="1"/>
          </p:cNvPicPr>
          <p:nvPr/>
        </p:nvPicPr>
        <p:blipFill>
          <a:blip r:embed="rId3" cstate="print"/>
          <a:srcRect t="2722"/>
          <a:stretch>
            <a:fillRect/>
          </a:stretch>
        </p:blipFill>
        <p:spPr bwMode="auto">
          <a:xfrm>
            <a:off x="2971800" y="2133600"/>
            <a:ext cx="3352800" cy="444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62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Скругленный прямоугольник 24"/>
          <p:cNvSpPr/>
          <p:nvPr/>
        </p:nvSpPr>
        <p:spPr>
          <a:xfrm>
            <a:off x="3586266" y="1447808"/>
            <a:ext cx="2062926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МОЛОДЕЦ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86266" y="1447808"/>
            <a:ext cx="2062926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Пирогов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581400" y="1447800"/>
            <a:ext cx="2057400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5849697" y="1447816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849697" y="1447816"/>
            <a:ext cx="2068975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Филатов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67400" y="1447800"/>
            <a:ext cx="2021363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1277698" y="1447800"/>
            <a:ext cx="2068975" cy="59088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Переход хода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77698" y="1447800"/>
            <a:ext cx="2068975" cy="5908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ru-RU" sz="2400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Сеченов</a:t>
            </a:r>
            <a:endParaRPr lang="ru-RU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95400" y="1447800"/>
            <a:ext cx="2057401" cy="590884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ru-RU" sz="32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Стрелка вправо 15">
            <a:hlinkClick r:id="" action="ppaction://hlinkshowjump?jump=nextslide">
              <a:snd r:embed="rId2" name="chimes.wav"/>
            </a:hlinkClick>
          </p:cNvPr>
          <p:cNvSpPr/>
          <p:nvPr/>
        </p:nvSpPr>
        <p:spPr>
          <a:xfrm>
            <a:off x="8001000" y="6553200"/>
            <a:ext cx="995680" cy="21431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kern="120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381000"/>
            <a:ext cx="9144000" cy="9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Как звали доктора, который </a:t>
            </a:r>
          </a:p>
          <a:p>
            <a:pPr algn="ctr">
              <a:lnSpc>
                <a:spcPts val="3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помог семье </a:t>
            </a:r>
            <a:r>
              <a:rPr lang="ru-RU" sz="2800" b="1" dirty="0" err="1" smtClean="0">
                <a:solidFill>
                  <a:srgbClr val="CC0000"/>
                </a:solidFill>
                <a:latin typeface="Palatino Linotype" pitchFamily="18" charset="0"/>
              </a:rPr>
              <a:t>Мерцаловых</a:t>
            </a:r>
            <a:r>
              <a:rPr lang="ru-RU" sz="2800" b="1" dirty="0" smtClean="0">
                <a:solidFill>
                  <a:srgbClr val="CC0000"/>
                </a:solidFill>
                <a:latin typeface="Palatino Linotype" pitchFamily="18" charset="0"/>
              </a:rPr>
              <a:t>?</a:t>
            </a:r>
          </a:p>
        </p:txBody>
      </p:sp>
      <p:pic>
        <p:nvPicPr>
          <p:cNvPr id="28674" name="Picture 2" descr="https://im0-tub-ru.yandex.net/i?id=2f5dca03f432cb7bb4f1de7d65ae3068-l&amp;n=13"/>
          <p:cNvPicPr>
            <a:picLocks noChangeAspect="1" noChangeArrowheads="1"/>
          </p:cNvPicPr>
          <p:nvPr/>
        </p:nvPicPr>
        <p:blipFill>
          <a:blip r:embed="rId3" cstate="print"/>
          <a:srcRect l="16000" r="16800"/>
          <a:stretch>
            <a:fillRect/>
          </a:stretch>
        </p:blipFill>
        <p:spPr bwMode="auto">
          <a:xfrm>
            <a:off x="2590800" y="2362200"/>
            <a:ext cx="4112029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6214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9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9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6400800"/>
          </a:xfrm>
        </p:spPr>
        <p:txBody>
          <a:bodyPr/>
          <a:lstStyle/>
          <a:p>
            <a:endParaRPr lang="ru-RU" b="1" dirty="0" smtClean="0"/>
          </a:p>
          <a:p>
            <a:pPr algn="ctr"/>
            <a:r>
              <a:rPr lang="ru-RU" b="1" dirty="0" smtClean="0"/>
              <a:t>Что такое доброта?</a:t>
            </a:r>
            <a:endParaRPr lang="ru-RU" dirty="0" smtClean="0"/>
          </a:p>
          <a:p>
            <a:pPr algn="ctr"/>
            <a:r>
              <a:rPr lang="ru-RU" dirty="0" smtClean="0"/>
              <a:t>Это - душевное качество, присущее практически всем людям, и малым и великим. Только есть одно но... часть людей его подавляют, а другая часть – нет.</a:t>
            </a:r>
          </a:p>
          <a:p>
            <a:pPr algn="ctr"/>
            <a:r>
              <a:rPr lang="ru-RU" b="1" dirty="0" smtClean="0"/>
              <a:t>Что такое милосердие?</a:t>
            </a:r>
            <a:endParaRPr lang="ru-RU" dirty="0" smtClean="0"/>
          </a:p>
          <a:p>
            <a:pPr algn="ctr"/>
            <a:r>
              <a:rPr lang="ru-RU" dirty="0" smtClean="0"/>
              <a:t>Это - проявление доброты, деяния, совершаемые ради кого-то абсолютно бескорыстно, просто так. По сути, это доброта в действии. 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219200" y="1297980"/>
            <a:ext cx="71628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Calibri" pitchFamily="34" charset="0"/>
              </a:rPr>
              <a:t>Домашнее задание: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1.</a:t>
            </a:r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Сочинение-размышление 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Можно ли согласиться с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Мерцаловым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что «...то великое, мощное и святое, что жило и горело в чудесном докторе при его жизни, угасло невозвратимо»»?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Дописать определение понятий, которые мы озвучили на уроке: антитеза, рассказ в рассказе, рождественский рассказ.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добро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Fairy Tale" pitchFamily="2" charset="0"/>
              </a:rPr>
              <a:t>А.Н.Куприн</a:t>
            </a:r>
            <a:endParaRPr lang="ru-RU" sz="6000" b="1" dirty="0">
              <a:solidFill>
                <a:srgbClr val="C00000"/>
              </a:solidFill>
              <a:latin typeface="Fairy Tale" pitchFamily="2" charset="0"/>
            </a:endParaRPr>
          </a:p>
        </p:txBody>
      </p:sp>
      <p:pic>
        <p:nvPicPr>
          <p:cNvPr id="4" name="Содержимое 3" descr="411f54fdd3aa0adb81ec6c2aac5d95c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44735" y="1600200"/>
            <a:ext cx="385452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581400" y="2209800"/>
            <a:ext cx="45720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2438" algn="just">
              <a:spcBef>
                <a:spcPct val="20000"/>
              </a:spcBef>
            </a:pPr>
            <a:r>
              <a:rPr lang="ru-RU" sz="2000" b="1" dirty="0" smtClean="0">
                <a:solidFill>
                  <a:srgbClr val="CC0000"/>
                </a:solidFill>
                <a:latin typeface="Palatino Linotype" pitchFamily="18" charset="0"/>
              </a:rPr>
              <a:t>При мысли о Куприне хочется сразу сказать: «добрый талант». Все произведения писателя пропитаны этой бесконечной добротой или, говоря его же словами, любовью «ко всему живому — к дереву, собаке, воде, земле, человеку, небу».</a:t>
            </a:r>
          </a:p>
          <a:p>
            <a:pPr indent="452438" algn="r">
              <a:spcBef>
                <a:spcPct val="20000"/>
              </a:spcBef>
            </a:pPr>
            <a:r>
              <a:rPr lang="ru-RU" sz="2000" b="1" dirty="0" smtClean="0">
                <a:solidFill>
                  <a:srgbClr val="CC0000"/>
                </a:solidFill>
                <a:latin typeface="Palatino Linotype" pitchFamily="18" charset="0"/>
              </a:rPr>
              <a:t>О.Н.Михайлов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user_file_5448d8b97189b_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214908" cy="7010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zZFf3gqzt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299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oto-2020-09-08-08-20_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7775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410</Words>
  <Application>Microsoft Office PowerPoint</Application>
  <PresentationFormat>Экран (4:3)</PresentationFormat>
  <Paragraphs>103</Paragraphs>
  <Slides>41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Office Theme</vt:lpstr>
      <vt:lpstr>Слайд 1</vt:lpstr>
      <vt:lpstr>Могут ли добро и милосердие  сотворить чудо?</vt:lpstr>
      <vt:lpstr>«Иногда достаточно одного акта  доброты и заботы,  чтобы изменить жизнь человека»</vt:lpstr>
      <vt:lpstr>Слайд 4</vt:lpstr>
      <vt:lpstr>А.Н.Куприн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сош №46</cp:lastModifiedBy>
  <cp:revision>98</cp:revision>
  <dcterms:created xsi:type="dcterms:W3CDTF">2017-02-01T05:59:34Z</dcterms:created>
  <dcterms:modified xsi:type="dcterms:W3CDTF">2022-12-05T08:10:38Z</dcterms:modified>
</cp:coreProperties>
</file>