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29C77-9AD8-4C34-B5ED-296532A67E06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C335E6-F641-43F1-B53F-294B18D3695C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800" b="1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rPr>
            <a:t>Уравнение</a:t>
          </a:r>
        </a:p>
      </dgm:t>
    </dgm:pt>
    <dgm:pt modelId="{09D8E585-1756-45D5-BDC5-32AFBB0AAC1D}" type="parTrans" cxnId="{ACA6AAF2-98A1-44C0-9402-B26B1D914641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FC7AF3-55BC-4335-9A1B-57FDD2D6DAEF}" type="sibTrans" cxnId="{ACA6AAF2-98A1-44C0-9402-B26B1D914641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9DB84-2572-4C3E-A933-D15F75F18085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gm:t>
    </dgm:pt>
    <dgm:pt modelId="{349691D7-4B71-4A35-A72F-6600900D5BD3}" type="parTrans" cxnId="{258DD129-CCF1-4F3E-9D22-8DD3F5CCBDD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8BF21-5D71-49B6-985B-9B82120B0C25}" type="sibTrans" cxnId="{258DD129-CCF1-4F3E-9D22-8DD3F5CCBDDA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0AD93B-0F3A-40B9-ACC7-7BAFFD95A4F1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Решить уравнение − значит найти все его корни или убедиться, что корней нет</a:t>
          </a:r>
        </a:p>
      </dgm:t>
    </dgm:pt>
    <dgm:pt modelId="{965178C0-251F-41CA-BFDE-C582968FAAE5}" type="parTrans" cxnId="{4D624EA9-4371-4498-A97A-A3D34BBCBEC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1E0072-8BA6-4AAA-984A-C285E511E802}" type="sibTrans" cxnId="{4D624EA9-4371-4498-A97A-A3D34BBCBEC5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7761CD-7DCA-472A-B184-BB288BA799D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200">
              <a:latin typeface="Times New Roman" pitchFamily="18" charset="0"/>
              <a:cs typeface="Times New Roman" pitchFamily="18" charset="0"/>
            </a:rPr>
            <a:t>Уравнением называют равенство, содержащее букву</a:t>
          </a:r>
        </a:p>
      </dgm:t>
    </dgm:pt>
    <dgm:pt modelId="{D96C19FA-CB2C-4B9C-A1B3-0FE87B584187}" type="parTrans" cxnId="{D074E08C-0665-42B9-8239-E98D0B53CBC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6E22B7-0A1C-4499-9D56-975650E484FA}" type="sibTrans" cxnId="{D074E08C-0665-42B9-8239-E98D0B53CBC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DF13F5-41F8-470D-91DD-9B86265BB545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200">
              <a:latin typeface="Times New Roman" pitchFamily="18" charset="0"/>
              <a:cs typeface="Times New Roman" pitchFamily="18" charset="0"/>
            </a:rPr>
            <a:t>Чтобы найти неизвестный множитель, надо произведение разделить на известный множитель</a:t>
          </a:r>
        </a:p>
      </dgm:t>
    </dgm:pt>
    <dgm:pt modelId="{A8F0DD39-A268-47BA-B344-FE8D5DF80492}" type="parTrans" cxnId="{856C14EE-CFA2-4B43-8FC7-BA0E48E2339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0B2231-311F-4826-8FD8-6069B1E9EAA9}" type="sibTrans" cxnId="{856C14EE-CFA2-4B43-8FC7-BA0E48E2339F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ADAD62-CD50-4E2B-A50A-0919070098C8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200">
              <a:latin typeface="Times New Roman" pitchFamily="18" charset="0"/>
              <a:cs typeface="Times New Roman" pitchFamily="18" charset="0"/>
            </a:rPr>
            <a:t>Чтобы найти неизвестное уменьшаемое, надо к разности прибавить вычитаемое</a:t>
          </a:r>
        </a:p>
      </dgm:t>
    </dgm:pt>
    <dgm:pt modelId="{BDA3BF4B-6C74-46CA-A3E7-4DAC8A52A21D}" type="parTrans" cxnId="{A06867E7-C5C2-415D-B1E4-C0C81A0BB35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DCE38D-4A52-46E5-A51B-F1092A81E680}" type="sibTrans" cxnId="{A06867E7-C5C2-415D-B1E4-C0C81A0BB351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0110E8-7C10-4E9D-BF70-2B4B18F1C797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Корнем уравнения называют то значение неизвестного, при котором это уравнение обращается в верное равенство</a:t>
          </a:r>
        </a:p>
      </dgm:t>
    </dgm:pt>
    <dgm:pt modelId="{FE911039-8EDD-40F9-9DCF-31FE90DE5A52}" type="parTrans" cxnId="{282AD03F-B8FB-45D2-B5BD-F5BE667E7B4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D2DB45-4924-4831-B64E-AA65F4D7901B}" type="sibTrans" cxnId="{282AD03F-B8FB-45D2-B5BD-F5BE667E7B41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28CBB0-EA73-4C27-A26B-B5FD7A5E294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200">
              <a:latin typeface="Times New Roman" pitchFamily="18" charset="0"/>
              <a:cs typeface="Times New Roman" pitchFamily="18" charset="0"/>
            </a:rPr>
            <a:t>Чтобы найти неизвестное слагаемое, надо из суммы  вычесть известное слагаемое</a:t>
          </a:r>
          <a:endParaRPr lang="ru-RU" sz="1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012B7D-5A78-4385-9A70-50F2BCD64D1D}" type="parTrans" cxnId="{AAA58197-B03B-4A50-A441-CD3CE46D884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F41932-5403-4F6D-BE44-878D7BCA11BC}" type="sibTrans" cxnId="{AAA58197-B03B-4A50-A441-CD3CE46D8840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797309-6324-4245-82C7-8F447B164D26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200">
              <a:latin typeface="Times New Roman" pitchFamily="18" charset="0"/>
              <a:cs typeface="Times New Roman" pitchFamily="18" charset="0"/>
            </a:rPr>
            <a:t>Чтобы найти неизвестное  вычитаемое, надо из уменьшаемого вычесть разность</a:t>
          </a:r>
        </a:p>
      </dgm:t>
    </dgm:pt>
    <dgm:pt modelId="{770B666D-DE7D-4AA9-87BD-2746323EB41B}" type="parTrans" cxnId="{5EBF95AB-A274-4154-84FE-72A5202BC40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A7382E-2B43-48DE-AE7E-EA423D406F0C}" type="sibTrans" cxnId="{5EBF95AB-A274-4154-84FE-72A5202BC402}">
      <dgm:prSet/>
      <dgm:spPr/>
      <dgm:t>
        <a:bodyPr/>
        <a:lstStyle/>
        <a:p>
          <a:pPr algn="ctr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307326-DAAC-40DB-A320-E53B93D91550}" type="pres">
      <dgm:prSet presAssocID="{FA129C77-9AD8-4C34-B5ED-296532A67E0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0CA3DD-F2B1-48DC-8AF8-CD2BE17AE835}" type="pres">
      <dgm:prSet presAssocID="{2CC335E6-F641-43F1-B53F-294B18D3695C}" presName="centerShape" presStyleLbl="node0" presStyleIdx="0" presStyleCnt="1" custScaleX="137338" custScaleY="81999"/>
      <dgm:spPr/>
      <dgm:t>
        <a:bodyPr/>
        <a:lstStyle/>
        <a:p>
          <a:endParaRPr lang="ru-RU"/>
        </a:p>
      </dgm:t>
    </dgm:pt>
    <dgm:pt modelId="{C55D1643-9890-4856-B17E-E82C1244FAD3}" type="pres">
      <dgm:prSet presAssocID="{FE911039-8EDD-40F9-9DCF-31FE90DE5A52}" presName="Name9" presStyleLbl="parChTrans1D2" presStyleIdx="0" presStyleCnt="8"/>
      <dgm:spPr/>
      <dgm:t>
        <a:bodyPr/>
        <a:lstStyle/>
        <a:p>
          <a:endParaRPr lang="ru-RU"/>
        </a:p>
      </dgm:t>
    </dgm:pt>
    <dgm:pt modelId="{25862328-5102-4927-AD83-0FEA0286287D}" type="pres">
      <dgm:prSet presAssocID="{FE911039-8EDD-40F9-9DCF-31FE90DE5A52}" presName="connTx" presStyleLbl="parChTrans1D2" presStyleIdx="0" presStyleCnt="8"/>
      <dgm:spPr/>
      <dgm:t>
        <a:bodyPr/>
        <a:lstStyle/>
        <a:p>
          <a:endParaRPr lang="ru-RU"/>
        </a:p>
      </dgm:t>
    </dgm:pt>
    <dgm:pt modelId="{C8F81EBE-6FF5-449C-B3AA-7ECD9D27DA2F}" type="pres">
      <dgm:prSet presAssocID="{420110E8-7C10-4E9D-BF70-2B4B18F1C797}" presName="node" presStyleLbl="node1" presStyleIdx="0" presStyleCnt="8" custScaleX="251016" custScaleY="134089" custRadScaleRad="134320" custRadScaleInc="2224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F3846-42D1-4169-918C-2B08E88D9DCC}" type="pres">
      <dgm:prSet presAssocID="{D96C19FA-CB2C-4B9C-A1B3-0FE87B584187}" presName="Name9" presStyleLbl="parChTrans1D2" presStyleIdx="1" presStyleCnt="8"/>
      <dgm:spPr/>
      <dgm:t>
        <a:bodyPr/>
        <a:lstStyle/>
        <a:p>
          <a:endParaRPr lang="ru-RU"/>
        </a:p>
      </dgm:t>
    </dgm:pt>
    <dgm:pt modelId="{A3B818A5-A494-4CCE-851C-9D23216005B5}" type="pres">
      <dgm:prSet presAssocID="{D96C19FA-CB2C-4B9C-A1B3-0FE87B584187}" presName="connTx" presStyleLbl="parChTrans1D2" presStyleIdx="1" presStyleCnt="8"/>
      <dgm:spPr/>
      <dgm:t>
        <a:bodyPr/>
        <a:lstStyle/>
        <a:p>
          <a:endParaRPr lang="ru-RU"/>
        </a:p>
      </dgm:t>
    </dgm:pt>
    <dgm:pt modelId="{87B80668-BEC5-4C56-AE27-84F567F99F87}" type="pres">
      <dgm:prSet presAssocID="{E47761CD-7DCA-472A-B184-BB288BA799D6}" presName="node" presStyleLbl="node1" presStyleIdx="1" presStyleCnt="8" custScaleX="194141" custRadScaleRad="145391" custRadScaleInc="340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0F65B-2724-4311-AABA-7B2121813103}" type="pres">
      <dgm:prSet presAssocID="{BDA3BF4B-6C74-46CA-A3E7-4DAC8A52A21D}" presName="Name9" presStyleLbl="parChTrans1D2" presStyleIdx="2" presStyleCnt="8"/>
      <dgm:spPr/>
      <dgm:t>
        <a:bodyPr/>
        <a:lstStyle/>
        <a:p>
          <a:endParaRPr lang="ru-RU"/>
        </a:p>
      </dgm:t>
    </dgm:pt>
    <dgm:pt modelId="{6D5BB4D3-5794-45FC-A716-28FF93B93B3F}" type="pres">
      <dgm:prSet presAssocID="{BDA3BF4B-6C74-46CA-A3E7-4DAC8A52A21D}" presName="connTx" presStyleLbl="parChTrans1D2" presStyleIdx="2" presStyleCnt="8"/>
      <dgm:spPr/>
      <dgm:t>
        <a:bodyPr/>
        <a:lstStyle/>
        <a:p>
          <a:endParaRPr lang="ru-RU"/>
        </a:p>
      </dgm:t>
    </dgm:pt>
    <dgm:pt modelId="{7EC0FA50-8763-443C-B526-7570D88BB71A}" type="pres">
      <dgm:prSet presAssocID="{19ADAD62-CD50-4E2B-A50A-0919070098C8}" presName="node" presStyleLbl="node1" presStyleIdx="2" presStyleCnt="8" custScaleX="200665" custRadScaleRad="125084" custRadScaleInc="-2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3EDD1-7BB9-4AC0-B88A-0126A8D2BEB1}" type="pres">
      <dgm:prSet presAssocID="{349691D7-4B71-4A35-A72F-6600900D5BD3}" presName="Name9" presStyleLbl="parChTrans1D2" presStyleIdx="3" presStyleCnt="8"/>
      <dgm:spPr/>
      <dgm:t>
        <a:bodyPr/>
        <a:lstStyle/>
        <a:p>
          <a:endParaRPr lang="ru-RU"/>
        </a:p>
      </dgm:t>
    </dgm:pt>
    <dgm:pt modelId="{53CBF91C-2A49-410C-911C-04E6F885BF1F}" type="pres">
      <dgm:prSet presAssocID="{349691D7-4B71-4A35-A72F-6600900D5BD3}" presName="connTx" presStyleLbl="parChTrans1D2" presStyleIdx="3" presStyleCnt="8"/>
      <dgm:spPr/>
      <dgm:t>
        <a:bodyPr/>
        <a:lstStyle/>
        <a:p>
          <a:endParaRPr lang="ru-RU"/>
        </a:p>
      </dgm:t>
    </dgm:pt>
    <dgm:pt modelId="{63AB2BEA-108E-4B0D-923B-78DC72385872}" type="pres">
      <dgm:prSet presAssocID="{5149DB84-2572-4C3E-A933-D15F75F18085}" presName="node" presStyleLbl="node1" presStyleIdx="3" presStyleCnt="8" custScaleX="154141" custRadScaleRad="98434" custRadScaleInc="-653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D7DA7-5C89-4736-8942-F1ED7E50C68B}" type="pres">
      <dgm:prSet presAssocID="{A8012B7D-5A78-4385-9A70-50F2BCD64D1D}" presName="Name9" presStyleLbl="parChTrans1D2" presStyleIdx="4" presStyleCnt="8"/>
      <dgm:spPr/>
      <dgm:t>
        <a:bodyPr/>
        <a:lstStyle/>
        <a:p>
          <a:endParaRPr lang="ru-RU"/>
        </a:p>
      </dgm:t>
    </dgm:pt>
    <dgm:pt modelId="{041FECC7-F29D-4730-82C2-85061A92886C}" type="pres">
      <dgm:prSet presAssocID="{A8012B7D-5A78-4385-9A70-50F2BCD64D1D}" presName="connTx" presStyleLbl="parChTrans1D2" presStyleIdx="4" presStyleCnt="8"/>
      <dgm:spPr/>
      <dgm:t>
        <a:bodyPr/>
        <a:lstStyle/>
        <a:p>
          <a:endParaRPr lang="ru-RU"/>
        </a:p>
      </dgm:t>
    </dgm:pt>
    <dgm:pt modelId="{5DF6A917-546A-4E00-A83B-D262FEC71B33}" type="pres">
      <dgm:prSet presAssocID="{E728CBB0-EA73-4C27-A26B-B5FD7A5E2946}" presName="node" presStyleLbl="node1" presStyleIdx="4" presStyleCnt="8" custScaleX="212679" custRadScaleRad="96936" custRadScaleInc="-6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82556-0FD3-43F8-AD78-8C8C93152B7A}" type="pres">
      <dgm:prSet presAssocID="{A8F0DD39-A268-47BA-B344-FE8D5DF80492}" presName="Name9" presStyleLbl="parChTrans1D2" presStyleIdx="5" presStyleCnt="8"/>
      <dgm:spPr/>
      <dgm:t>
        <a:bodyPr/>
        <a:lstStyle/>
        <a:p>
          <a:endParaRPr lang="ru-RU"/>
        </a:p>
      </dgm:t>
    </dgm:pt>
    <dgm:pt modelId="{C7930ADF-33D5-4DD2-BAFC-BE802F771875}" type="pres">
      <dgm:prSet presAssocID="{A8F0DD39-A268-47BA-B344-FE8D5DF80492}" presName="connTx" presStyleLbl="parChTrans1D2" presStyleIdx="5" presStyleCnt="8"/>
      <dgm:spPr/>
      <dgm:t>
        <a:bodyPr/>
        <a:lstStyle/>
        <a:p>
          <a:endParaRPr lang="ru-RU"/>
        </a:p>
      </dgm:t>
    </dgm:pt>
    <dgm:pt modelId="{3288E053-3777-407F-A446-C57F7528AAFF}" type="pres">
      <dgm:prSet presAssocID="{D5DF13F5-41F8-470D-91DD-9B86265BB545}" presName="node" presStyleLbl="node1" presStyleIdx="5" presStyleCnt="8" custScaleX="225014" custScaleY="115011" custRadScaleRad="152851" custRadScaleInc="54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1F780-1446-4978-8AE6-D32925061917}" type="pres">
      <dgm:prSet presAssocID="{770B666D-DE7D-4AA9-87BD-2746323EB41B}" presName="Name9" presStyleLbl="parChTrans1D2" presStyleIdx="6" presStyleCnt="8"/>
      <dgm:spPr/>
      <dgm:t>
        <a:bodyPr/>
        <a:lstStyle/>
        <a:p>
          <a:endParaRPr lang="ru-RU"/>
        </a:p>
      </dgm:t>
    </dgm:pt>
    <dgm:pt modelId="{12644A7D-80D3-40BE-B2F5-B4420745896A}" type="pres">
      <dgm:prSet presAssocID="{770B666D-DE7D-4AA9-87BD-2746323EB41B}" presName="connTx" presStyleLbl="parChTrans1D2" presStyleIdx="6" presStyleCnt="8"/>
      <dgm:spPr/>
      <dgm:t>
        <a:bodyPr/>
        <a:lstStyle/>
        <a:p>
          <a:endParaRPr lang="ru-RU"/>
        </a:p>
      </dgm:t>
    </dgm:pt>
    <dgm:pt modelId="{3EB6612B-8E08-4D7F-BAB5-268478358B8D}" type="pres">
      <dgm:prSet presAssocID="{0A797309-6324-4245-82C7-8F447B164D26}" presName="node" presStyleLbl="node1" presStyleIdx="6" presStyleCnt="8" custScaleX="215627" custRadScaleRad="125528" custRadScaleInc="-1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1FCED-064F-44BD-AF78-BA61AE286197}" type="pres">
      <dgm:prSet presAssocID="{965178C0-251F-41CA-BFDE-C582968FAAE5}" presName="Name9" presStyleLbl="parChTrans1D2" presStyleIdx="7" presStyleCnt="8"/>
      <dgm:spPr/>
      <dgm:t>
        <a:bodyPr/>
        <a:lstStyle/>
        <a:p>
          <a:endParaRPr lang="ru-RU"/>
        </a:p>
      </dgm:t>
    </dgm:pt>
    <dgm:pt modelId="{ACB10479-5614-4B56-AD06-305629208414}" type="pres">
      <dgm:prSet presAssocID="{965178C0-251F-41CA-BFDE-C582968FAAE5}" presName="connTx" presStyleLbl="parChTrans1D2" presStyleIdx="7" presStyleCnt="8"/>
      <dgm:spPr/>
      <dgm:t>
        <a:bodyPr/>
        <a:lstStyle/>
        <a:p>
          <a:endParaRPr lang="ru-RU"/>
        </a:p>
      </dgm:t>
    </dgm:pt>
    <dgm:pt modelId="{231399B6-57CB-4448-AC49-04F087F0BD74}" type="pres">
      <dgm:prSet presAssocID="{2C0AD93B-0F3A-40B9-ACC7-7BAFFD95A4F1}" presName="node" presStyleLbl="node1" presStyleIdx="7" presStyleCnt="8" custScaleX="203031" custScaleY="129888" custRadScaleRad="174690" custRadScaleInc="-615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A6AAF2-98A1-44C0-9402-B26B1D914641}" srcId="{FA129C77-9AD8-4C34-B5ED-296532A67E06}" destId="{2CC335E6-F641-43F1-B53F-294B18D3695C}" srcOrd="0" destOrd="0" parTransId="{09D8E585-1756-45D5-BDC5-32AFBB0AAC1D}" sibTransId="{4FFC7AF3-55BC-4335-9A1B-57FDD2D6DAEF}"/>
    <dgm:cxn modelId="{6E1BC451-32D6-4406-9C49-583B38DCA042}" type="presOf" srcId="{A8F0DD39-A268-47BA-B344-FE8D5DF80492}" destId="{65082556-0FD3-43F8-AD78-8C8C93152B7A}" srcOrd="0" destOrd="0" presId="urn:microsoft.com/office/officeart/2005/8/layout/radial1"/>
    <dgm:cxn modelId="{4D624EA9-4371-4498-A97A-A3D34BBCBEC5}" srcId="{2CC335E6-F641-43F1-B53F-294B18D3695C}" destId="{2C0AD93B-0F3A-40B9-ACC7-7BAFFD95A4F1}" srcOrd="7" destOrd="0" parTransId="{965178C0-251F-41CA-BFDE-C582968FAAE5}" sibTransId="{4D1E0072-8BA6-4AAA-984A-C285E511E802}"/>
    <dgm:cxn modelId="{5EBF95AB-A274-4154-84FE-72A5202BC402}" srcId="{2CC335E6-F641-43F1-B53F-294B18D3695C}" destId="{0A797309-6324-4245-82C7-8F447B164D26}" srcOrd="6" destOrd="0" parTransId="{770B666D-DE7D-4AA9-87BD-2746323EB41B}" sibTransId="{E1A7382E-2B43-48DE-AE7E-EA423D406F0C}"/>
    <dgm:cxn modelId="{A7336FF0-BB94-4D31-AE15-89FF88550525}" type="presOf" srcId="{A8012B7D-5A78-4385-9A70-50F2BCD64D1D}" destId="{888D7DA7-5C89-4736-8942-F1ED7E50C68B}" srcOrd="0" destOrd="0" presId="urn:microsoft.com/office/officeart/2005/8/layout/radial1"/>
    <dgm:cxn modelId="{F786FA78-7969-43F2-9A3F-C4583C1B8084}" type="presOf" srcId="{965178C0-251F-41CA-BFDE-C582968FAAE5}" destId="{AB21FCED-064F-44BD-AF78-BA61AE286197}" srcOrd="0" destOrd="0" presId="urn:microsoft.com/office/officeart/2005/8/layout/radial1"/>
    <dgm:cxn modelId="{406A1F39-14F2-4768-8EA4-287B3E591BB9}" type="presOf" srcId="{349691D7-4B71-4A35-A72F-6600900D5BD3}" destId="{53CBF91C-2A49-410C-911C-04E6F885BF1F}" srcOrd="1" destOrd="0" presId="urn:microsoft.com/office/officeart/2005/8/layout/radial1"/>
    <dgm:cxn modelId="{21379C12-55D2-4EFB-9E73-BAF76BA5265E}" type="presOf" srcId="{BDA3BF4B-6C74-46CA-A3E7-4DAC8A52A21D}" destId="{6EB0F65B-2724-4311-AABA-7B2121813103}" srcOrd="0" destOrd="0" presId="urn:microsoft.com/office/officeart/2005/8/layout/radial1"/>
    <dgm:cxn modelId="{993522EF-B5B6-44B8-957E-B42D08A4F819}" type="presOf" srcId="{BDA3BF4B-6C74-46CA-A3E7-4DAC8A52A21D}" destId="{6D5BB4D3-5794-45FC-A716-28FF93B93B3F}" srcOrd="1" destOrd="0" presId="urn:microsoft.com/office/officeart/2005/8/layout/radial1"/>
    <dgm:cxn modelId="{5F5BEA54-7327-4913-BB68-6BE4AA3CA9E8}" type="presOf" srcId="{E728CBB0-EA73-4C27-A26B-B5FD7A5E2946}" destId="{5DF6A917-546A-4E00-A83B-D262FEC71B33}" srcOrd="0" destOrd="0" presId="urn:microsoft.com/office/officeart/2005/8/layout/radial1"/>
    <dgm:cxn modelId="{9A427598-21AB-4E14-A314-E25E544CC83E}" type="presOf" srcId="{5149DB84-2572-4C3E-A933-D15F75F18085}" destId="{63AB2BEA-108E-4B0D-923B-78DC72385872}" srcOrd="0" destOrd="0" presId="urn:microsoft.com/office/officeart/2005/8/layout/radial1"/>
    <dgm:cxn modelId="{3FFCA42C-12CF-44A8-9133-B2DFEB1FA177}" type="presOf" srcId="{0A797309-6324-4245-82C7-8F447B164D26}" destId="{3EB6612B-8E08-4D7F-BAB5-268478358B8D}" srcOrd="0" destOrd="0" presId="urn:microsoft.com/office/officeart/2005/8/layout/radial1"/>
    <dgm:cxn modelId="{CFDEE930-9A0B-4155-A0F0-6C93B506A48F}" type="presOf" srcId="{770B666D-DE7D-4AA9-87BD-2746323EB41B}" destId="{12644A7D-80D3-40BE-B2F5-B4420745896A}" srcOrd="1" destOrd="0" presId="urn:microsoft.com/office/officeart/2005/8/layout/radial1"/>
    <dgm:cxn modelId="{2C0DA0B9-C34D-4A40-8607-1C1C40BEDDBC}" type="presOf" srcId="{E47761CD-7DCA-472A-B184-BB288BA799D6}" destId="{87B80668-BEC5-4C56-AE27-84F567F99F87}" srcOrd="0" destOrd="0" presId="urn:microsoft.com/office/officeart/2005/8/layout/radial1"/>
    <dgm:cxn modelId="{59A3055D-4ABC-478C-B900-85ACA49BE03E}" type="presOf" srcId="{FE911039-8EDD-40F9-9DCF-31FE90DE5A52}" destId="{C55D1643-9890-4856-B17E-E82C1244FAD3}" srcOrd="0" destOrd="0" presId="urn:microsoft.com/office/officeart/2005/8/layout/radial1"/>
    <dgm:cxn modelId="{816ECA0B-0897-46CD-BA92-011885B56730}" type="presOf" srcId="{2C0AD93B-0F3A-40B9-ACC7-7BAFFD95A4F1}" destId="{231399B6-57CB-4448-AC49-04F087F0BD74}" srcOrd="0" destOrd="0" presId="urn:microsoft.com/office/officeart/2005/8/layout/radial1"/>
    <dgm:cxn modelId="{D20E8854-95C0-4896-80A1-B08A4B76EF9A}" type="presOf" srcId="{19ADAD62-CD50-4E2B-A50A-0919070098C8}" destId="{7EC0FA50-8763-443C-B526-7570D88BB71A}" srcOrd="0" destOrd="0" presId="urn:microsoft.com/office/officeart/2005/8/layout/radial1"/>
    <dgm:cxn modelId="{E368532C-9E89-42C1-A63D-012DB08A14DF}" type="presOf" srcId="{349691D7-4B71-4A35-A72F-6600900D5BD3}" destId="{AF43EDD1-7BB9-4AC0-B88A-0126A8D2BEB1}" srcOrd="0" destOrd="0" presId="urn:microsoft.com/office/officeart/2005/8/layout/radial1"/>
    <dgm:cxn modelId="{258DD129-CCF1-4F3E-9D22-8DD3F5CCBDDA}" srcId="{2CC335E6-F641-43F1-B53F-294B18D3695C}" destId="{5149DB84-2572-4C3E-A933-D15F75F18085}" srcOrd="3" destOrd="0" parTransId="{349691D7-4B71-4A35-A72F-6600900D5BD3}" sibTransId="{AA58BF21-5D71-49B6-985B-9B82120B0C25}"/>
    <dgm:cxn modelId="{A06867E7-C5C2-415D-B1E4-C0C81A0BB351}" srcId="{2CC335E6-F641-43F1-B53F-294B18D3695C}" destId="{19ADAD62-CD50-4E2B-A50A-0919070098C8}" srcOrd="2" destOrd="0" parTransId="{BDA3BF4B-6C74-46CA-A3E7-4DAC8A52A21D}" sibTransId="{8EDCE38D-4A52-46E5-A51B-F1092A81E680}"/>
    <dgm:cxn modelId="{0B3E7E98-D95F-469A-85CC-3600D3F94330}" type="presOf" srcId="{770B666D-DE7D-4AA9-87BD-2746323EB41B}" destId="{95A1F780-1446-4978-8AE6-D32925061917}" srcOrd="0" destOrd="0" presId="urn:microsoft.com/office/officeart/2005/8/layout/radial1"/>
    <dgm:cxn modelId="{0D6054A0-9C29-4706-B55E-420250063666}" type="presOf" srcId="{420110E8-7C10-4E9D-BF70-2B4B18F1C797}" destId="{C8F81EBE-6FF5-449C-B3AA-7ECD9D27DA2F}" srcOrd="0" destOrd="0" presId="urn:microsoft.com/office/officeart/2005/8/layout/radial1"/>
    <dgm:cxn modelId="{282AD03F-B8FB-45D2-B5BD-F5BE667E7B41}" srcId="{2CC335E6-F641-43F1-B53F-294B18D3695C}" destId="{420110E8-7C10-4E9D-BF70-2B4B18F1C797}" srcOrd="0" destOrd="0" parTransId="{FE911039-8EDD-40F9-9DCF-31FE90DE5A52}" sibTransId="{96D2DB45-4924-4831-B64E-AA65F4D7901B}"/>
    <dgm:cxn modelId="{1B83B567-34F8-4BEE-ABC7-978ADB567BD8}" type="presOf" srcId="{FE911039-8EDD-40F9-9DCF-31FE90DE5A52}" destId="{25862328-5102-4927-AD83-0FEA0286287D}" srcOrd="1" destOrd="0" presId="urn:microsoft.com/office/officeart/2005/8/layout/radial1"/>
    <dgm:cxn modelId="{BD529130-7E65-4DC7-B1EC-947CF2CF3584}" type="presOf" srcId="{2CC335E6-F641-43F1-B53F-294B18D3695C}" destId="{ED0CA3DD-F2B1-48DC-8AF8-CD2BE17AE835}" srcOrd="0" destOrd="0" presId="urn:microsoft.com/office/officeart/2005/8/layout/radial1"/>
    <dgm:cxn modelId="{41128EDF-75D4-4B1F-9C14-AB65BF39048C}" type="presOf" srcId="{D96C19FA-CB2C-4B9C-A1B3-0FE87B584187}" destId="{A3B818A5-A494-4CCE-851C-9D23216005B5}" srcOrd="1" destOrd="0" presId="urn:microsoft.com/office/officeart/2005/8/layout/radial1"/>
    <dgm:cxn modelId="{EC70AE96-00F7-4FF0-ADEC-06F72A305723}" type="presOf" srcId="{FA129C77-9AD8-4C34-B5ED-296532A67E06}" destId="{C1307326-DAAC-40DB-A320-E53B93D91550}" srcOrd="0" destOrd="0" presId="urn:microsoft.com/office/officeart/2005/8/layout/radial1"/>
    <dgm:cxn modelId="{49F98003-2DDE-4B4A-9655-30EF621ADD43}" type="presOf" srcId="{A8012B7D-5A78-4385-9A70-50F2BCD64D1D}" destId="{041FECC7-F29D-4730-82C2-85061A92886C}" srcOrd="1" destOrd="0" presId="urn:microsoft.com/office/officeart/2005/8/layout/radial1"/>
    <dgm:cxn modelId="{5FC144B5-069F-446C-BE7A-6B3DBD63748A}" type="presOf" srcId="{D96C19FA-CB2C-4B9C-A1B3-0FE87B584187}" destId="{AA3F3846-42D1-4169-918C-2B08E88D9DCC}" srcOrd="0" destOrd="0" presId="urn:microsoft.com/office/officeart/2005/8/layout/radial1"/>
    <dgm:cxn modelId="{856C14EE-CFA2-4B43-8FC7-BA0E48E2339F}" srcId="{2CC335E6-F641-43F1-B53F-294B18D3695C}" destId="{D5DF13F5-41F8-470D-91DD-9B86265BB545}" srcOrd="5" destOrd="0" parTransId="{A8F0DD39-A268-47BA-B344-FE8D5DF80492}" sibTransId="{7A0B2231-311F-4826-8FD8-6069B1E9EAA9}"/>
    <dgm:cxn modelId="{CFAE78C6-A9EA-40C2-9290-6544B3409B0D}" type="presOf" srcId="{965178C0-251F-41CA-BFDE-C582968FAAE5}" destId="{ACB10479-5614-4B56-AD06-305629208414}" srcOrd="1" destOrd="0" presId="urn:microsoft.com/office/officeart/2005/8/layout/radial1"/>
    <dgm:cxn modelId="{AAA58197-B03B-4A50-A441-CD3CE46D8840}" srcId="{2CC335E6-F641-43F1-B53F-294B18D3695C}" destId="{E728CBB0-EA73-4C27-A26B-B5FD7A5E2946}" srcOrd="4" destOrd="0" parTransId="{A8012B7D-5A78-4385-9A70-50F2BCD64D1D}" sibTransId="{51F41932-5403-4F6D-BE44-878D7BCA11BC}"/>
    <dgm:cxn modelId="{79281BEE-0B33-4EC8-BF0C-A652A77FC54E}" type="presOf" srcId="{D5DF13F5-41F8-470D-91DD-9B86265BB545}" destId="{3288E053-3777-407F-A446-C57F7528AAFF}" srcOrd="0" destOrd="0" presId="urn:microsoft.com/office/officeart/2005/8/layout/radial1"/>
    <dgm:cxn modelId="{D074E08C-0665-42B9-8239-E98D0B53CBCF}" srcId="{2CC335E6-F641-43F1-B53F-294B18D3695C}" destId="{E47761CD-7DCA-472A-B184-BB288BA799D6}" srcOrd="1" destOrd="0" parTransId="{D96C19FA-CB2C-4B9C-A1B3-0FE87B584187}" sibTransId="{516E22B7-0A1C-4499-9D56-975650E484FA}"/>
    <dgm:cxn modelId="{61BDBCB2-407B-47D0-8160-9EEDEFBD4B68}" type="presOf" srcId="{A8F0DD39-A268-47BA-B344-FE8D5DF80492}" destId="{C7930ADF-33D5-4DD2-BAFC-BE802F771875}" srcOrd="1" destOrd="0" presId="urn:microsoft.com/office/officeart/2005/8/layout/radial1"/>
    <dgm:cxn modelId="{EB7FDEB0-8E64-4BD1-B262-C259FC1E2532}" type="presParOf" srcId="{C1307326-DAAC-40DB-A320-E53B93D91550}" destId="{ED0CA3DD-F2B1-48DC-8AF8-CD2BE17AE835}" srcOrd="0" destOrd="0" presId="urn:microsoft.com/office/officeart/2005/8/layout/radial1"/>
    <dgm:cxn modelId="{99EFEE38-35C9-48AE-897E-E4137A405F26}" type="presParOf" srcId="{C1307326-DAAC-40DB-A320-E53B93D91550}" destId="{C55D1643-9890-4856-B17E-E82C1244FAD3}" srcOrd="1" destOrd="0" presId="urn:microsoft.com/office/officeart/2005/8/layout/radial1"/>
    <dgm:cxn modelId="{DA6AE255-A155-4699-B52B-532A6E96F438}" type="presParOf" srcId="{C55D1643-9890-4856-B17E-E82C1244FAD3}" destId="{25862328-5102-4927-AD83-0FEA0286287D}" srcOrd="0" destOrd="0" presId="urn:microsoft.com/office/officeart/2005/8/layout/radial1"/>
    <dgm:cxn modelId="{3CBD0049-4A63-4B00-94F1-DF73A037C98F}" type="presParOf" srcId="{C1307326-DAAC-40DB-A320-E53B93D91550}" destId="{C8F81EBE-6FF5-449C-B3AA-7ECD9D27DA2F}" srcOrd="2" destOrd="0" presId="urn:microsoft.com/office/officeart/2005/8/layout/radial1"/>
    <dgm:cxn modelId="{CE15B93E-B206-44BE-9757-86984666BF93}" type="presParOf" srcId="{C1307326-DAAC-40DB-A320-E53B93D91550}" destId="{AA3F3846-42D1-4169-918C-2B08E88D9DCC}" srcOrd="3" destOrd="0" presId="urn:microsoft.com/office/officeart/2005/8/layout/radial1"/>
    <dgm:cxn modelId="{AE7C6598-B86F-41A5-BF2F-C394D946505C}" type="presParOf" srcId="{AA3F3846-42D1-4169-918C-2B08E88D9DCC}" destId="{A3B818A5-A494-4CCE-851C-9D23216005B5}" srcOrd="0" destOrd="0" presId="urn:microsoft.com/office/officeart/2005/8/layout/radial1"/>
    <dgm:cxn modelId="{79CD9315-431E-4AF7-936D-4044399E6A94}" type="presParOf" srcId="{C1307326-DAAC-40DB-A320-E53B93D91550}" destId="{87B80668-BEC5-4C56-AE27-84F567F99F87}" srcOrd="4" destOrd="0" presId="urn:microsoft.com/office/officeart/2005/8/layout/radial1"/>
    <dgm:cxn modelId="{08843089-178C-4CB7-BED0-3EC887ECFE29}" type="presParOf" srcId="{C1307326-DAAC-40DB-A320-E53B93D91550}" destId="{6EB0F65B-2724-4311-AABA-7B2121813103}" srcOrd="5" destOrd="0" presId="urn:microsoft.com/office/officeart/2005/8/layout/radial1"/>
    <dgm:cxn modelId="{511EB668-49A2-4E71-970E-8CBD40089EBC}" type="presParOf" srcId="{6EB0F65B-2724-4311-AABA-7B2121813103}" destId="{6D5BB4D3-5794-45FC-A716-28FF93B93B3F}" srcOrd="0" destOrd="0" presId="urn:microsoft.com/office/officeart/2005/8/layout/radial1"/>
    <dgm:cxn modelId="{D0D714B4-5F7F-49E0-94C5-3F510AAF68AA}" type="presParOf" srcId="{C1307326-DAAC-40DB-A320-E53B93D91550}" destId="{7EC0FA50-8763-443C-B526-7570D88BB71A}" srcOrd="6" destOrd="0" presId="urn:microsoft.com/office/officeart/2005/8/layout/radial1"/>
    <dgm:cxn modelId="{A46E5808-7407-4D01-A352-D1E4D28862CB}" type="presParOf" srcId="{C1307326-DAAC-40DB-A320-E53B93D91550}" destId="{AF43EDD1-7BB9-4AC0-B88A-0126A8D2BEB1}" srcOrd="7" destOrd="0" presId="urn:microsoft.com/office/officeart/2005/8/layout/radial1"/>
    <dgm:cxn modelId="{6225AF81-B878-408B-BB85-A9941064753F}" type="presParOf" srcId="{AF43EDD1-7BB9-4AC0-B88A-0126A8D2BEB1}" destId="{53CBF91C-2A49-410C-911C-04E6F885BF1F}" srcOrd="0" destOrd="0" presId="urn:microsoft.com/office/officeart/2005/8/layout/radial1"/>
    <dgm:cxn modelId="{B0F074A8-6316-41CA-A104-77AD197B4A78}" type="presParOf" srcId="{C1307326-DAAC-40DB-A320-E53B93D91550}" destId="{63AB2BEA-108E-4B0D-923B-78DC72385872}" srcOrd="8" destOrd="0" presId="urn:microsoft.com/office/officeart/2005/8/layout/radial1"/>
    <dgm:cxn modelId="{26FE23B1-216B-4A5F-9209-B990E9FA25C4}" type="presParOf" srcId="{C1307326-DAAC-40DB-A320-E53B93D91550}" destId="{888D7DA7-5C89-4736-8942-F1ED7E50C68B}" srcOrd="9" destOrd="0" presId="urn:microsoft.com/office/officeart/2005/8/layout/radial1"/>
    <dgm:cxn modelId="{50CC6F8E-AD44-4755-A64B-A8D356515C52}" type="presParOf" srcId="{888D7DA7-5C89-4736-8942-F1ED7E50C68B}" destId="{041FECC7-F29D-4730-82C2-85061A92886C}" srcOrd="0" destOrd="0" presId="urn:microsoft.com/office/officeart/2005/8/layout/radial1"/>
    <dgm:cxn modelId="{BE9B979D-EA3E-4AC1-867D-B94D168DE124}" type="presParOf" srcId="{C1307326-DAAC-40DB-A320-E53B93D91550}" destId="{5DF6A917-546A-4E00-A83B-D262FEC71B33}" srcOrd="10" destOrd="0" presId="urn:microsoft.com/office/officeart/2005/8/layout/radial1"/>
    <dgm:cxn modelId="{589C1679-B80F-4D76-A396-584AAB032ED7}" type="presParOf" srcId="{C1307326-DAAC-40DB-A320-E53B93D91550}" destId="{65082556-0FD3-43F8-AD78-8C8C93152B7A}" srcOrd="11" destOrd="0" presId="urn:microsoft.com/office/officeart/2005/8/layout/radial1"/>
    <dgm:cxn modelId="{02623A33-5284-4B90-A5F0-8121CC01B3DE}" type="presParOf" srcId="{65082556-0FD3-43F8-AD78-8C8C93152B7A}" destId="{C7930ADF-33D5-4DD2-BAFC-BE802F771875}" srcOrd="0" destOrd="0" presId="urn:microsoft.com/office/officeart/2005/8/layout/radial1"/>
    <dgm:cxn modelId="{8B269968-8E34-4CAC-BF64-8169275DFFFB}" type="presParOf" srcId="{C1307326-DAAC-40DB-A320-E53B93D91550}" destId="{3288E053-3777-407F-A446-C57F7528AAFF}" srcOrd="12" destOrd="0" presId="urn:microsoft.com/office/officeart/2005/8/layout/radial1"/>
    <dgm:cxn modelId="{7D8CE528-2F08-4633-9F53-32FC1E606B3A}" type="presParOf" srcId="{C1307326-DAAC-40DB-A320-E53B93D91550}" destId="{95A1F780-1446-4978-8AE6-D32925061917}" srcOrd="13" destOrd="0" presId="urn:microsoft.com/office/officeart/2005/8/layout/radial1"/>
    <dgm:cxn modelId="{698D0CC6-D245-4F57-8CA6-E0A005540E82}" type="presParOf" srcId="{95A1F780-1446-4978-8AE6-D32925061917}" destId="{12644A7D-80D3-40BE-B2F5-B4420745896A}" srcOrd="0" destOrd="0" presId="urn:microsoft.com/office/officeart/2005/8/layout/radial1"/>
    <dgm:cxn modelId="{1D4DA12F-3BAE-4555-8D7F-CB784D496596}" type="presParOf" srcId="{C1307326-DAAC-40DB-A320-E53B93D91550}" destId="{3EB6612B-8E08-4D7F-BAB5-268478358B8D}" srcOrd="14" destOrd="0" presId="urn:microsoft.com/office/officeart/2005/8/layout/radial1"/>
    <dgm:cxn modelId="{48DF8665-C71C-4FCE-AFA5-60919A257139}" type="presParOf" srcId="{C1307326-DAAC-40DB-A320-E53B93D91550}" destId="{AB21FCED-064F-44BD-AF78-BA61AE286197}" srcOrd="15" destOrd="0" presId="urn:microsoft.com/office/officeart/2005/8/layout/radial1"/>
    <dgm:cxn modelId="{A61FE110-E5EF-4967-B2C8-CC28D44805DB}" type="presParOf" srcId="{AB21FCED-064F-44BD-AF78-BA61AE286197}" destId="{ACB10479-5614-4B56-AD06-305629208414}" srcOrd="0" destOrd="0" presId="urn:microsoft.com/office/officeart/2005/8/layout/radial1"/>
    <dgm:cxn modelId="{641AF2C8-5ED9-433A-9284-24C397D5DDB1}" type="presParOf" srcId="{C1307326-DAAC-40DB-A320-E53B93D91550}" destId="{231399B6-57CB-4448-AC49-04F087F0BD74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0CA3DD-F2B1-48DC-8AF8-CD2BE17AE835}">
      <dsp:nvSpPr>
        <dsp:cNvPr id="0" name=""/>
        <dsp:cNvSpPr/>
      </dsp:nvSpPr>
      <dsp:spPr>
        <a:xfrm>
          <a:off x="3389960" y="2276172"/>
          <a:ext cx="1663626" cy="993284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cap="none" spc="0" dirty="0">
              <a:ln w="12700">
                <a:noFill/>
                <a:prstDash val="solid"/>
              </a:ln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rPr>
            <a:t>Уравнение</a:t>
          </a:r>
        </a:p>
      </dsp:txBody>
      <dsp:txXfrm>
        <a:off x="3389960" y="2276172"/>
        <a:ext cx="1663626" cy="993284"/>
      </dsp:txXfrm>
    </dsp:sp>
    <dsp:sp modelId="{C55D1643-9890-4856-B17E-E82C1244FAD3}">
      <dsp:nvSpPr>
        <dsp:cNvPr id="0" name=""/>
        <dsp:cNvSpPr/>
      </dsp:nvSpPr>
      <dsp:spPr>
        <a:xfrm rot="19203575">
          <a:off x="4580081" y="2012445"/>
          <a:ext cx="1068387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1068387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9203575">
        <a:off x="5087565" y="1998787"/>
        <a:ext cx="53419" cy="53419"/>
      </dsp:txXfrm>
    </dsp:sp>
    <dsp:sp modelId="{C8F81EBE-6FF5-449C-B3AA-7ECD9D27DA2F}">
      <dsp:nvSpPr>
        <dsp:cNvPr id="0" name=""/>
        <dsp:cNvSpPr/>
      </dsp:nvSpPr>
      <dsp:spPr>
        <a:xfrm>
          <a:off x="4821206" y="185744"/>
          <a:ext cx="3040651" cy="1624270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Корнем уравнения называют то значение неизвестного, при котором это уравнение обращается в верное равенство</a:t>
          </a:r>
        </a:p>
      </dsp:txBody>
      <dsp:txXfrm>
        <a:off x="4821206" y="185744"/>
        <a:ext cx="3040651" cy="1624270"/>
      </dsp:txXfrm>
    </dsp:sp>
    <dsp:sp modelId="{AA3F3846-42D1-4169-918C-2B08E88D9DCC}">
      <dsp:nvSpPr>
        <dsp:cNvPr id="0" name=""/>
        <dsp:cNvSpPr/>
      </dsp:nvSpPr>
      <dsp:spPr>
        <a:xfrm rot="1891418">
          <a:off x="4696839" y="3488139"/>
          <a:ext cx="1424872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1424872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891418">
        <a:off x="5373654" y="3465569"/>
        <a:ext cx="71243" cy="71243"/>
      </dsp:txXfrm>
    </dsp:sp>
    <dsp:sp modelId="{87B80668-BEC5-4C56-AE27-84F567F99F87}">
      <dsp:nvSpPr>
        <dsp:cNvPr id="0" name=""/>
        <dsp:cNvSpPr/>
      </dsp:nvSpPr>
      <dsp:spPr>
        <a:xfrm>
          <a:off x="5596900" y="3731835"/>
          <a:ext cx="2351703" cy="1211337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Уравнением называют равенство, содержащее букву</a:t>
          </a:r>
        </a:p>
      </dsp:txBody>
      <dsp:txXfrm>
        <a:off x="5596900" y="3731835"/>
        <a:ext cx="2351703" cy="1211337"/>
      </dsp:txXfrm>
    </dsp:sp>
    <dsp:sp modelId="{6EB0F65B-2724-4311-AABA-7B2121813103}">
      <dsp:nvSpPr>
        <dsp:cNvPr id="0" name=""/>
        <dsp:cNvSpPr/>
      </dsp:nvSpPr>
      <dsp:spPr>
        <a:xfrm rot="21597044">
          <a:off x="5053586" y="2758821"/>
          <a:ext cx="527453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527453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21597044">
        <a:off x="5304127" y="2758686"/>
        <a:ext cx="26372" cy="26372"/>
      </dsp:txXfrm>
    </dsp:sp>
    <dsp:sp modelId="{7EC0FA50-8763-443C-B526-7570D88BB71A}">
      <dsp:nvSpPr>
        <dsp:cNvPr id="0" name=""/>
        <dsp:cNvSpPr/>
      </dsp:nvSpPr>
      <dsp:spPr>
        <a:xfrm>
          <a:off x="5581038" y="2164932"/>
          <a:ext cx="2430730" cy="1211337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Чтобы найти неизвестное уменьшаемое, надо к разности прибавить вычитаемое</a:t>
          </a:r>
        </a:p>
      </dsp:txBody>
      <dsp:txXfrm>
        <a:off x="5581038" y="2164932"/>
        <a:ext cx="2430730" cy="1211337"/>
      </dsp:txXfrm>
    </dsp:sp>
    <dsp:sp modelId="{AF43EDD1-7BB9-4AC0-B88A-0126A8D2BEB1}">
      <dsp:nvSpPr>
        <dsp:cNvPr id="0" name=""/>
        <dsp:cNvSpPr/>
      </dsp:nvSpPr>
      <dsp:spPr>
        <a:xfrm rot="15473997">
          <a:off x="3566545" y="1822861"/>
          <a:ext cx="908746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908746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5473997">
        <a:off x="3998200" y="1813194"/>
        <a:ext cx="45437" cy="45437"/>
      </dsp:txXfrm>
    </dsp:sp>
    <dsp:sp modelId="{63AB2BEA-108E-4B0D-923B-78DC72385872}">
      <dsp:nvSpPr>
        <dsp:cNvPr id="0" name=""/>
        <dsp:cNvSpPr/>
      </dsp:nvSpPr>
      <dsp:spPr>
        <a:xfrm>
          <a:off x="2863482" y="186071"/>
          <a:ext cx="1867168" cy="1211337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900" kern="120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</a:p>
      </dsp:txBody>
      <dsp:txXfrm>
        <a:off x="2863482" y="186071"/>
        <a:ext cx="1867168" cy="1211337"/>
      </dsp:txXfrm>
    </dsp:sp>
    <dsp:sp modelId="{888D7DA7-5C89-4736-8942-F1ED7E50C68B}">
      <dsp:nvSpPr>
        <dsp:cNvPr id="0" name=""/>
        <dsp:cNvSpPr/>
      </dsp:nvSpPr>
      <dsp:spPr>
        <a:xfrm rot="5305743">
          <a:off x="3801305" y="3702494"/>
          <a:ext cx="892645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892645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305743">
        <a:off x="4225312" y="3693230"/>
        <a:ext cx="44632" cy="44632"/>
      </dsp:txXfrm>
    </dsp:sp>
    <dsp:sp modelId="{5DF6A917-546A-4E00-A83B-D262FEC71B33}">
      <dsp:nvSpPr>
        <dsp:cNvPr id="0" name=""/>
        <dsp:cNvSpPr/>
      </dsp:nvSpPr>
      <dsp:spPr>
        <a:xfrm>
          <a:off x="2988343" y="4161651"/>
          <a:ext cx="2576260" cy="1211337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Чтобы найти неизвестное слагаемое, надо из суммы  вычесть известное слагаемое</a:t>
          </a:r>
          <a:endParaRPr lang="ru-RU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88343" y="4161651"/>
        <a:ext cx="2576260" cy="1211337"/>
      </dsp:txXfrm>
    </dsp:sp>
    <dsp:sp modelId="{65082556-0FD3-43F8-AD78-8C8C93152B7A}">
      <dsp:nvSpPr>
        <dsp:cNvPr id="0" name=""/>
        <dsp:cNvSpPr/>
      </dsp:nvSpPr>
      <dsp:spPr>
        <a:xfrm rot="8834575">
          <a:off x="2307148" y="3520234"/>
          <a:ext cx="1465324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1465324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8834575">
        <a:off x="3003177" y="3496653"/>
        <a:ext cx="73266" cy="73266"/>
      </dsp:txXfrm>
    </dsp:sp>
    <dsp:sp modelId="{3288E053-3777-407F-A446-C57F7528AAFF}">
      <dsp:nvSpPr>
        <dsp:cNvPr id="0" name=""/>
        <dsp:cNvSpPr/>
      </dsp:nvSpPr>
      <dsp:spPr>
        <a:xfrm>
          <a:off x="213097" y="3778551"/>
          <a:ext cx="2725679" cy="1393171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Чтобы найти неизвестный множитель, надо произведение разделить на известный множитель</a:t>
          </a:r>
        </a:p>
      </dsp:txBody>
      <dsp:txXfrm>
        <a:off x="213097" y="3778551"/>
        <a:ext cx="2725679" cy="1393171"/>
      </dsp:txXfrm>
    </dsp:sp>
    <dsp:sp modelId="{95A1F780-1446-4978-8AE6-D32925061917}">
      <dsp:nvSpPr>
        <dsp:cNvPr id="0" name=""/>
        <dsp:cNvSpPr/>
      </dsp:nvSpPr>
      <dsp:spPr>
        <a:xfrm rot="10784921">
          <a:off x="2943954" y="2764390"/>
          <a:ext cx="446031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446031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784921">
        <a:off x="3155818" y="2766291"/>
        <a:ext cx="22301" cy="22301"/>
      </dsp:txXfrm>
    </dsp:sp>
    <dsp:sp modelId="{3EB6612B-8E08-4D7F-BAB5-268478358B8D}">
      <dsp:nvSpPr>
        <dsp:cNvPr id="0" name=""/>
        <dsp:cNvSpPr/>
      </dsp:nvSpPr>
      <dsp:spPr>
        <a:xfrm>
          <a:off x="332043" y="2178479"/>
          <a:ext cx="2611971" cy="1211337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>
              <a:latin typeface="Times New Roman" pitchFamily="18" charset="0"/>
              <a:cs typeface="Times New Roman" pitchFamily="18" charset="0"/>
            </a:rPr>
            <a:t>Чтобы найти неизвестное  вычитаемое, надо из уменьшаемого вычесть разность</a:t>
          </a:r>
        </a:p>
      </dsp:txBody>
      <dsp:txXfrm>
        <a:off x="332043" y="2178479"/>
        <a:ext cx="2611971" cy="1211337"/>
      </dsp:txXfrm>
    </dsp:sp>
    <dsp:sp modelId="{AB21FCED-064F-44BD-AF78-BA61AE286197}">
      <dsp:nvSpPr>
        <dsp:cNvPr id="0" name=""/>
        <dsp:cNvSpPr/>
      </dsp:nvSpPr>
      <dsp:spPr>
        <a:xfrm rot="12712053">
          <a:off x="1975470" y="1924760"/>
          <a:ext cx="1806238" cy="26103"/>
        </a:xfrm>
        <a:custGeom>
          <a:avLst/>
          <a:gdLst/>
          <a:ahLst/>
          <a:cxnLst/>
          <a:rect l="0" t="0" r="0" b="0"/>
          <a:pathLst>
            <a:path>
              <a:moveTo>
                <a:pt x="0" y="13051"/>
              </a:moveTo>
              <a:lnTo>
                <a:pt x="1806238" y="13051"/>
              </a:lnTo>
            </a:path>
          </a:pathLst>
        </a:custGeom>
        <a:noFill/>
        <a:ln w="6350" cap="flat" cmpd="sng" algn="in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2712053">
        <a:off x="2833434" y="1892655"/>
        <a:ext cx="90311" cy="90311"/>
      </dsp:txXfrm>
    </dsp:sp>
    <dsp:sp modelId="{231399B6-57CB-4448-AC49-04F087F0BD74}">
      <dsp:nvSpPr>
        <dsp:cNvPr id="0" name=""/>
        <dsp:cNvSpPr/>
      </dsp:nvSpPr>
      <dsp:spPr>
        <a:xfrm>
          <a:off x="0" y="126069"/>
          <a:ext cx="2459391" cy="1573382"/>
        </a:xfrm>
        <a:prstGeom prst="ellipse">
          <a:avLst/>
        </a:prstGeom>
        <a:solidFill>
          <a:schemeClr val="lt1"/>
        </a:solidFill>
        <a:ln w="34925" cap="flat" cmpd="sng" algn="in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itchFamily="18" charset="0"/>
              <a:cs typeface="Times New Roman" pitchFamily="18" charset="0"/>
            </a:rPr>
            <a:t>Решить уравнение − значит найти все его корни или убедиться, что корней нет</a:t>
          </a:r>
        </a:p>
      </dsp:txBody>
      <dsp:txXfrm>
        <a:off x="0" y="126069"/>
        <a:ext cx="2459391" cy="1573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AB923-2693-4EAA-B09D-20575349C2F4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A5FF6-7715-4EF8-92C0-1105B9CCA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015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5A5FF6-7715-4EF8-92C0-1105B9CCA7E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247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71345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85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448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864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916083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32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049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936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48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10349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91373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AA94697-1193-4086-8101-31447B9690AA}" type="datetimeFigureOut">
              <a:rPr lang="ru-RU" smtClean="0"/>
              <a:pPr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DF5E948-A455-4369-BC28-C0484DD239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51050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6539" y="2492896"/>
            <a:ext cx="6270922" cy="209822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уравнений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653136"/>
            <a:ext cx="5123755" cy="1086237"/>
          </a:xfrm>
        </p:spPr>
        <p:txBody>
          <a:bodyPr>
            <a:normAutofit fontScale="92500" lnSpcReduction="20000"/>
          </a:bodyPr>
          <a:lstStyle/>
          <a:p>
            <a:pPr algn="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 презентации: учитель математики </a:t>
            </a:r>
          </a:p>
          <a:p>
            <a:pPr algn="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Козлова Надежда Анатольевна</a:t>
            </a:r>
          </a:p>
          <a:p>
            <a:pPr algn="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№324 Курортного района Санкт−Петербурга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61669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3344" y="1615865"/>
            <a:ext cx="3744416" cy="6046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−(х + 2) = 5 − 2х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2B134C-A6CE-3E5D-2316-CAD31AD7490F}"/>
              </a:ext>
            </a:extLst>
          </p:cNvPr>
          <p:cNvSpPr txBox="1"/>
          <p:nvPr/>
        </p:nvSpPr>
        <p:spPr>
          <a:xfrm>
            <a:off x="876772" y="2202340"/>
            <a:ext cx="764197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решить по алгоритму, в нём есть скобки, нужно их раскрыть.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B93D32-A947-2F73-F55D-1C4B7EEE318F}"/>
              </a:ext>
            </a:extLst>
          </p:cNvPr>
          <p:cNvSpPr txBox="1"/>
          <p:nvPr/>
        </p:nvSpPr>
        <p:spPr>
          <a:xfrm>
            <a:off x="1040710" y="335954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−х −2 = 5 − 2х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5D7F73F-E1A5-DFF4-1146-31441E0B5D77}"/>
              </a:ext>
            </a:extLst>
          </p:cNvPr>
          <p:cNvSpPr txBox="1"/>
          <p:nvPr/>
        </p:nvSpPr>
        <p:spPr>
          <a:xfrm>
            <a:off x="1028700" y="4065522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−х 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+ 2х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</a:t>
            </a: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34EDE37-1BEB-13C9-2A50-FE95D6EEF76E}"/>
              </a:ext>
            </a:extLst>
          </p:cNvPr>
          <p:cNvSpPr txBox="1"/>
          <p:nvPr/>
        </p:nvSpPr>
        <p:spPr>
          <a:xfrm>
            <a:off x="1187624" y="4831178"/>
            <a:ext cx="13681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7112"/>
            <a:ext cx="7863780" cy="72697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уравнений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28800"/>
            <a:ext cx="7806680" cy="4310608"/>
          </a:xfrm>
        </p:spPr>
        <p:txBody>
          <a:bodyPr>
            <a:normAutofit lnSpcReduction="10000"/>
          </a:bodyPr>
          <a:lstStyle/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скобки в уравнении, если они есть.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Перенести слагаемые с буквой в одну часть уравнения, а слагаемые без буквы − в другую часть уравнения,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изменив при этом их знаки.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подобные слагаемые. 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корень уравнения. 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проверку. 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ответ.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0319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5055468" cy="395131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7х−1+3х = 24                        </a:t>
            </a:r>
          </a:p>
          <a:p>
            <a:pPr marL="0" lv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−7 + 8а = 9</a:t>
            </a:r>
          </a:p>
          <a:p>
            <a:pPr marL="0" lv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10y − 3 = 5 + 3y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lv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2(х−3) = х+6                             </a:t>
            </a:r>
          </a:p>
          <a:p>
            <a:pPr marL="0" lv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0,5х + 1,2 = 3,9 − (х − 0,3)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14236E-7E9D-88EB-CE36-8027D1FFC879}"/>
                  </a:ext>
                </a:extLst>
              </p:cNvPr>
              <p:cNvSpPr txBox="1"/>
              <p:nvPr/>
            </p:nvSpPr>
            <p:spPr>
              <a:xfrm>
                <a:off x="6281036" y="2674800"/>
                <a:ext cx="1164827" cy="7894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32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3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B114236E-7E9D-88EB-CE36-8027D1FFC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036" y="2674800"/>
                <a:ext cx="1164827" cy="78944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B10336-753C-7ADB-86D2-3339B79CF088}"/>
              </a:ext>
            </a:extLst>
          </p:cNvPr>
          <p:cNvSpPr txBox="1"/>
          <p:nvPr/>
        </p:nvSpPr>
        <p:spPr>
          <a:xfrm>
            <a:off x="6271907" y="1569340"/>
            <a:ext cx="20384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2,5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AFE7072-7961-EF99-D261-C87FCD9C8FE7}"/>
              </a:ext>
            </a:extLst>
          </p:cNvPr>
          <p:cNvSpPr txBox="1"/>
          <p:nvPr/>
        </p:nvSpPr>
        <p:spPr>
          <a:xfrm>
            <a:off x="6271907" y="2153125"/>
            <a:ext cx="11648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= 2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9B5446B-F695-21FB-02DE-CF76A7842CE7}"/>
              </a:ext>
            </a:extLst>
          </p:cNvPr>
          <p:cNvSpPr txBox="1"/>
          <p:nvPr/>
        </p:nvSpPr>
        <p:spPr>
          <a:xfrm>
            <a:off x="6281036" y="3462267"/>
            <a:ext cx="12372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12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E8FFCDD-9E19-5FC8-72FE-E2FA3B053BAB}"/>
              </a:ext>
            </a:extLst>
          </p:cNvPr>
          <p:cNvSpPr txBox="1"/>
          <p:nvPr/>
        </p:nvSpPr>
        <p:spPr>
          <a:xfrm>
            <a:off x="6318338" y="4118276"/>
            <a:ext cx="12372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2656"/>
            <a:ext cx="7200900" cy="6549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Данетка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38734"/>
            <a:ext cx="8229600" cy="5026570"/>
          </a:xfrm>
        </p:spPr>
        <p:txBody>
          <a:bodyPr>
            <a:normAutofit/>
          </a:bodyPr>
          <a:lstStyle/>
          <a:p>
            <a:pPr marL="0" lvl="0" indent="360363">
              <a:buFont typeface="+mj-lt"/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обеим частям уравнения можно прибавить одно и то же выражение.</a:t>
            </a:r>
          </a:p>
          <a:p>
            <a:pPr marL="0" lvl="0" indent="360363">
              <a:buFont typeface="+mj-lt"/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уравнения имеют корни.</a:t>
            </a:r>
          </a:p>
          <a:p>
            <a:pPr marL="0" lvl="0" indent="360363">
              <a:buFont typeface="+mj-lt"/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−2 является корнем уравнения 5 − х =  7.</a:t>
            </a:r>
          </a:p>
          <a:p>
            <a:pPr marL="0" lvl="0" indent="360363">
              <a:buFont typeface="+mj-lt"/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член уравнения можно перенести из одной части в другую, заменив его знак на противоположный.</a:t>
            </a:r>
          </a:p>
          <a:p>
            <a:pPr marL="0" lvl="0" indent="360363">
              <a:buFont typeface="+mj-lt"/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Левую и правую части уравнения можно менять местами.</a:t>
            </a:r>
          </a:p>
          <a:p>
            <a:pPr marL="0" lvl="0" indent="360363">
              <a:buFont typeface="+mj-lt"/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найти х в уравнении 4х = 2, надо 4:2.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9A9FB72-F4A4-D563-E52E-B8CF0CB15F2C}"/>
              </a:ext>
            </a:extLst>
          </p:cNvPr>
          <p:cNvSpPr txBox="1"/>
          <p:nvPr/>
        </p:nvSpPr>
        <p:spPr>
          <a:xfrm>
            <a:off x="2051720" y="6169953"/>
            <a:ext cx="55446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да, нет, да, да, да,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132856"/>
            <a:ext cx="7056784" cy="2520279"/>
          </a:xfrm>
        </p:spPr>
        <p:txBody>
          <a:bodyPr>
            <a:normAutofit fontScale="90000"/>
          </a:bodyPr>
          <a:lstStyle/>
          <a:p>
            <a:r>
              <a:rPr lang="ru-RU" sz="3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приходится делить время между политикой и уравнениями. Однако уравнения, по</a:t>
            </a:r>
            <a:r>
              <a:rPr lang="ru-RU" sz="3100" cap="none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–</a:t>
            </a:r>
            <a:r>
              <a:rPr lang="ru-RU" sz="31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моему, гораздо важнее. Политика существует только для данного момента, а уравнения будут существовать вечно.</a:t>
            </a: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157192"/>
            <a:ext cx="3744416" cy="71008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Альберт Эйнштейн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787351"/>
            <a:ext cx="7200900" cy="870992"/>
          </a:xfrm>
        </p:spPr>
        <p:txBody>
          <a:bodyPr>
            <a:no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число пропущено?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E0CA939-C500-B733-51A5-3AA736B2D0FE}"/>
              </a:ext>
            </a:extLst>
          </p:cNvPr>
          <p:cNvSpPr txBox="1"/>
          <p:nvPr/>
        </p:nvSpPr>
        <p:spPr>
          <a:xfrm>
            <a:off x="2307247" y="2052800"/>
            <a:ext cx="298483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−8 + ? = 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46AD143-B653-53C6-DBD4-73599B2559FB}"/>
              </a:ext>
            </a:extLst>
          </p:cNvPr>
          <p:cNvSpPr txBox="1"/>
          <p:nvPr/>
        </p:nvSpPr>
        <p:spPr>
          <a:xfrm>
            <a:off x="2340783" y="3102225"/>
            <a:ext cx="259125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− 6 = 13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5EAE5C-F932-58BD-A98D-11563A2F0048}"/>
              </a:ext>
            </a:extLst>
          </p:cNvPr>
          <p:cNvSpPr txBox="1"/>
          <p:nvPr/>
        </p:nvSpPr>
        <p:spPr>
          <a:xfrm>
            <a:off x="2259647" y="4151650"/>
            <a:ext cx="288841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11 − ? = −4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C45C8EC-A8B9-3033-00BC-50C50037DB51}"/>
              </a:ext>
            </a:extLst>
          </p:cNvPr>
          <p:cNvSpPr txBox="1"/>
          <p:nvPr/>
        </p:nvSpPr>
        <p:spPr>
          <a:xfrm>
            <a:off x="6300192" y="2052800"/>
            <a:ext cx="8640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D34CA75-5CCE-4FD4-C097-1232DA931581}"/>
              </a:ext>
            </a:extLst>
          </p:cNvPr>
          <p:cNvSpPr txBox="1"/>
          <p:nvPr/>
        </p:nvSpPr>
        <p:spPr>
          <a:xfrm>
            <a:off x="6300192" y="3102224"/>
            <a:ext cx="8640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−7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33FBCFF-1CF9-918F-1829-3412A2D7F9D7}"/>
              </a:ext>
            </a:extLst>
          </p:cNvPr>
          <p:cNvSpPr txBox="1"/>
          <p:nvPr/>
        </p:nvSpPr>
        <p:spPr>
          <a:xfrm>
            <a:off x="6269887" y="4151648"/>
            <a:ext cx="8640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965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скобки и приведите подобные слагаемые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3552" y="2314327"/>
            <a:ext cx="3453312" cy="576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−(α + 3) − (0,4 − α)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21F9188-0F0C-E1FC-1CAF-D4FEEFA674B3}"/>
              </a:ext>
            </a:extLst>
          </p:cNvPr>
          <p:cNvSpPr txBox="1"/>
          <p:nvPr/>
        </p:nvSpPr>
        <p:spPr>
          <a:xfrm>
            <a:off x="1984130" y="3140968"/>
            <a:ext cx="3453312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− 2(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7B45D77-5DDB-EFA9-E000-56594FEAE469}"/>
              </a:ext>
            </a:extLst>
          </p:cNvPr>
          <p:cNvSpPr txBox="1"/>
          <p:nvPr/>
        </p:nvSpPr>
        <p:spPr>
          <a:xfrm>
            <a:off x="1853552" y="3956604"/>
            <a:ext cx="4086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−6(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+ 3(2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80EBF3B-6ADB-3051-C5D6-6CF216087144}"/>
              </a:ext>
            </a:extLst>
          </p:cNvPr>
          <p:cNvSpPr txBox="1"/>
          <p:nvPr/>
        </p:nvSpPr>
        <p:spPr>
          <a:xfrm>
            <a:off x="6228184" y="2314327"/>
            <a:ext cx="12054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−3,4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3E5D03F-83AD-0476-50C0-1E92CAD0B44C}"/>
              </a:ext>
            </a:extLst>
          </p:cNvPr>
          <p:cNvSpPr txBox="1"/>
          <p:nvPr/>
        </p:nvSpPr>
        <p:spPr>
          <a:xfrm>
            <a:off x="6228184" y="3099455"/>
            <a:ext cx="16209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A21554D-7CBA-595A-BFAB-1165C18D923F}"/>
              </a:ext>
            </a:extLst>
          </p:cNvPr>
          <p:cNvSpPr txBox="1"/>
          <p:nvPr/>
        </p:nvSpPr>
        <p:spPr>
          <a:xfrm>
            <a:off x="6228184" y="3956345"/>
            <a:ext cx="11533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−9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47678"/>
            <a:ext cx="7787208" cy="112797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 уравнения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46452" y="1706216"/>
            <a:ext cx="3325547" cy="6024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+ 0,2 = −0,3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DEE82C-CDCD-C620-36EA-0F72E4A155AB}"/>
              </a:ext>
            </a:extLst>
          </p:cNvPr>
          <p:cNvSpPr txBox="1"/>
          <p:nvPr/>
        </p:nvSpPr>
        <p:spPr>
          <a:xfrm>
            <a:off x="1246452" y="2283754"/>
            <a:ext cx="303751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3х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6FA3EC-22AF-7C6F-9E09-ADAFA57950B5}"/>
              </a:ext>
            </a:extLst>
          </p:cNvPr>
          <p:cNvSpPr txBox="1"/>
          <p:nvPr/>
        </p:nvSpPr>
        <p:spPr>
          <a:xfrm>
            <a:off x="1246453" y="2945602"/>
            <a:ext cx="274948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1E2D84A-9880-DA89-2E4F-E7C78EB88D77}"/>
              </a:ext>
            </a:extLst>
          </p:cNvPr>
          <p:cNvSpPr txBox="1"/>
          <p:nvPr/>
        </p:nvSpPr>
        <p:spPr>
          <a:xfrm>
            <a:off x="1246453" y="3616980"/>
            <a:ext cx="33975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2х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+ 4х = −12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A94F9EF-6B51-A6E5-AC00-887E6CD32159}"/>
              </a:ext>
            </a:extLst>
          </p:cNvPr>
          <p:cNvSpPr txBox="1"/>
          <p:nvPr/>
        </p:nvSpPr>
        <p:spPr>
          <a:xfrm>
            <a:off x="1246453" y="4306709"/>
            <a:ext cx="41176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+ 4)∙(х − 7) =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AFCFDA1-E4A7-1E51-DD3B-ABD2F5DAA78C}"/>
              </a:ext>
            </a:extLst>
          </p:cNvPr>
          <p:cNvSpPr txBox="1"/>
          <p:nvPr/>
        </p:nvSpPr>
        <p:spPr>
          <a:xfrm>
            <a:off x="1246453" y="5010247"/>
            <a:ext cx="40456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2х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− 7 = 3х − 4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90EA123-384A-3D61-E5C2-AE1FCD8280C4}"/>
              </a:ext>
            </a:extLst>
          </p:cNvPr>
          <p:cNvSpPr txBox="1"/>
          <p:nvPr/>
        </p:nvSpPr>
        <p:spPr>
          <a:xfrm>
            <a:off x="6040780" y="1677987"/>
            <a:ext cx="23466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−0,5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6623B48D-D8E5-97AA-A8D9-7568D675E9F1}"/>
              </a:ext>
            </a:extLst>
          </p:cNvPr>
          <p:cNvSpPr txBox="1"/>
          <p:nvPr/>
        </p:nvSpPr>
        <p:spPr>
          <a:xfrm>
            <a:off x="6052286" y="2324318"/>
            <a:ext cx="17947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0,5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CBBB173-C35F-7703-4695-548CC7DBBEB4}"/>
              </a:ext>
            </a:extLst>
          </p:cNvPr>
          <p:cNvSpPr txBox="1"/>
          <p:nvPr/>
        </p:nvSpPr>
        <p:spPr>
          <a:xfrm>
            <a:off x="6052286" y="2970828"/>
            <a:ext cx="1864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−5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07E0022-1CD7-E770-0420-95E171824067}"/>
              </a:ext>
            </a:extLst>
          </p:cNvPr>
          <p:cNvSpPr txBox="1"/>
          <p:nvPr/>
        </p:nvSpPr>
        <p:spPr>
          <a:xfrm>
            <a:off x="6052286" y="3616980"/>
            <a:ext cx="1582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−2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32C5CFDD-4474-C5A2-659F-1A6034D7BC0B}"/>
              </a:ext>
            </a:extLst>
          </p:cNvPr>
          <p:cNvSpPr txBox="1"/>
          <p:nvPr/>
        </p:nvSpPr>
        <p:spPr>
          <a:xfrm>
            <a:off x="6052286" y="4300488"/>
            <a:ext cx="26345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х= −4, х = 7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C1A68EC-283F-9BEC-EA0A-FF26F373B0FD}"/>
              </a:ext>
            </a:extLst>
          </p:cNvPr>
          <p:cNvSpPr txBox="1"/>
          <p:nvPr/>
        </p:nvSpPr>
        <p:spPr>
          <a:xfrm>
            <a:off x="6052286" y="5010247"/>
            <a:ext cx="8195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8229600" cy="161277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научиться решать уравнения вида </a:t>
            </a:r>
          </a:p>
          <a:p>
            <a:pPr algn="ctr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2х − 7 = 3х − 4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1542"/>
          </a:xfrm>
        </p:spPr>
        <p:txBody>
          <a:bodyPr/>
          <a:lstStyle/>
          <a:p>
            <a:pPr algn="ctr"/>
            <a:r>
              <a:rPr lang="ru-RU" dirty="0"/>
              <a:t>Что мы знаем об уравнении?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239560FD-D2A3-BF37-2D18-10625252A7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525149797"/>
              </p:ext>
            </p:extLst>
          </p:nvPr>
        </p:nvGraphicFramePr>
        <p:xfrm>
          <a:off x="539552" y="1186180"/>
          <a:ext cx="8352928" cy="5339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7BE13435-4E46-4437-4D3D-1EA5FF07BAED}"/>
              </a:ext>
            </a:extLst>
          </p:cNvPr>
          <p:cNvSpPr/>
          <p:nvPr/>
        </p:nvSpPr>
        <p:spPr>
          <a:xfrm>
            <a:off x="755576" y="1594101"/>
            <a:ext cx="1978031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7637EBDC-FA3F-215D-49B9-F5EE7FEAB027}"/>
              </a:ext>
            </a:extLst>
          </p:cNvPr>
          <p:cNvSpPr/>
          <p:nvPr/>
        </p:nvSpPr>
        <p:spPr>
          <a:xfrm>
            <a:off x="5580112" y="1700808"/>
            <a:ext cx="2592288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22A68654-C3E8-082A-8977-9430E4D68706}"/>
              </a:ext>
            </a:extLst>
          </p:cNvPr>
          <p:cNvSpPr/>
          <p:nvPr/>
        </p:nvSpPr>
        <p:spPr>
          <a:xfrm>
            <a:off x="6321004" y="3425482"/>
            <a:ext cx="1995411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AA18E7EF-B777-B0AC-D8B9-21CD3E51523B}"/>
              </a:ext>
            </a:extLst>
          </p:cNvPr>
          <p:cNvSpPr/>
          <p:nvPr/>
        </p:nvSpPr>
        <p:spPr>
          <a:xfrm>
            <a:off x="6321003" y="4992251"/>
            <a:ext cx="1995411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F8A9D041-DC07-8450-7121-46903154144D}"/>
              </a:ext>
            </a:extLst>
          </p:cNvPr>
          <p:cNvSpPr/>
          <p:nvPr/>
        </p:nvSpPr>
        <p:spPr>
          <a:xfrm>
            <a:off x="3759042" y="5477635"/>
            <a:ext cx="2109102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E97474A0-4461-C2C0-B766-CCFBC1BB9524}"/>
              </a:ext>
            </a:extLst>
          </p:cNvPr>
          <p:cNvSpPr/>
          <p:nvPr/>
        </p:nvSpPr>
        <p:spPr>
          <a:xfrm>
            <a:off x="899592" y="5168199"/>
            <a:ext cx="2283384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11B8A7FC-641F-C538-D2E2-4E8B5C632DF7}"/>
              </a:ext>
            </a:extLst>
          </p:cNvPr>
          <p:cNvSpPr/>
          <p:nvPr/>
        </p:nvSpPr>
        <p:spPr>
          <a:xfrm>
            <a:off x="971600" y="3512885"/>
            <a:ext cx="2283384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076593CC-1532-A9D4-840C-A5B10237A697}"/>
              </a:ext>
            </a:extLst>
          </p:cNvPr>
          <p:cNvSpPr/>
          <p:nvPr/>
        </p:nvSpPr>
        <p:spPr>
          <a:xfrm>
            <a:off x="3759042" y="1484784"/>
            <a:ext cx="1028984" cy="1007242"/>
          </a:xfrm>
          <a:prstGeom prst="ellipse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5876" y="591108"/>
            <a:ext cx="7935788" cy="79898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решения уравнений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700808"/>
            <a:ext cx="7647756" cy="4566084"/>
          </a:xfrm>
        </p:spPr>
        <p:txBody>
          <a:bodyPr>
            <a:normAutofit/>
          </a:bodyPr>
          <a:lstStyle/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Перенести слагаемые с буквой в одну часть уравнения, а слагаемые без буквы − в другую часть уравнения,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изменив при этом их знаки.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подобные слагаемые. 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 корень уравнения. 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Выполнить проверку. </a:t>
            </a:r>
          </a:p>
          <a:p>
            <a:pPr marL="0" lvl="0" indent="360363" algn="just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 ответ.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9832" y="1628800"/>
            <a:ext cx="3672408" cy="532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2х − 7 = 3х − 4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5700814-CF33-D2FE-027A-EAD0F9D6247C}"/>
              </a:ext>
            </a:extLst>
          </p:cNvPr>
          <p:cNvSpPr txBox="1"/>
          <p:nvPr/>
        </p:nvSpPr>
        <p:spPr>
          <a:xfrm>
            <a:off x="2807804" y="2492345"/>
            <a:ext cx="41764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4000" b="1" dirty="0"/>
              <a:t>2х </a:t>
            </a:r>
            <a:r>
              <a:rPr lang="ru-RU" sz="4000" b="1" dirty="0">
                <a:solidFill>
                  <a:srgbClr val="C00000"/>
                </a:solidFill>
              </a:rPr>
              <a:t>−</a:t>
            </a:r>
            <a:r>
              <a:rPr lang="ru-RU" sz="4000" b="1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3х</a:t>
            </a:r>
            <a:r>
              <a:rPr lang="ru-RU" sz="4000" b="1" dirty="0"/>
              <a:t> = −4 </a:t>
            </a:r>
            <a:r>
              <a:rPr lang="ru-RU" sz="4000" b="1" dirty="0">
                <a:solidFill>
                  <a:srgbClr val="C00000"/>
                </a:solidFill>
              </a:rPr>
              <a:t>+</a:t>
            </a:r>
            <a:r>
              <a:rPr lang="ru-RU" sz="4000" b="1" dirty="0"/>
              <a:t> </a:t>
            </a:r>
            <a:r>
              <a:rPr lang="ru-RU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B3FB685-338B-E58C-952C-4C82DE2AF138}"/>
              </a:ext>
            </a:extLst>
          </p:cNvPr>
          <p:cNvSpPr txBox="1"/>
          <p:nvPr/>
        </p:nvSpPr>
        <p:spPr>
          <a:xfrm>
            <a:off x="3783792" y="3283426"/>
            <a:ext cx="15841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−х =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451192B-393F-C9D5-EA07-9A2F49CDD7C9}"/>
              </a:ext>
            </a:extLst>
          </p:cNvPr>
          <p:cNvSpPr txBox="1"/>
          <p:nvPr/>
        </p:nvSpPr>
        <p:spPr>
          <a:xfrm>
            <a:off x="3851920" y="4074507"/>
            <a:ext cx="17461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−3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184</TotalTime>
  <Words>536</Words>
  <Application>Microsoft Office PowerPoint</Application>
  <PresentationFormat>Экран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Уголки</vt:lpstr>
      <vt:lpstr>Решение уравнений </vt:lpstr>
      <vt:lpstr>Мне приходится делить время между политикой и уравнениями. Однако уравнения, по–моему, гораздо важнее. Политика существует только для данного момента, а уравнения будут существовать вечно.</vt:lpstr>
      <vt:lpstr>Какое число пропущено?</vt:lpstr>
      <vt:lpstr>Раскройте скобки и приведите подобные слагаемые</vt:lpstr>
      <vt:lpstr>Решите уравнения</vt:lpstr>
      <vt:lpstr>Слайд 6</vt:lpstr>
      <vt:lpstr>Что мы знаем об уравнении?</vt:lpstr>
      <vt:lpstr>Алгоритм решения уравнений</vt:lpstr>
      <vt:lpstr>Слайд 9</vt:lpstr>
      <vt:lpstr>Решите уравнение</vt:lpstr>
      <vt:lpstr>Алгоритм решения уравнений</vt:lpstr>
      <vt:lpstr>Решите уравнения</vt:lpstr>
      <vt:lpstr>Игра «Данетка»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уравнений</dc:title>
  <dc:creator>Пользователь</dc:creator>
  <cp:lastModifiedBy>Пользователь</cp:lastModifiedBy>
  <cp:revision>8</cp:revision>
  <dcterms:created xsi:type="dcterms:W3CDTF">2023-03-29T07:45:47Z</dcterms:created>
  <dcterms:modified xsi:type="dcterms:W3CDTF">2023-03-30T07:46:08Z</dcterms:modified>
</cp:coreProperties>
</file>