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11/25/2018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Конституция РФ   ст.28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i="1" dirty="0" smtClean="0"/>
              <a:t>Свобода совести - </a:t>
            </a:r>
            <a:r>
              <a:rPr lang="ru-RU" sz="2400" i="1" dirty="0" smtClean="0"/>
              <a:t>право человека самостоятельно формировать свои убеждения и открыто их выражать,  не причиняя ущерба свободе других людей и общества.</a:t>
            </a:r>
            <a:endParaRPr lang="ru-RU" sz="2400" dirty="0" smtClean="0"/>
          </a:p>
          <a:p>
            <a:r>
              <a:rPr lang="ru-RU" sz="2400" b="1" i="1" dirty="0" smtClean="0"/>
              <a:t>Свобода вероисповедания </a:t>
            </a:r>
            <a:r>
              <a:rPr lang="ru-RU" sz="2400" i="1" dirty="0" smtClean="0"/>
              <a:t>– право самостоятельно выбирать, какую религию исповедовать, или вообще отказаться от религии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Алгоритм подведения под понятие: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1.сформулировать определение общего понятия, под которое необходимо подвести.</a:t>
            </a:r>
          </a:p>
          <a:p>
            <a:pPr>
              <a:buNone/>
            </a:pPr>
            <a:r>
              <a:rPr lang="ru-RU" sz="2800" dirty="0" smtClean="0"/>
              <a:t>2. Сформулировать определение частного (подводимого) понятия</a:t>
            </a:r>
          </a:p>
          <a:p>
            <a:pPr>
              <a:buNone/>
            </a:pPr>
            <a:r>
              <a:rPr lang="ru-RU" sz="2800" dirty="0" smtClean="0"/>
              <a:t>3. Выделить (подчеркнуть) одинаковые, существенные признаки.</a:t>
            </a:r>
          </a:p>
          <a:p>
            <a:pPr>
              <a:buNone/>
            </a:pPr>
            <a:r>
              <a:rPr lang="ru-RU" sz="2800" dirty="0" smtClean="0"/>
              <a:t>4. Сформулировать умозаключение (вывод).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554162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smtClean="0"/>
              <a:t>Из трех пунктов, указанных под буквами А,Б,В, выпишите ту, которая находится в том же отношении, что и в паре исходных понятий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66800" y="1981200"/>
          <a:ext cx="7924800" cy="423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4600"/>
                <a:gridCol w="541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Исходные понятия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Данные понятия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Больница-лечение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РЕЛИГИЯ….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А) церковь, храм, мечеть, синагога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Б) индуизм, иудаизм, даосизм, синтоизм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В) регулирование, воспитание, объединение, компенсация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Мебель- стол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РЕЛИГИЯ…..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А) христианство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Б) церковь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В) обряд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Чёрное-белое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РЕЛИГИЯ….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А) Вера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Б) Атеизм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В)Буддизм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554162"/>
          </a:xfrm>
        </p:spPr>
        <p:txBody>
          <a:bodyPr>
            <a:normAutofit/>
          </a:bodyPr>
          <a:lstStyle/>
          <a:p>
            <a:pPr algn="ctr"/>
            <a:r>
              <a:rPr lang="ru-RU" sz="2800" i="1" dirty="0" smtClean="0"/>
              <a:t>Из трех пунктов, указанных под буквами А,Б,В, выпишите ту, которая находится в том же отношении, что и в паре исходных понятий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66800" y="1981200"/>
          <a:ext cx="7924800" cy="3901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599"/>
                <a:gridCol w="6172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Исходные понятия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Данные понятия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Больница-лечение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РЕЛИГИЯ….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А) церковь, храм, мечеть, синагога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Б) индуизм, иудаизм, даосизм, синтоизм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В) регулирование, воспитание, объединение, компенсация</a:t>
                      </a:r>
                      <a:endParaRPr lang="ru-RU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Мебель- стол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РЕЛИГИЯ…..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А) христианство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Б) церковь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В) обряд</a:t>
                      </a:r>
                      <a:endParaRPr lang="ru-RU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dirty="0" err="1" smtClean="0"/>
                        <a:t>Чёрное-белое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РЕЛИГИЯ….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А) Вера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Б) Атеизм</a:t>
                      </a:r>
                    </a:p>
                    <a:p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В)Буддизм</a:t>
                      </a:r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5000" y="41910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ОТВЕТ:      1</a:t>
            </a:r>
            <a:r>
              <a:rPr lang="ru-RU" sz="2400" b="1" dirty="0" smtClean="0"/>
              <a:t>– </a:t>
            </a:r>
            <a:r>
              <a:rPr lang="ru-RU" sz="2400" b="1" dirty="0" smtClean="0"/>
              <a:t>В</a:t>
            </a:r>
            <a:endParaRPr lang="ru-RU" sz="2400" b="1" dirty="0" smtClean="0"/>
          </a:p>
          <a:p>
            <a:r>
              <a:rPr lang="ru-RU" sz="2400" b="1" dirty="0" smtClean="0"/>
              <a:t>             </a:t>
            </a:r>
            <a:r>
              <a:rPr lang="ru-RU" sz="2400" b="1" dirty="0" smtClean="0"/>
              <a:t>        2 </a:t>
            </a:r>
            <a:r>
              <a:rPr lang="ru-RU" sz="2400" b="1" dirty="0" smtClean="0"/>
              <a:t>– </a:t>
            </a:r>
            <a:r>
              <a:rPr lang="ru-RU" sz="2400" b="1" dirty="0" smtClean="0"/>
              <a:t>А</a:t>
            </a:r>
            <a:endParaRPr lang="ru-RU" sz="2400" b="1" dirty="0" smtClean="0"/>
          </a:p>
          <a:p>
            <a:r>
              <a:rPr lang="ru-RU" sz="2400" b="1" dirty="0" smtClean="0"/>
              <a:t>             </a:t>
            </a:r>
            <a:r>
              <a:rPr lang="ru-RU" sz="2400" b="1" dirty="0" smtClean="0"/>
              <a:t>        </a:t>
            </a:r>
            <a:r>
              <a:rPr lang="ru-RU" sz="2400" b="1" dirty="0" smtClean="0"/>
              <a:t>3 – Б </a:t>
            </a:r>
            <a:r>
              <a:rPr lang="ru-RU" sz="2400" dirty="0" smtClean="0"/>
              <a:t>: </a:t>
            </a:r>
            <a:endParaRPr lang="ru-RU" sz="2400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(аналогия по типу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Понятие-функция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2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(Аналогия по типу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Целое-часть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3 – Б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Заявка на оценку: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dirty="0" smtClean="0"/>
              <a:t>“5” – 28 и более </a:t>
            </a:r>
            <a:r>
              <a:rPr lang="ru-RU" sz="4000" b="1" dirty="0" smtClean="0"/>
              <a:t>баллов</a:t>
            </a:r>
          </a:p>
          <a:p>
            <a:pPr algn="ctr">
              <a:buNone/>
            </a:pPr>
            <a:r>
              <a:rPr lang="ru-RU" sz="4000" b="1" dirty="0" smtClean="0"/>
              <a:t>“4</a:t>
            </a:r>
            <a:r>
              <a:rPr lang="ru-RU" sz="4000" b="1" dirty="0" smtClean="0"/>
              <a:t>” – 22-27 баллов</a:t>
            </a:r>
          </a:p>
          <a:p>
            <a:pPr algn="ctr">
              <a:buNone/>
            </a:pPr>
            <a:r>
              <a:rPr lang="ru-RU" sz="4000" b="1" dirty="0" smtClean="0"/>
              <a:t>“3” – 16-21 баллов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/>
              <a:t>Религия как одна из форм культуры</a:t>
            </a:r>
            <a:endParaRPr lang="ru-RU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Запишите цель на урок, опираясь на вопросы-понятия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Что </a:t>
            </a:r>
            <a:r>
              <a:rPr lang="ru-RU" dirty="0" smtClean="0"/>
              <a:t>называется..?</a:t>
            </a:r>
          </a:p>
          <a:p>
            <a:pPr lvl="0"/>
            <a:r>
              <a:rPr lang="ru-RU" dirty="0" smtClean="0"/>
              <a:t>Что считается..?</a:t>
            </a:r>
          </a:p>
          <a:p>
            <a:pPr lvl="0"/>
            <a:r>
              <a:rPr lang="ru-RU" dirty="0" smtClean="0"/>
              <a:t> Что понимается под..?</a:t>
            </a:r>
          </a:p>
          <a:p>
            <a:pPr lvl="0"/>
            <a:r>
              <a:rPr lang="ru-RU" dirty="0" smtClean="0"/>
              <a:t> Что представляет собой..?</a:t>
            </a:r>
          </a:p>
          <a:p>
            <a:pPr lvl="0"/>
            <a:r>
              <a:rPr lang="ru-RU" dirty="0" smtClean="0"/>
              <a:t>Что выражает..?</a:t>
            </a:r>
          </a:p>
          <a:p>
            <a:pPr lvl="0"/>
            <a:r>
              <a:rPr lang="ru-RU" dirty="0" smtClean="0"/>
              <a:t>Что является..?</a:t>
            </a:r>
          </a:p>
          <a:p>
            <a:pPr lvl="0"/>
            <a:r>
              <a:rPr lang="ru-RU" dirty="0" smtClean="0"/>
              <a:t>Что такое..?</a:t>
            </a:r>
          </a:p>
          <a:p>
            <a:pPr lvl="0"/>
            <a:r>
              <a:rPr lang="ru-RU" dirty="0" smtClean="0"/>
              <a:t>Каковы свойства (виды, признаки)..?</a:t>
            </a:r>
          </a:p>
          <a:p>
            <a:pPr lvl="0"/>
            <a:r>
              <a:rPr lang="ru-RU" dirty="0" smtClean="0"/>
              <a:t>В чем заключается сущность..?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Заявка на оценку: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dirty="0" smtClean="0"/>
              <a:t>“5” – 28 и более </a:t>
            </a:r>
            <a:r>
              <a:rPr lang="ru-RU" sz="4000" b="1" dirty="0" smtClean="0"/>
              <a:t>баллов</a:t>
            </a:r>
          </a:p>
          <a:p>
            <a:pPr algn="ctr">
              <a:buNone/>
            </a:pPr>
            <a:r>
              <a:rPr lang="ru-RU" sz="4000" b="1" dirty="0" smtClean="0"/>
              <a:t>“4</a:t>
            </a:r>
            <a:r>
              <a:rPr lang="ru-RU" sz="4000" b="1" dirty="0" smtClean="0"/>
              <a:t>” – 22-27 баллов</a:t>
            </a:r>
          </a:p>
          <a:p>
            <a:pPr algn="ctr">
              <a:buNone/>
            </a:pPr>
            <a:r>
              <a:rPr lang="ru-RU" sz="4000" b="1" dirty="0" smtClean="0"/>
              <a:t>“3” – 16-21 баллов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912" y="152400"/>
            <a:ext cx="832408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Соотнесите определяемое понятие с родовым и видовыми признаками: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799" y="1447800"/>
          <a:ext cx="8629650" cy="402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1"/>
                <a:gridCol w="2971800"/>
                <a:gridCol w="35242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Определяемое</a:t>
                      </a:r>
                      <a:r>
                        <a:rPr lang="ru-RU" b="1" baseline="0" dirty="0" smtClean="0"/>
                        <a:t> понятие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Родовой признак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Видовые признаки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.религия</a:t>
                      </a:r>
                    </a:p>
                    <a:p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.мировая религия</a:t>
                      </a:r>
                    </a:p>
                    <a:p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национальная      религия</a:t>
                      </a:r>
                    </a:p>
                    <a:p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IV. 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вера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1.Совокупность духовных представлений</a:t>
                      </a:r>
                    </a:p>
                    <a:p>
                      <a:pPr lvl="0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2.Глубокое эмоциональное принятие</a:t>
                      </a:r>
                    </a:p>
                    <a:p>
                      <a:pPr lvl="0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3.Совокупность духовных представлений</a:t>
                      </a:r>
                    </a:p>
                    <a:p>
                      <a:pPr lvl="0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4.Особая форма общественного сознания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А. не зависящее от фактического и логического обоснования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Б. распространённая среди отдельной нации, одной страны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В. распространённая среди народов различных стран и континентов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обусловленная верой в </a:t>
                      </a:r>
                      <a:r>
                        <a:rPr kumimoji="0" lang="ru-RU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сверхестественное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наличием норм, обрядов, культовых действий.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9912" y="152400"/>
            <a:ext cx="8324088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Соотнесите определяемое понятие с родовым и видовыми признаками: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799" y="1447800"/>
          <a:ext cx="8629650" cy="402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1"/>
                <a:gridCol w="2971800"/>
                <a:gridCol w="35242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Определяемое</a:t>
                      </a:r>
                      <a:r>
                        <a:rPr lang="ru-RU" b="1" baseline="0" dirty="0" smtClean="0"/>
                        <a:t> понятие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Родовой признак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Видовые признаки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.религия</a:t>
                      </a:r>
                    </a:p>
                    <a:p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.мировая религия</a:t>
                      </a:r>
                    </a:p>
                    <a:p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национальная      религия</a:t>
                      </a:r>
                    </a:p>
                    <a:p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IV. 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вера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1.Совокупность духовных представлений</a:t>
                      </a:r>
                    </a:p>
                    <a:p>
                      <a:pPr lvl="0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2.Глубокое эмоциональное принятие</a:t>
                      </a:r>
                    </a:p>
                    <a:p>
                      <a:pPr lvl="0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3.Совокупность духовных представлений</a:t>
                      </a:r>
                    </a:p>
                    <a:p>
                      <a:pPr lvl="0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4.Особая форма общественного сознания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А. не зависящее от фактического и логического обоснования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Б. распространённая среди отдельной нации, одной страны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В. распространённая среди народов различных стран и континентов</a:t>
                      </a:r>
                    </a:p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Г. обусловленная верой в </a:t>
                      </a:r>
                      <a:r>
                        <a:rPr kumimoji="0" lang="ru-RU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сверхестественное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наличием норм, обрядов, культовых действий.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5626894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</a:t>
            </a:r>
            <a:r>
              <a:rPr lang="ru-RU" sz="2800" dirty="0" smtClean="0"/>
              <a:t>:   </a:t>
            </a:r>
            <a:r>
              <a:rPr lang="ru-RU" sz="3600" b="1" dirty="0" smtClean="0"/>
              <a:t> </a:t>
            </a:r>
            <a:r>
              <a:rPr lang="en-US" sz="3600" b="1" dirty="0" smtClean="0"/>
              <a:t>I</a:t>
            </a:r>
            <a:r>
              <a:rPr lang="ru-RU" sz="3600" b="1" dirty="0" smtClean="0"/>
              <a:t>-4-Г,      </a:t>
            </a:r>
            <a:r>
              <a:rPr lang="en-US" sz="3600" b="1" dirty="0" smtClean="0"/>
              <a:t>II</a:t>
            </a:r>
            <a:r>
              <a:rPr lang="ru-RU" sz="3600" b="1" dirty="0" smtClean="0"/>
              <a:t>-1-В,        </a:t>
            </a:r>
            <a:r>
              <a:rPr lang="en-US" sz="3600" b="1" dirty="0" smtClean="0"/>
              <a:t>III</a:t>
            </a:r>
            <a:r>
              <a:rPr lang="ru-RU" sz="3600" b="1" dirty="0" smtClean="0"/>
              <a:t>-3-Б,       </a:t>
            </a:r>
            <a:r>
              <a:rPr lang="en-US" sz="3600" b="1" dirty="0" smtClean="0"/>
              <a:t>IV</a:t>
            </a:r>
            <a:r>
              <a:rPr lang="ru-RU" sz="3600" b="1" dirty="0" smtClean="0"/>
              <a:t>-2-А</a:t>
            </a:r>
          </a:p>
          <a:p>
            <a:r>
              <a:rPr lang="ru-RU" dirty="0" smtClean="0"/>
              <a:t>: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Опираясь на текст, заполнить схему</a:t>
            </a:r>
            <a:r>
              <a:rPr lang="ru-RU" sz="3600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14400"/>
            <a:ext cx="7498080" cy="533400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14800" y="1066800"/>
            <a:ext cx="1828800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Религия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47800" y="1752600"/>
            <a:ext cx="27432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67400" y="1752600"/>
            <a:ext cx="28956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национальные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2743200"/>
            <a:ext cx="16764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981200" y="27432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христианство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657600" y="2743200"/>
            <a:ext cx="12954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" y="40386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133600" y="4038600"/>
            <a:ext cx="12954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581400" y="4038600"/>
            <a:ext cx="12954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протестантизм</a:t>
            </a:r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828800" y="5334000"/>
            <a:ext cx="16764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33800" y="5334000"/>
            <a:ext cx="14478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334000" y="5334000"/>
            <a:ext cx="12954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181600" y="3200400"/>
            <a:ext cx="13716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705600" y="3200400"/>
            <a:ext cx="1143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8001000" y="3200400"/>
            <a:ext cx="9906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>
            <a:stCxn id="4" idx="2"/>
          </p:cNvCxnSpPr>
          <p:nvPr/>
        </p:nvCxnSpPr>
        <p:spPr>
          <a:xfrm rot="5400000">
            <a:off x="4381500" y="1104900"/>
            <a:ext cx="2286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4" idx="2"/>
          </p:cNvCxnSpPr>
          <p:nvPr/>
        </p:nvCxnSpPr>
        <p:spPr>
          <a:xfrm rot="16200000" flipH="1">
            <a:off x="5295900" y="1257300"/>
            <a:ext cx="304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5" idx="2"/>
          </p:cNvCxnSpPr>
          <p:nvPr/>
        </p:nvCxnSpPr>
        <p:spPr>
          <a:xfrm rot="5400000">
            <a:off x="1790700" y="1714500"/>
            <a:ext cx="4572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5" idx="2"/>
          </p:cNvCxnSpPr>
          <p:nvPr/>
        </p:nvCxnSpPr>
        <p:spPr>
          <a:xfrm rot="5400000">
            <a:off x="2590800" y="2514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5" idx="2"/>
            <a:endCxn id="10" idx="0"/>
          </p:cNvCxnSpPr>
          <p:nvPr/>
        </p:nvCxnSpPr>
        <p:spPr>
          <a:xfrm rot="16200000" flipH="1">
            <a:off x="3333750" y="1771650"/>
            <a:ext cx="457200" cy="148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9" idx="2"/>
          </p:cNvCxnSpPr>
          <p:nvPr/>
        </p:nvCxnSpPr>
        <p:spPr>
          <a:xfrm rot="5400000">
            <a:off x="1752600" y="3048000"/>
            <a:ext cx="6096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9" idx="2"/>
            <a:endCxn id="12" idx="0"/>
          </p:cNvCxnSpPr>
          <p:nvPr/>
        </p:nvCxnSpPr>
        <p:spPr>
          <a:xfrm rot="16200000" flipH="1">
            <a:off x="2457450" y="3714750"/>
            <a:ext cx="609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9" idx="2"/>
          </p:cNvCxnSpPr>
          <p:nvPr/>
        </p:nvCxnSpPr>
        <p:spPr>
          <a:xfrm rot="16200000" flipH="1">
            <a:off x="3124200" y="3048000"/>
            <a:ext cx="6096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3" idx="2"/>
          </p:cNvCxnSpPr>
          <p:nvPr/>
        </p:nvCxnSpPr>
        <p:spPr>
          <a:xfrm rot="5400000">
            <a:off x="3257550" y="4362450"/>
            <a:ext cx="609600" cy="133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13" idx="2"/>
          </p:cNvCxnSpPr>
          <p:nvPr/>
        </p:nvCxnSpPr>
        <p:spPr>
          <a:xfrm rot="16200000" flipH="1">
            <a:off x="3943350" y="5010150"/>
            <a:ext cx="609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13" idx="2"/>
          </p:cNvCxnSpPr>
          <p:nvPr/>
        </p:nvCxnSpPr>
        <p:spPr>
          <a:xfrm rot="16200000" flipH="1">
            <a:off x="4667250" y="4286250"/>
            <a:ext cx="609600" cy="148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7" idx="2"/>
          </p:cNvCxnSpPr>
          <p:nvPr/>
        </p:nvCxnSpPr>
        <p:spPr>
          <a:xfrm rot="5400000">
            <a:off x="6248400" y="2133600"/>
            <a:ext cx="8382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7" idx="2"/>
            <a:endCxn id="18" idx="0"/>
          </p:cNvCxnSpPr>
          <p:nvPr/>
        </p:nvCxnSpPr>
        <p:spPr>
          <a:xfrm rot="5400000">
            <a:off x="6877050" y="2762250"/>
            <a:ext cx="8382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7" idx="2"/>
            <a:endCxn id="19" idx="0"/>
          </p:cNvCxnSpPr>
          <p:nvPr/>
        </p:nvCxnSpPr>
        <p:spPr>
          <a:xfrm rot="16200000" flipH="1">
            <a:off x="7486650" y="2190750"/>
            <a:ext cx="838200" cy="1181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Опираясь на текст, заполнить схему</a:t>
            </a:r>
            <a:r>
              <a:rPr lang="ru-RU" sz="3600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14400"/>
            <a:ext cx="7498080" cy="533400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14800" y="1066800"/>
            <a:ext cx="1828800" cy="457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Религия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47800" y="1752600"/>
            <a:ext cx="2743200" cy="533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мировые</a:t>
            </a:r>
            <a:endParaRPr lang="ru-RU" sz="2000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67400" y="1752600"/>
            <a:ext cx="28956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национальные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2743200"/>
            <a:ext cx="16764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буддизм</a:t>
            </a:r>
            <a:endParaRPr lang="ru-RU" sz="2000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81200" y="27432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христианство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657600" y="2743200"/>
            <a:ext cx="12954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ислам</a:t>
            </a:r>
            <a:endParaRPr lang="ru-RU" sz="2000" b="1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" y="4038600"/>
            <a:ext cx="1524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католицизм</a:t>
            </a:r>
            <a:endParaRPr lang="ru-RU" sz="2000" b="1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133600" y="4038600"/>
            <a:ext cx="12954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православие</a:t>
            </a:r>
            <a:endParaRPr lang="ru-RU" sz="2000" b="1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81400" y="4038600"/>
            <a:ext cx="12954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протестантизм</a:t>
            </a:r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828800" y="5334000"/>
            <a:ext cx="16764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кальвинизм</a:t>
            </a:r>
            <a:endParaRPr lang="ru-RU" b="1" i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733800" y="5334000"/>
            <a:ext cx="14478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англиканство</a:t>
            </a:r>
            <a:endParaRPr lang="ru-RU" b="1" i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334000" y="5334000"/>
            <a:ext cx="12954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лютеранство</a:t>
            </a:r>
            <a:endParaRPr lang="ru-RU" b="1" i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181600" y="3200400"/>
            <a:ext cx="13716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индуизм</a:t>
            </a:r>
            <a:endParaRPr lang="ru-RU" sz="2000" b="1" i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705600" y="3200400"/>
            <a:ext cx="1143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иудаизм</a:t>
            </a:r>
            <a:endParaRPr lang="ru-RU" sz="2000" b="1" i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001000" y="3200400"/>
            <a:ext cx="9906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даосизм</a:t>
            </a:r>
            <a:endParaRPr lang="ru-RU" sz="2000" b="1" i="1" dirty="0"/>
          </a:p>
        </p:txBody>
      </p:sp>
      <p:cxnSp>
        <p:nvCxnSpPr>
          <p:cNvPr id="21" name="Прямая со стрелкой 20"/>
          <p:cNvCxnSpPr>
            <a:stCxn id="4" idx="2"/>
          </p:cNvCxnSpPr>
          <p:nvPr/>
        </p:nvCxnSpPr>
        <p:spPr>
          <a:xfrm rot="5400000">
            <a:off x="4381500" y="1104900"/>
            <a:ext cx="2286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4" idx="2"/>
          </p:cNvCxnSpPr>
          <p:nvPr/>
        </p:nvCxnSpPr>
        <p:spPr>
          <a:xfrm rot="16200000" flipH="1">
            <a:off x="5295900" y="1257300"/>
            <a:ext cx="304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5" idx="2"/>
          </p:cNvCxnSpPr>
          <p:nvPr/>
        </p:nvCxnSpPr>
        <p:spPr>
          <a:xfrm rot="5400000">
            <a:off x="1790700" y="1714500"/>
            <a:ext cx="4572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5" idx="2"/>
          </p:cNvCxnSpPr>
          <p:nvPr/>
        </p:nvCxnSpPr>
        <p:spPr>
          <a:xfrm rot="5400000">
            <a:off x="2590800" y="2514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5" idx="2"/>
            <a:endCxn id="10" idx="0"/>
          </p:cNvCxnSpPr>
          <p:nvPr/>
        </p:nvCxnSpPr>
        <p:spPr>
          <a:xfrm rot="16200000" flipH="1">
            <a:off x="3333750" y="1771650"/>
            <a:ext cx="457200" cy="148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9" idx="2"/>
          </p:cNvCxnSpPr>
          <p:nvPr/>
        </p:nvCxnSpPr>
        <p:spPr>
          <a:xfrm rot="5400000">
            <a:off x="1752600" y="3048000"/>
            <a:ext cx="6096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9" idx="2"/>
            <a:endCxn id="12" idx="0"/>
          </p:cNvCxnSpPr>
          <p:nvPr/>
        </p:nvCxnSpPr>
        <p:spPr>
          <a:xfrm rot="16200000" flipH="1">
            <a:off x="2457450" y="3714750"/>
            <a:ext cx="609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9" idx="2"/>
          </p:cNvCxnSpPr>
          <p:nvPr/>
        </p:nvCxnSpPr>
        <p:spPr>
          <a:xfrm rot="16200000" flipH="1">
            <a:off x="3124200" y="3048000"/>
            <a:ext cx="6096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13" idx="2"/>
          </p:cNvCxnSpPr>
          <p:nvPr/>
        </p:nvCxnSpPr>
        <p:spPr>
          <a:xfrm rot="5400000">
            <a:off x="3257550" y="4362450"/>
            <a:ext cx="609600" cy="1333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13" idx="2"/>
          </p:cNvCxnSpPr>
          <p:nvPr/>
        </p:nvCxnSpPr>
        <p:spPr>
          <a:xfrm rot="16200000" flipH="1">
            <a:off x="3943350" y="5010150"/>
            <a:ext cx="609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13" idx="2"/>
          </p:cNvCxnSpPr>
          <p:nvPr/>
        </p:nvCxnSpPr>
        <p:spPr>
          <a:xfrm rot="16200000" flipH="1">
            <a:off x="4667250" y="4286250"/>
            <a:ext cx="609600" cy="148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7" idx="2"/>
          </p:cNvCxnSpPr>
          <p:nvPr/>
        </p:nvCxnSpPr>
        <p:spPr>
          <a:xfrm rot="5400000">
            <a:off x="6248400" y="2133600"/>
            <a:ext cx="8382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7" idx="2"/>
            <a:endCxn id="18" idx="0"/>
          </p:cNvCxnSpPr>
          <p:nvPr/>
        </p:nvCxnSpPr>
        <p:spPr>
          <a:xfrm rot="5400000">
            <a:off x="6877050" y="2762250"/>
            <a:ext cx="8382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7" idx="2"/>
            <a:endCxn id="19" idx="0"/>
          </p:cNvCxnSpPr>
          <p:nvPr/>
        </p:nvCxnSpPr>
        <p:spPr>
          <a:xfrm rot="16200000" flipH="1">
            <a:off x="7486650" y="2190750"/>
            <a:ext cx="838200" cy="1181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/>
              <a:t>Подведите под понятие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1. понятие «лютеранство» под  понятие «католичество» 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2.понятие   «иудаизм» под понятие «буддизм» 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3. понятие «ислам» под понятие «мировая религия»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4. понятие «протестантизм» под понятие «христианство»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55</TotalTime>
  <Words>609</Words>
  <PresentationFormat>Экран (4:3)</PresentationFormat>
  <Paragraphs>131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Конституция РФ   ст.28</vt:lpstr>
      <vt:lpstr>Слайд 2</vt:lpstr>
      <vt:lpstr>Запишите цель на урок, опираясь на вопросы-понятия</vt:lpstr>
      <vt:lpstr>Заявка на оценку:</vt:lpstr>
      <vt:lpstr>Соотнесите определяемое понятие с родовым и видовыми признаками: </vt:lpstr>
      <vt:lpstr>Соотнесите определяемое понятие с родовым и видовыми признаками: </vt:lpstr>
      <vt:lpstr>Опираясь на текст, заполнить схему: </vt:lpstr>
      <vt:lpstr>Опираясь на текст, заполнить схему: </vt:lpstr>
      <vt:lpstr>Подведите под понятие </vt:lpstr>
      <vt:lpstr>Алгоритм подведения под понятие:</vt:lpstr>
      <vt:lpstr>Из трех пунктов, указанных под буквами А,Б,В, выпишите ту, которая находится в том же отношении, что и в паре исходных понятий</vt:lpstr>
      <vt:lpstr>Из трех пунктов, указанных под буквами А,Б,В, выпишите ту, которая находится в том же отношении, что и в паре исходных понятий</vt:lpstr>
      <vt:lpstr>Заявка на оценку: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Конституция РФ   ст.28</dc:title>
  <dc:creator>Елена</dc:creator>
  <cp:lastModifiedBy>Елена</cp:lastModifiedBy>
  <cp:revision>16</cp:revision>
  <dcterms:created xsi:type="dcterms:W3CDTF">2018-11-25T12:21:51Z</dcterms:created>
  <dcterms:modified xsi:type="dcterms:W3CDTF">2018-11-25T13:37:20Z</dcterms:modified>
</cp:coreProperties>
</file>