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4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41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2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64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0816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17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96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956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95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9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8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1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4446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0455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76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3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4333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56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1C58-88CF-498A-998E-47D73927AC12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E164-4A63-4F6D-8C62-6BE3B6F13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2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orms.gle/4e2bvHcuETcKCndM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факт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Европе долгое время отрицательные числа называли «ложными», «мнимыми» или «абсурдными». Первое описание их в европейской литературе появилось в  «Книге абака»  Леонарда Пизанского(1202 год), который трактовал отрицательные числа как долг. Бомбелли и 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Жирар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своих трудах считали отрицательные числа вполне допустимыми и полезными, в частности, для обозначения нехватки чего-либо. Даже в XVII веке Паскаль считал, что 0-4=0, так как «ничто не может быть меньше, чем ничто». Отголоском тех времён является то обстоятельство, что в современной арифметике операция вычитания и знак отрицательных чисел обозначаются одним и тем же символом (минус), хотя алгебраически это совершенно разные понятия.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Тест. Проверь себя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38800" y="3204211"/>
            <a:ext cx="6057900" cy="165353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https://forms.gle/4e2bvHcuETcKCndMA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363" y="2874963"/>
            <a:ext cx="23463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238" y="2305051"/>
            <a:ext cx="9846161" cy="351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764373"/>
            <a:ext cx="11239500" cy="1293028"/>
          </a:xfrm>
        </p:spPr>
        <p:txBody>
          <a:bodyPr/>
          <a:lstStyle/>
          <a:p>
            <a:r>
              <a:rPr lang="ru-RU" dirty="0" smtClean="0"/>
              <a:t>Назовите температуру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435" y="2193925"/>
            <a:ext cx="886713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 показания каждой пары термометров. Ответы запишите в виде в виде неравенств.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839351"/>
            <a:ext cx="8439150" cy="42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6638" y="6121400"/>
            <a:ext cx="1081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&lt; 12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5425" y="612298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-6 &lt; 2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35650" y="611663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&gt; -19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08875" y="6116638"/>
            <a:ext cx="1423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 &lt; -2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Отметьте на координатной прямой числа -3; -2,5; -1; 0; 1,7; 4.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Назовите числа противоположные данным?</a:t>
            </a:r>
          </a:p>
          <a:p>
            <a:r>
              <a:rPr lang="ru-RU" dirty="0" smtClean="0"/>
              <a:t>Назовите числа находящиеся правее 0/ левее 0?</a:t>
            </a:r>
          </a:p>
          <a:p>
            <a:r>
              <a:rPr lang="ru-RU" dirty="0" smtClean="0"/>
              <a:t>Расставьте числа в порядке возрастания модулей.</a:t>
            </a:r>
          </a:p>
          <a:p>
            <a:endParaRPr lang="ru-RU" dirty="0"/>
          </a:p>
        </p:txBody>
      </p: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728662" y="3089275"/>
            <a:ext cx="10453687" cy="1071563"/>
            <a:chOff x="683568" y="2193314"/>
            <a:chExt cx="7776864" cy="1071303"/>
          </a:xfrm>
        </p:grpSpPr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4322961" y="219331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800">
                  <a:solidFill>
                    <a:srgbClr val="0000FF"/>
                  </a:solidFill>
                  <a:latin typeface="Bookman Old Style" pitchFamily="18" charset="0"/>
                </a:rPr>
                <a:t>Е</a:t>
              </a:r>
            </a:p>
          </p:txBody>
        </p:sp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3755671" y="2209026"/>
              <a:ext cx="4984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800">
                  <a:solidFill>
                    <a:srgbClr val="0000FF"/>
                  </a:solidFill>
                  <a:latin typeface="Bookman Old Style" pitchFamily="18" charset="0"/>
                </a:rPr>
                <a:t>О</a:t>
              </a:r>
            </a:p>
          </p:txBody>
        </p:sp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683568" y="2636912"/>
              <a:ext cx="7776864" cy="197991"/>
              <a:chOff x="0" y="0"/>
              <a:chExt cx="4057015" cy="107950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0" y="50622"/>
                <a:ext cx="4057015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Группа 52"/>
              <p:cNvGrpSpPr>
                <a:grpSpLocks/>
              </p:cNvGrpSpPr>
              <p:nvPr/>
            </p:nvGrpSpPr>
            <p:grpSpPr bwMode="auto">
              <a:xfrm>
                <a:off x="338667" y="0"/>
                <a:ext cx="3324578" cy="107950"/>
                <a:chOff x="0" y="0"/>
                <a:chExt cx="3324578" cy="107950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106422" y="-2163"/>
                  <a:ext cx="0" cy="109898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>
                  <a:off x="829733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4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>
                  <a:off x="1382889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5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>
                  <a:off x="1665111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6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>
                  <a:off x="1947333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7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8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>
                  <a:off x="3324578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9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>
                  <a:off x="553155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0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>
                  <a:off x="276578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1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>
                  <a:off x="2506133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2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>
                  <a:off x="2229555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3" name="Прямая соединительная линия 64"/>
                <p:cNvCxnSpPr>
                  <a:cxnSpLocks noChangeShapeType="1"/>
                </p:cNvCxnSpPr>
                <p:nvPr/>
              </p:nvCxnSpPr>
              <p:spPr bwMode="auto">
                <a:xfrm>
                  <a:off x="2777067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4" name="Прямая соединительная линия 65"/>
                <p:cNvCxnSpPr>
                  <a:cxnSpLocks noChangeShapeType="1"/>
                </p:cNvCxnSpPr>
                <p:nvPr/>
              </p:nvCxnSpPr>
              <p:spPr bwMode="auto">
                <a:xfrm>
                  <a:off x="3042355" y="0"/>
                  <a:ext cx="0" cy="107950"/>
                </a:xfrm>
                <a:prstGeom prst="line">
                  <a:avLst/>
                </a:prstGeom>
                <a:noFill/>
                <a:ln w="5397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</p:grpSp>
        </p:grpSp>
        <p:sp>
          <p:nvSpPr>
            <p:cNvPr id="8" name="TextBox 49"/>
            <p:cNvSpPr txBox="1">
              <a:spLocks noChangeArrowheads="1"/>
            </p:cNvSpPr>
            <p:nvPr/>
          </p:nvSpPr>
          <p:spPr bwMode="auto">
            <a:xfrm>
              <a:off x="3769782" y="2730186"/>
              <a:ext cx="428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>
                  <a:solidFill>
                    <a:srgbClr val="FF0000"/>
                  </a:solidFill>
                  <a:latin typeface="Bookman Old Style" pitchFamily="18" charset="0"/>
                </a:rPr>
                <a:t>0</a:t>
              </a:r>
              <a:endParaRPr lang="ru-RU" sz="28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sp>
          <p:nvSpPr>
            <p:cNvPr id="9" name="TextBox 50"/>
            <p:cNvSpPr txBox="1">
              <a:spLocks noChangeArrowheads="1"/>
            </p:cNvSpPr>
            <p:nvPr/>
          </p:nvSpPr>
          <p:spPr bwMode="auto">
            <a:xfrm>
              <a:off x="4262769" y="2741397"/>
              <a:ext cx="537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>
                  <a:solidFill>
                    <a:srgbClr val="FF0000"/>
                  </a:solidFill>
                  <a:latin typeface="Bookman Old Style" pitchFamily="18" charset="0"/>
                </a:rPr>
                <a:t>1</a:t>
              </a:r>
              <a:endParaRPr lang="ru-RU" sz="28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2895600" y="35433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95650" y="35052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286250" y="35433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10150" y="35433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248400" y="35052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943850" y="3505200"/>
            <a:ext cx="247650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Сравнение чисел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математики 6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0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сравнения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971844"/>
            <a:ext cx="10820400" cy="111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1" y="2995614"/>
            <a:ext cx="10058400" cy="7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3586163"/>
            <a:ext cx="10210800" cy="71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" y="4133850"/>
            <a:ext cx="9958388" cy="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сравнения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3650" y="2194560"/>
            <a:ext cx="8972550" cy="3768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a&gt; -b (a&gt;0, b&lt;0)</a:t>
            </a:r>
          </a:p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-c&lt;-d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|-c| &gt;  |-d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|</a:t>
            </a:r>
          </a:p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m&gt;0 (m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положительное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-n &lt;0 (n -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отрицательное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194247"/>
            <a:ext cx="8401050" cy="53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55052"/>
            <a:ext cx="7467600" cy="556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121</TotalTime>
  <Words>157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Интересный факт</vt:lpstr>
      <vt:lpstr>Назовите температуру</vt:lpstr>
      <vt:lpstr>Сравните показания каждой пары термометров. Ответы запишите в виде в виде неравенств. </vt:lpstr>
      <vt:lpstr>Слайд 4</vt:lpstr>
      <vt:lpstr>Сравнение чисел</vt:lpstr>
      <vt:lpstr>Правила сравнения </vt:lpstr>
      <vt:lpstr>Правила сравнения</vt:lpstr>
      <vt:lpstr>Слайд 8</vt:lpstr>
      <vt:lpstr>Слайд 9</vt:lpstr>
      <vt:lpstr>Тест. Проверь себя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Научим</dc:title>
  <dc:creator>Ольга</dc:creator>
  <cp:lastModifiedBy>Катя</cp:lastModifiedBy>
  <cp:revision>11</cp:revision>
  <dcterms:created xsi:type="dcterms:W3CDTF">2019-04-03T16:16:35Z</dcterms:created>
  <dcterms:modified xsi:type="dcterms:W3CDTF">2022-03-31T13:54:59Z</dcterms:modified>
</cp:coreProperties>
</file>