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57" r:id="rId5"/>
    <p:sldId id="260" r:id="rId6"/>
    <p:sldId id="259" r:id="rId7"/>
    <p:sldId id="262" r:id="rId8"/>
    <p:sldId id="268" r:id="rId9"/>
    <p:sldId id="263" r:id="rId10"/>
    <p:sldId id="264" r:id="rId11"/>
    <p:sldId id="265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41201536490215"/>
          <c:y val="2.884678855389507E-2"/>
          <c:w val="0.85685842319763095"/>
          <c:h val="0.75169629906804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соревнований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D1-4A88-93B5-CF296FF706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D1-4A88-93B5-CF296FF706E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aseline="0" dirty="0" smtClean="0"/>
                      <a:t>90%</a:t>
                    </a:r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D1-4A88-93B5-CF296FF706E8}"/>
                </c:ext>
                <c:ext xmlns:c15="http://schemas.microsoft.com/office/drawing/2012/chart" uri="{CE6537A1-D6FC-4f65-9D91-7224C49458BB}">
                  <c15:layout>
                    <c:manualLayout>
                      <c:w val="0.1405997111581245"/>
                      <c:h val="8.2466570758252492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aseline="0" dirty="0" smtClean="0"/>
                      <a:t>10%</a:t>
                    </a:r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D1-4A88-93B5-CF296FF706E8}"/>
                </c:ext>
                <c:ext xmlns:c15="http://schemas.microsoft.com/office/drawing/2012/chart" uri="{CE6537A1-D6FC-4f65-9D91-7224C49458BB}">
                  <c15:layout>
                    <c:manualLayout>
                      <c:w val="0.13697133151533419"/>
                      <c:h val="6.227067587868044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имеющих сложности в изучении языка</c:v>
                </c:pt>
                <c:pt idx="1">
                  <c:v>Люди,имеющие способность к изучению языков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3D1-4A88-93B5-CF296FF7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3646545331372738E-2"/>
          <c:y val="0.62170890365539366"/>
          <c:w val="0.81412469260198017"/>
          <c:h val="0.29188223533913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5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0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3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6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5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0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1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55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89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08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0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3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395E-2CE6-47CA-BDD9-BA87590FDE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EDA6-3124-4FAB-9351-505E1EBFE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C19ZAV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&#1050;&#1086;&#1085;&#1092;&#1077;&#1088;&#1077;&#1085;&#1094;&#1080;&#1103;%202012/&#1048;&#1058;&#1054;&#1043;&#1054;%20&#1053;&#1040;&#1059;&#1052;&#1054;&#1042;/&#1040;&#1085;&#1085;&#1086;&#1090;&#1072;&#1094;&#1080;&#1103;%20&#1087;&#1088;&#1086;&#1075;&#1088;&#1072;&#1084;&#1084;&#1099;%20&#1055;&#1055;_&#1055;&#1088;&#1072;&#1082;&#1090;&#1080;&#1095;&#1077;&#1089;&#1082;&#1072;&#1103;%20&#1087;&#1089;&#1080;&#1093;&#1086;&#1083;&#1086;&#1075;&#1080;&#1103;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37" y="32644"/>
            <a:ext cx="1156406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/>
              <a:t>Муниципальное бюджетное общеобразовательное </a:t>
            </a:r>
            <a:r>
              <a:rPr lang="ru-RU" sz="2800" b="1" dirty="0" smtClean="0"/>
              <a:t>учреждение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"Средняя школа №19 с углублённым изучением отдельных предметов"</a:t>
            </a:r>
          </a:p>
          <a:p>
            <a:pPr algn="ctr"/>
            <a:endParaRPr lang="ru-RU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1832052"/>
            <a:ext cx="89167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Методы </a:t>
            </a:r>
            <a:r>
              <a:rPr lang="ru-RU" sz="3200" b="1" dirty="0" err="1" smtClean="0">
                <a:solidFill>
                  <a:prstClr val="black"/>
                </a:solidFill>
              </a:rPr>
              <a:t>скорочтения</a:t>
            </a:r>
            <a:r>
              <a:rPr lang="ru-RU" sz="3200" b="1" dirty="0" smtClean="0">
                <a:solidFill>
                  <a:prstClr val="black"/>
                </a:solidFill>
              </a:rPr>
              <a:t> и ментальной арифметики в изучении лексики на уроках английского языка на примере Таблиц </a:t>
            </a:r>
            <a:r>
              <a:rPr lang="ru-RU" sz="3200" b="1" dirty="0" err="1" smtClean="0">
                <a:solidFill>
                  <a:prstClr val="black"/>
                </a:solidFill>
              </a:rPr>
              <a:t>Шульте</a:t>
            </a:r>
            <a:r>
              <a:rPr lang="ru-RU" sz="3200" b="1" dirty="0" smtClean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5608" y="4293096"/>
            <a:ext cx="4338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Учитель </a:t>
            </a:r>
            <a:r>
              <a:rPr lang="ru-RU" sz="200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английского языка</a:t>
            </a:r>
            <a:endParaRPr lang="ru-RU" sz="20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Воронцова Марина Михайловна</a:t>
            </a:r>
            <a:endParaRPr lang="ru-RU" sz="20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СШ </a:t>
            </a:r>
            <a:r>
              <a:rPr lang="ru-RU" sz="200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№ 19 </a:t>
            </a:r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УИОП </a:t>
            </a:r>
            <a:r>
              <a:rPr lang="ru-RU" sz="200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г.Заволжье</a:t>
            </a:r>
            <a:endParaRPr lang="ru-RU" sz="20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Городецкого района</a:t>
            </a:r>
          </a:p>
          <a:p>
            <a:pPr algn="r"/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Электронная почта: </a:t>
            </a:r>
            <a:r>
              <a:rPr lang="en-US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SC19ZAV@mail.ru</a:t>
            </a:r>
            <a:endParaRPr lang="en-US" sz="20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sz="2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Контактный телефон: 88316130330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7" y="3950727"/>
            <a:ext cx="4611386" cy="2632953"/>
          </a:xfrm>
        </p:spPr>
      </p:pic>
    </p:spTree>
    <p:extLst>
      <p:ext uri="{BB962C8B-B14F-4D97-AF65-F5344CB8AC3E}">
        <p14:creationId xmlns:p14="http://schemas.microsoft.com/office/powerpoint/2010/main" val="312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" y="0"/>
            <a:ext cx="2972658" cy="3483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9203"/>
            <a:ext cx="3711415" cy="4226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07" y="131594"/>
            <a:ext cx="4121961" cy="4215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78" y="92461"/>
            <a:ext cx="3812467" cy="4110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97" y="2888546"/>
            <a:ext cx="3686128" cy="3738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18" y="3717247"/>
            <a:ext cx="3296625" cy="30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26" y="0"/>
            <a:ext cx="8330808" cy="7740710"/>
          </a:xfrm>
        </p:spPr>
      </p:pic>
      <p:sp>
        <p:nvSpPr>
          <p:cNvPr id="7" name="TextBox 6"/>
          <p:cNvSpPr txBox="1"/>
          <p:nvPr/>
        </p:nvSpPr>
        <p:spPr>
          <a:xfrm>
            <a:off x="7076753" y="5142050"/>
            <a:ext cx="155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 текста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3483" y="5235855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</a:t>
            </a:r>
          </a:p>
          <a:p>
            <a:r>
              <a:rPr lang="ru-RU" dirty="0"/>
              <a:t>ч</a:t>
            </a:r>
            <a:r>
              <a:rPr lang="ru-RU" dirty="0" smtClean="0"/>
              <a:t>итательской</a:t>
            </a:r>
          </a:p>
          <a:p>
            <a:r>
              <a:rPr lang="ru-RU" dirty="0" smtClean="0"/>
              <a:t>грамотности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0656" y="946326"/>
            <a:ext cx="244355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Концентрация и навыки</a:t>
            </a:r>
          </a:p>
          <a:p>
            <a:r>
              <a:rPr lang="ru-RU" sz="1400" dirty="0" smtClean="0"/>
              <a:t>переключения внимания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Развитие периферического</a:t>
            </a:r>
          </a:p>
          <a:p>
            <a:r>
              <a:rPr lang="ru-RU" sz="1400" dirty="0" smtClean="0"/>
              <a:t> зрения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Развитие памяти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Поддержка высокого </a:t>
            </a:r>
          </a:p>
          <a:p>
            <a:r>
              <a:rPr lang="ru-RU" sz="1400" dirty="0" smtClean="0"/>
              <a:t>уровня мотивации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Помощь в нахождении</a:t>
            </a:r>
          </a:p>
          <a:p>
            <a:r>
              <a:rPr lang="ru-RU" sz="1400" dirty="0" smtClean="0"/>
              <a:t>ориентиров в тексте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Развитие ментальной</a:t>
            </a:r>
          </a:p>
          <a:p>
            <a:r>
              <a:rPr lang="ru-RU" sz="1400" dirty="0" smtClean="0"/>
              <a:t>выносливости</a:t>
            </a:r>
            <a:endParaRPr lang="en-US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" y="74443"/>
            <a:ext cx="2860626" cy="16169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26" y="274636"/>
            <a:ext cx="2891645" cy="28916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" y="4914923"/>
            <a:ext cx="2920033" cy="1660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" y="2354598"/>
            <a:ext cx="2885982" cy="1623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90" y="3880144"/>
            <a:ext cx="2850180" cy="20020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07863" y="1617833"/>
            <a:ext cx="143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Подавление</a:t>
            </a:r>
          </a:p>
          <a:p>
            <a:r>
              <a:rPr lang="ru-RU" dirty="0" smtClean="0"/>
              <a:t>артикуляции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588CCB0-EA19-4055-9A58-969B37DA9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58" y="4048967"/>
            <a:ext cx="1645851" cy="1162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584" y="274638"/>
            <a:ext cx="7560816" cy="818995"/>
          </a:xfrm>
        </p:spPr>
        <p:txBody>
          <a:bodyPr/>
          <a:lstStyle/>
          <a:p>
            <a:r>
              <a:rPr lang="ru-RU" dirty="0"/>
              <a:t>Результаты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D477D09-678C-4799-BC85-67E9485B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26" y="5067550"/>
            <a:ext cx="1171606" cy="16592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6D413D-0D53-4F9D-AFD0-874F763AD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25" y="3818207"/>
            <a:ext cx="1094874" cy="1497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285F8F-83AC-400A-8A90-31526B6FD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42" y="3851890"/>
            <a:ext cx="1878323" cy="1368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619E9CC-ABDB-427F-9F9B-7D6FC0A89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5" y="1965931"/>
            <a:ext cx="2454697" cy="1735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A78D3A5-0EF5-43C6-A769-64337AC5BC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5" y="2360177"/>
            <a:ext cx="1176630" cy="16639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B6897F8-58B6-47A5-9B95-AD20BFA74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66" y="4754201"/>
            <a:ext cx="1293473" cy="1829161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80921DA2-7C65-4759-8DE9-9357115EE4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63358" y="1278384"/>
          <a:ext cx="5315544" cy="50325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54455">
                  <a:extLst>
                    <a:ext uri="{9D8B030D-6E8A-4147-A177-3AD203B41FA5}">
                      <a16:colId xmlns="" xmlns:a16="http://schemas.microsoft.com/office/drawing/2014/main" val="369402911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20360604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649636829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85490861"/>
                    </a:ext>
                  </a:extLst>
                </a:gridCol>
                <a:gridCol w="1224785">
                  <a:extLst>
                    <a:ext uri="{9D8B030D-6E8A-4147-A177-3AD203B41FA5}">
                      <a16:colId xmlns="" xmlns:a16="http://schemas.microsoft.com/office/drawing/2014/main" val="1656583969"/>
                    </a:ext>
                  </a:extLst>
                </a:gridCol>
              </a:tblGrid>
              <a:tr h="460687">
                <a:tc>
                  <a:txBody>
                    <a:bodyPr/>
                    <a:lstStyle/>
                    <a:p>
                      <a:r>
                        <a:rPr lang="ru-RU" sz="1100" dirty="0"/>
                        <a:t>ученик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Название</a:t>
                      </a:r>
                    </a:p>
                    <a:p>
                      <a:r>
                        <a:rPr lang="ru-RU" sz="1100" dirty="0"/>
                        <a:t>конкурса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Школьный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Муниципальный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1660133"/>
                  </a:ext>
                </a:extLst>
              </a:tr>
              <a:tr h="27970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2020-2021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baseline="0" dirty="0" err="1"/>
                        <a:t>уч.гг</a:t>
                      </a:r>
                      <a:r>
                        <a:rPr lang="ru-RU" sz="1100" baseline="0" dirty="0"/>
                        <a:t>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732341"/>
                  </a:ext>
                </a:extLst>
              </a:tr>
              <a:tr h="460687">
                <a:tc>
                  <a:txBody>
                    <a:bodyPr/>
                    <a:lstStyle/>
                    <a:p>
                      <a:r>
                        <a:rPr lang="ru-RU" sz="1100" dirty="0"/>
                        <a:t>Лукичев Клим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Конкурс стихов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8878218"/>
                  </a:ext>
                </a:extLst>
              </a:tr>
              <a:tr h="460687">
                <a:tc>
                  <a:txBody>
                    <a:bodyPr/>
                    <a:lstStyle/>
                    <a:p>
                      <a:r>
                        <a:rPr lang="ru-RU" sz="1100" dirty="0"/>
                        <a:t>Макарова 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Конкурс стихов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6575185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Черкасова 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9406189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 err="1"/>
                        <a:t>Чибиряева</a:t>
                      </a:r>
                      <a:r>
                        <a:rPr lang="ru-RU" sz="1100" dirty="0"/>
                        <a:t> Ольга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ВсОШ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2787340"/>
                  </a:ext>
                </a:extLst>
              </a:tr>
              <a:tr h="27970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2021-2022 </a:t>
                      </a:r>
                      <a:r>
                        <a:rPr lang="ru-RU" sz="1100" dirty="0" err="1"/>
                        <a:t>уч.гг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3506356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Макаров Константин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6Б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Конкурс стихов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7142613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Чуланов Иван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075344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Голова Ирина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6Б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ВсОШ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2239120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Костин Илья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8Б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ВсОШ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9183533"/>
                  </a:ext>
                </a:extLst>
              </a:tr>
              <a:tr h="27970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2022-2023 </a:t>
                      </a:r>
                      <a:r>
                        <a:rPr lang="ru-RU" sz="1100" dirty="0" err="1"/>
                        <a:t>уч.гг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578073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Соколов Михаил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ВсОШ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призер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1747467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Горбачева Юлия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ВсОШ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949478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r>
                        <a:rPr lang="ru-RU" sz="1100" dirty="0"/>
                        <a:t>Учащиеся 3-4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3-4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Онлайн-викторина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призеры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542661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63770F-17E7-4B13-BBCA-5DFC62B81F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5" y="3296485"/>
            <a:ext cx="1131602" cy="16002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5CED70-DBED-46F7-B968-56F15FB15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2" y="5047352"/>
            <a:ext cx="1202795" cy="17009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9323081-5FCE-4D56-B0F4-BBBE70DA54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856" y="1442655"/>
            <a:ext cx="1378510" cy="19664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0CD2CE1-6AC4-4962-89BC-B2594483F0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7" y="185721"/>
            <a:ext cx="2789526" cy="1569108"/>
          </a:xfrm>
          <a:prstGeom prst="rect">
            <a:avLst/>
          </a:prstGeom>
        </p:spPr>
      </p:pic>
      <p:pic>
        <p:nvPicPr>
          <p:cNvPr id="32" name="Объект 31">
            <a:extLst>
              <a:ext uri="{FF2B5EF4-FFF2-40B4-BE49-F238E27FC236}">
                <a16:creationId xmlns="" xmlns:a16="http://schemas.microsoft.com/office/drawing/2014/main" id="{AB605ACD-331C-43CF-807F-9A026062C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32" y="216793"/>
            <a:ext cx="2164473" cy="1172423"/>
          </a:xfrm>
        </p:spPr>
      </p:pic>
    </p:spTree>
    <p:extLst>
      <p:ext uri="{BB962C8B-B14F-4D97-AF65-F5344CB8AC3E}">
        <p14:creationId xmlns:p14="http://schemas.microsoft.com/office/powerpoint/2010/main" val="1552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27204" y="2435346"/>
            <a:ext cx="4221966" cy="4089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Качество образования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3603624"/>
            <a:ext cx="1146412" cy="50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Стандарт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2167" y="4208083"/>
            <a:ext cx="2197289" cy="9500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Соответствие запросам личности и общества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4771" y="1097743"/>
            <a:ext cx="3772387" cy="85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prstClr val="black"/>
                </a:solidFill>
              </a:rPr>
              <a:t>Требования государства: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Войти в </a:t>
            </a:r>
            <a:r>
              <a:rPr lang="ru-RU" dirty="0">
                <a:solidFill>
                  <a:prstClr val="black"/>
                </a:solidFill>
              </a:rPr>
              <a:t>десятку лучших стран по качеству образования к </a:t>
            </a:r>
            <a:r>
              <a:rPr lang="ru-RU" dirty="0" smtClean="0">
                <a:solidFill>
                  <a:prstClr val="black"/>
                </a:solidFill>
              </a:rPr>
              <a:t>2030 </a:t>
            </a:r>
            <a:r>
              <a:rPr lang="ru-RU" dirty="0">
                <a:solidFill>
                  <a:prstClr val="black"/>
                </a:solidFill>
              </a:rPr>
              <a:t>году.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158" y="1036528"/>
            <a:ext cx="2906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В.В. Путин </a:t>
            </a:r>
            <a:r>
              <a:rPr lang="ru-RU" sz="1400" dirty="0" smtClean="0">
                <a:solidFill>
                  <a:prstClr val="black"/>
                </a:solidFill>
              </a:rPr>
              <a:t>21 июля 2020 </a:t>
            </a:r>
            <a:r>
              <a:rPr lang="ru-RU" sz="1400" dirty="0">
                <a:solidFill>
                  <a:prstClr val="black"/>
                </a:solidFill>
              </a:rPr>
              <a:t>г: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«О национальных целях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развития Российской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Федерации на период до </a:t>
            </a:r>
            <a:r>
              <a:rPr lang="ru-RU" sz="1400" dirty="0" smtClean="0">
                <a:solidFill>
                  <a:prstClr val="black"/>
                </a:solidFill>
              </a:rPr>
              <a:t>2030 </a:t>
            </a:r>
            <a:r>
              <a:rPr lang="ru-RU" sz="1400" dirty="0">
                <a:solidFill>
                  <a:prstClr val="black"/>
                </a:solidFill>
              </a:rPr>
              <a:t>года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940383" y="686977"/>
            <a:ext cx="641593" cy="321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7204" y="71080"/>
            <a:ext cx="4440330" cy="5429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Стратегии развития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образования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963999" y="1985286"/>
            <a:ext cx="594360" cy="323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41736" y="2858033"/>
            <a:ext cx="286603" cy="54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84841" y="2833422"/>
            <a:ext cx="0" cy="115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70837" y="2858033"/>
            <a:ext cx="532262" cy="90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384645" y="3854038"/>
            <a:ext cx="2129051" cy="5678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Мировые тренды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43164" y="161388"/>
            <a:ext cx="3075296" cy="6847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Коммуникативная компетенция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567081" y="923283"/>
            <a:ext cx="436729" cy="348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98629" y="1349325"/>
            <a:ext cx="2197289" cy="3839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Язык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580730" y="1810388"/>
            <a:ext cx="436729" cy="357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98629" y="2236431"/>
            <a:ext cx="2197289" cy="6078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Иностранный язык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594379" y="2947916"/>
            <a:ext cx="423080" cy="290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07274" y="3379036"/>
            <a:ext cx="2188644" cy="11793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Развитие иноязычной коммуникативной компетенции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648970" y="4699119"/>
            <a:ext cx="368489" cy="341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14" y="2089714"/>
            <a:ext cx="2533478" cy="1689263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8734569" y="5158086"/>
            <a:ext cx="2197289" cy="9500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Условия для профессиональной компетенции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96" y="4658084"/>
            <a:ext cx="3089796" cy="1950005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1050878" y="5833883"/>
            <a:ext cx="2197289" cy="9500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Коммуникативные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компетенции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892615" y="5254309"/>
            <a:ext cx="502566" cy="483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gray">
          <a:xfrm>
            <a:off x="8296063" y="500651"/>
            <a:ext cx="3538710" cy="549483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9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endParaRPr lang="ru-RU" sz="19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843538" y="-421273"/>
            <a:ext cx="490854" cy="2546252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60" dirty="0">
              <a:solidFill>
                <a:prstClr val="white"/>
              </a:solidFill>
            </a:endParaRPr>
          </a:p>
        </p:txBody>
      </p:sp>
      <p:sp>
        <p:nvSpPr>
          <p:cNvPr id="15" name="AutoShape 24">
            <a:hlinkClick r:id="rId2" action="ppaction://hlinkfile"/>
          </p:cNvPr>
          <p:cNvSpPr>
            <a:spLocks noChangeArrowheads="1"/>
          </p:cNvSpPr>
          <p:nvPr/>
        </p:nvSpPr>
        <p:spPr bwMode="gray">
          <a:xfrm>
            <a:off x="4497447" y="1877508"/>
            <a:ext cx="3390313" cy="7029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- сложная смысловая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4">
            <a:hlinkClick r:id="rId2" action="ppaction://hlinkfile"/>
          </p:cNvPr>
          <p:cNvSpPr>
            <a:spLocks noChangeArrowheads="1"/>
          </p:cNvSpPr>
          <p:nvPr/>
        </p:nvSpPr>
        <p:spPr bwMode="gray">
          <a:xfrm>
            <a:off x="4548671" y="2704326"/>
            <a:ext cx="3390313" cy="6515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школа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4">
            <a:hlinkClick r:id="rId2" action="ppaction://hlinkfile"/>
          </p:cNvPr>
          <p:cNvSpPr>
            <a:spLocks noChangeArrowheads="1"/>
          </p:cNvSpPr>
          <p:nvPr/>
        </p:nvSpPr>
        <p:spPr bwMode="gray">
          <a:xfrm>
            <a:off x="4497447" y="1141637"/>
            <a:ext cx="3390313" cy="69151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изучению языка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 10% людей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60809880"/>
              </p:ext>
            </p:extLst>
          </p:nvPr>
        </p:nvGraphicFramePr>
        <p:xfrm>
          <a:off x="256599" y="1877508"/>
          <a:ext cx="3500185" cy="507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971955" y="75919"/>
            <a:ext cx="42450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60" b="1" i="1" dirty="0" smtClean="0">
                <a:solidFill>
                  <a:srgbClr val="ED7D31">
                    <a:lumMod val="50000"/>
                  </a:srgbClr>
                </a:solidFill>
                <a:latin typeface="Century" panose="02040604050505020304" pitchFamily="18" charset="0"/>
              </a:rPr>
              <a:t>Изучение иностранного языка</a:t>
            </a:r>
            <a:endParaRPr lang="ru-RU" sz="216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08105" y="606746"/>
            <a:ext cx="1361719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5" name="Нашивка 34"/>
          <p:cNvSpPr/>
          <p:nvPr/>
        </p:nvSpPr>
        <p:spPr>
          <a:xfrm rot="16200000">
            <a:off x="6118382" y="2642488"/>
            <a:ext cx="383132" cy="2104289"/>
          </a:xfrm>
          <a:prstGeom prst="chevron">
            <a:avLst>
              <a:gd name="adj" fmla="val 74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>
              <a:solidFill>
                <a:prstClr val="black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gray">
          <a:xfrm>
            <a:off x="4406006" y="4227011"/>
            <a:ext cx="1535518" cy="1626140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язык?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gray">
          <a:xfrm>
            <a:off x="6591945" y="4227011"/>
            <a:ext cx="1540292" cy="1609237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методы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17CBB9-A0B5-497D-96EC-89E21A0A8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43932"/>
            <a:ext cx="3388737" cy="2466882"/>
          </a:xfrm>
          <a:prstGeom prst="rect">
            <a:avLst/>
          </a:prstGeom>
        </p:spPr>
      </p:pic>
      <p:sp>
        <p:nvSpPr>
          <p:cNvPr id="18" name="Rectangle 14"/>
          <p:cNvSpPr>
            <a:spLocks noChangeArrowheads="1"/>
          </p:cNvSpPr>
          <p:nvPr/>
        </p:nvSpPr>
        <p:spPr bwMode="gray">
          <a:xfrm>
            <a:off x="8132238" y="1446448"/>
            <a:ext cx="1101998" cy="671912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9491843" y="1446448"/>
            <a:ext cx="1147150" cy="671912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gray">
          <a:xfrm>
            <a:off x="10896600" y="1446448"/>
            <a:ext cx="1030585" cy="671912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793480" y="1141637"/>
            <a:ext cx="243840" cy="23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низ 3"/>
          <p:cNvSpPr/>
          <p:nvPr/>
        </p:nvSpPr>
        <p:spPr>
          <a:xfrm>
            <a:off x="9919120" y="1126766"/>
            <a:ext cx="261200" cy="250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11262360" y="1141637"/>
            <a:ext cx="259080" cy="23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9675279" y="2364087"/>
            <a:ext cx="765593" cy="680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gray">
          <a:xfrm>
            <a:off x="8952334" y="3160458"/>
            <a:ext cx="2226168" cy="1068348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и говорение 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646155" y="4344699"/>
            <a:ext cx="838525" cy="735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gray">
          <a:xfrm>
            <a:off x="8705702" y="5195881"/>
            <a:ext cx="2777600" cy="949630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для положительной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учению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Концептуальные основы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29951" y="2581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0278" y="2397177"/>
            <a:ext cx="31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790" y="4067681"/>
            <a:ext cx="266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Вальтер </a:t>
            </a:r>
            <a:r>
              <a:rPr lang="ru-RU" sz="2800" b="1" dirty="0" err="1" smtClean="0">
                <a:solidFill>
                  <a:prstClr val="black"/>
                </a:solidFill>
              </a:rPr>
              <a:t>Шульте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099066" y="4545419"/>
            <a:ext cx="0" cy="651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875571" y="4545419"/>
            <a:ext cx="1100942" cy="4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551943" y="5990066"/>
            <a:ext cx="2528754" cy="667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Выявление работоспособности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1847" y="5292751"/>
            <a:ext cx="2016801" cy="7548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Исследование и развитие свойств внимания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62888" y="5081620"/>
            <a:ext cx="2459648" cy="7692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Выявить наличие расстройств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6492790" y="4525531"/>
            <a:ext cx="803138" cy="1325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608"/>
            <a:ext cx="3249816" cy="2939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78" y="172506"/>
            <a:ext cx="1734902" cy="1734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5" y="962147"/>
            <a:ext cx="2155846" cy="1619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9" y="1646559"/>
            <a:ext cx="3304186" cy="2192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6" y="4796206"/>
            <a:ext cx="2158653" cy="1467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97646" y="3832108"/>
            <a:ext cx="30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С.Я. Рубинштейн «Экспериментальные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етодики патопсихологии»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697646" y="5081620"/>
            <a:ext cx="3182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В.М. </a:t>
            </a:r>
            <a:r>
              <a:rPr lang="ru-RU" sz="1600" dirty="0" err="1" smtClean="0"/>
              <a:t>Блейхер</a:t>
            </a:r>
            <a:r>
              <a:rPr lang="ru-RU" sz="1600" dirty="0" smtClean="0"/>
              <a:t> И.В. </a:t>
            </a:r>
            <a:r>
              <a:rPr lang="ru-RU" sz="1600" dirty="0" err="1" smtClean="0"/>
              <a:t>Крук</a:t>
            </a:r>
            <a:endParaRPr lang="ru-RU" sz="1600" dirty="0" smtClean="0"/>
          </a:p>
          <a:p>
            <a:r>
              <a:rPr lang="ru-RU" sz="1600" dirty="0" smtClean="0"/>
              <a:t>Патопсихологическая диагностика</a:t>
            </a:r>
          </a:p>
          <a:p>
            <a:r>
              <a:rPr lang="ru-RU" sz="1600" dirty="0" smtClean="0"/>
              <a:t>Отыскивание чисел </a:t>
            </a:r>
          </a:p>
          <a:p>
            <a:r>
              <a:rPr lang="ru-RU" sz="1600" dirty="0" smtClean="0"/>
              <a:t>По таблицам</a:t>
            </a:r>
          </a:p>
          <a:p>
            <a:r>
              <a:rPr lang="ru-RU" sz="1600" dirty="0" err="1" smtClean="0"/>
              <a:t>Шульте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6" y="2766509"/>
            <a:ext cx="2597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Упоминание таблиц </a:t>
            </a:r>
            <a:r>
              <a:rPr lang="ru-RU" sz="1400" dirty="0" err="1" smtClean="0"/>
              <a:t>Шульте</a:t>
            </a:r>
            <a:endParaRPr lang="ru-RU" sz="1400" dirty="0" smtClean="0"/>
          </a:p>
          <a:p>
            <a:r>
              <a:rPr lang="ru-RU" sz="1400" dirty="0" smtClean="0"/>
              <a:t>В своих книгах « Супер память»</a:t>
            </a:r>
          </a:p>
          <a:p>
            <a:r>
              <a:rPr lang="ru-RU" sz="1400" dirty="0" smtClean="0"/>
              <a:t>«Супер мышление»</a:t>
            </a:r>
          </a:p>
          <a:p>
            <a:r>
              <a:rPr lang="ru-RU" sz="1400" dirty="0" smtClean="0"/>
              <a:t>«Научите себя думать»</a:t>
            </a:r>
            <a:endParaRPr lang="en-US" sz="14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24066" y="2255421"/>
            <a:ext cx="2077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Исследования по современной психотерапии </a:t>
            </a:r>
            <a:r>
              <a:rPr lang="ru-RU" dirty="0" smtClean="0"/>
              <a:t> </a:t>
            </a:r>
            <a:r>
              <a:rPr lang="ru-RU" dirty="0" err="1"/>
              <a:t>Quelle</a:t>
            </a:r>
            <a:r>
              <a:rPr lang="ru-RU" dirty="0"/>
              <a:t> &amp; </a:t>
            </a:r>
            <a:r>
              <a:rPr lang="ru-RU" dirty="0" err="1"/>
              <a:t>Meyer</a:t>
            </a:r>
            <a:r>
              <a:rPr lang="ru-RU" dirty="0"/>
              <a:t>, Гейдельберг, 1964.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88" y="194884"/>
            <a:ext cx="109728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Таблица </a:t>
            </a:r>
            <a:r>
              <a:rPr lang="ru-RU" sz="6000" dirty="0" err="1" smtClean="0"/>
              <a:t>Шульте</a:t>
            </a:r>
            <a:endParaRPr lang="en-US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66" y="1337884"/>
            <a:ext cx="3005209" cy="2965317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663832" y="1243988"/>
            <a:ext cx="1780789" cy="59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1644" y="1720609"/>
            <a:ext cx="2718179" cy="12846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периферического зрения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130"/>
            <a:ext cx="2688609" cy="151234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477376" y="1837812"/>
            <a:ext cx="821669" cy="116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810178" y="3076159"/>
            <a:ext cx="2383808" cy="1240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объема памяти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9" y="4387218"/>
            <a:ext cx="3137848" cy="1568924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7588155" y="1837812"/>
            <a:ext cx="1037230" cy="46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938488" y="2260499"/>
            <a:ext cx="2934269" cy="13645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концентрации и переключаемости внимания</a:t>
            </a:r>
            <a:endParaRPr lang="en-US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419873" y="3504924"/>
            <a:ext cx="518615" cy="215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380328" y="5808236"/>
            <a:ext cx="2415654" cy="9122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скорости чтения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49" y="3696223"/>
            <a:ext cx="2973994" cy="23258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52" y="4582518"/>
            <a:ext cx="2479309" cy="1848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99" y="49076"/>
            <a:ext cx="2973211" cy="20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таблицами </a:t>
            </a:r>
            <a:r>
              <a:rPr lang="ru-RU" dirty="0" err="1" smtClean="0"/>
              <a:t>Шульте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4665"/>
            <a:ext cx="5521657" cy="5521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3478" y="2078078"/>
            <a:ext cx="54885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Важное правило работы с таблицей </a:t>
            </a:r>
            <a:r>
              <a:rPr lang="ru-RU" sz="2000" dirty="0" err="1">
                <a:solidFill>
                  <a:prstClr val="black"/>
                </a:solidFill>
              </a:rPr>
              <a:t>Шульте</a:t>
            </a:r>
            <a:r>
              <a:rPr lang="ru-RU" sz="2000" dirty="0">
                <a:solidFill>
                  <a:prstClr val="black"/>
                </a:solidFill>
              </a:rPr>
              <a:t>: </a:t>
            </a:r>
          </a:p>
          <a:p>
            <a:pPr lvl="0" algn="just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 свой </a:t>
            </a:r>
            <a:r>
              <a:rPr lang="ru-RU" sz="2000" dirty="0">
                <a:solidFill>
                  <a:prstClr val="black"/>
                </a:solidFill>
              </a:rPr>
              <a:t>взгляд установите в центре таблицы,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глаза </a:t>
            </a:r>
            <a:r>
              <a:rPr lang="ru-RU" sz="2000" dirty="0">
                <a:solidFill>
                  <a:prstClr val="black"/>
                </a:solidFill>
              </a:rPr>
              <a:t>при отыскивании чисел практически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не </a:t>
            </a:r>
            <a:r>
              <a:rPr lang="ru-RU" sz="2000" dirty="0">
                <a:solidFill>
                  <a:prstClr val="black"/>
                </a:solidFill>
              </a:rPr>
              <a:t>двигаются, поиск выполняется за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счет </a:t>
            </a:r>
            <a:r>
              <a:rPr lang="ru-RU" sz="2000" dirty="0">
                <a:solidFill>
                  <a:prstClr val="black"/>
                </a:solidFill>
              </a:rPr>
              <a:t>периферического зрения.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- поставьте </a:t>
            </a:r>
            <a:r>
              <a:rPr lang="ru-RU" sz="2000" dirty="0">
                <a:solidFill>
                  <a:prstClr val="black"/>
                </a:solidFill>
              </a:rPr>
              <a:t>локти на </a:t>
            </a:r>
            <a:r>
              <a:rPr lang="ru-RU" sz="2000" dirty="0" smtClean="0">
                <a:solidFill>
                  <a:prstClr val="black"/>
                </a:solidFill>
              </a:rPr>
              <a:t>стол, поднимите </a:t>
            </a:r>
            <a:r>
              <a:rPr lang="ru-RU" sz="2000" dirty="0">
                <a:solidFill>
                  <a:prstClr val="black"/>
                </a:solidFill>
              </a:rPr>
              <a:t>указательный палец вверх.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числами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9" y="274638"/>
            <a:ext cx="2783119" cy="2591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39" y="274638"/>
            <a:ext cx="3364659" cy="2366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89" y="1237027"/>
            <a:ext cx="3304038" cy="3258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85" y="3091035"/>
            <a:ext cx="4132713" cy="3116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09" y="1764036"/>
            <a:ext cx="2454266" cy="2476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69" y="3899753"/>
            <a:ext cx="2751887" cy="2757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" y="3248854"/>
            <a:ext cx="2978013" cy="2958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46" y="4572454"/>
            <a:ext cx="3619023" cy="19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Английский алфавит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1" y="2453321"/>
            <a:ext cx="3460588" cy="35477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12" y="1347086"/>
            <a:ext cx="3008017" cy="3719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75" y="274638"/>
            <a:ext cx="2818871" cy="3783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" y="135742"/>
            <a:ext cx="2110986" cy="204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2" y="3466525"/>
            <a:ext cx="3556555" cy="2634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01" y="3872462"/>
            <a:ext cx="3434564" cy="2668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5" y="4628421"/>
            <a:ext cx="2824164" cy="20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таблиц </a:t>
            </a:r>
            <a:r>
              <a:rPr lang="ru-RU" dirty="0" err="1" smtClean="0"/>
              <a:t>Шульте</a:t>
            </a:r>
            <a:r>
              <a:rPr lang="ru-RU" dirty="0" smtClean="0"/>
              <a:t> для изучения лексики</a:t>
            </a:r>
            <a:endParaRPr lang="en-US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77593" y="1333349"/>
            <a:ext cx="583661" cy="64220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656342" y="2021274"/>
            <a:ext cx="2188191" cy="967371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011949" y="1187702"/>
            <a:ext cx="404083" cy="14636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Grp="1" noChangeArrowheads="1"/>
          </p:cNvSpPr>
          <p:nvPr>
            <p:ph idx="1"/>
          </p:nvPr>
        </p:nvSpPr>
        <p:spPr bwMode="gray">
          <a:xfrm>
            <a:off x="2998667" y="2830799"/>
            <a:ext cx="1730869" cy="757024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indent="0" algn="ctr" eaLnBrk="0" hangingPunct="0">
              <a:lnSpc>
                <a:spcPct val="90000"/>
              </a:lnSpc>
              <a:buNone/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обобщение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11729" y="1234846"/>
            <a:ext cx="61274" cy="17992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 txBox="1">
            <a:spLocks noChangeArrowheads="1"/>
          </p:cNvSpPr>
          <p:nvPr/>
        </p:nvSpPr>
        <p:spPr bwMode="gray">
          <a:xfrm>
            <a:off x="4969634" y="3125988"/>
            <a:ext cx="1756586" cy="748122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936057" y="1258511"/>
            <a:ext cx="639410" cy="100772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4"/>
          <p:cNvSpPr txBox="1">
            <a:spLocks noChangeArrowheads="1"/>
          </p:cNvSpPr>
          <p:nvPr/>
        </p:nvSpPr>
        <p:spPr bwMode="gray">
          <a:xfrm>
            <a:off x="7040043" y="2401511"/>
            <a:ext cx="1846677" cy="848857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68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726162" y="1193386"/>
            <a:ext cx="1591545" cy="11403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4"/>
          <p:cNvSpPr txBox="1">
            <a:spLocks noChangeArrowheads="1"/>
          </p:cNvSpPr>
          <p:nvPr/>
        </p:nvSpPr>
        <p:spPr bwMode="gray">
          <a:xfrm>
            <a:off x="9514367" y="2448113"/>
            <a:ext cx="1935614" cy="982336"/>
          </a:xfrm>
          <a:prstGeom prst="rect">
            <a:avLst/>
          </a:prstGeom>
          <a:gradFill rotWithShape="1">
            <a:gsLst>
              <a:gs pos="72000">
                <a:schemeClr val="accent6">
                  <a:lumMod val="40000"/>
                  <a:lumOff val="60000"/>
                </a:schemeClr>
              </a:gs>
              <a:gs pos="100000">
                <a:srgbClr val="298600"/>
              </a:gs>
            </a:gsLst>
            <a:lin ang="27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68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Слова+картинки</a:t>
            </a:r>
            <a:endParaRPr lang="ru-RU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62" y="3759789"/>
            <a:ext cx="3309555" cy="2740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03" y="4142836"/>
            <a:ext cx="3675717" cy="23328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8" y="3034112"/>
            <a:ext cx="2615772" cy="19618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2" y="4267865"/>
            <a:ext cx="3342456" cy="25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449</Words>
  <Application>Microsoft Office PowerPoint</Application>
  <PresentationFormat>Широкоэкранный</PresentationFormat>
  <Paragraphs>176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Times New Roman</vt:lpstr>
      <vt:lpstr>1_Тема Office</vt:lpstr>
      <vt:lpstr>2_Тема Office</vt:lpstr>
      <vt:lpstr>Office Theme</vt:lpstr>
      <vt:lpstr>Презентация PowerPoint</vt:lpstr>
      <vt:lpstr>Презентация PowerPoint</vt:lpstr>
      <vt:lpstr>Презентация PowerPoint</vt:lpstr>
      <vt:lpstr>Концептуальные основы </vt:lpstr>
      <vt:lpstr>Таблица Шульте</vt:lpstr>
      <vt:lpstr>Работа с таблицами Шульте.</vt:lpstr>
      <vt:lpstr>Работа с числами</vt:lpstr>
      <vt:lpstr>Английский алфавит</vt:lpstr>
      <vt:lpstr>Система таблиц Шульте для изучения лексики</vt:lpstr>
      <vt:lpstr>Презентация PowerPoint</vt:lpstr>
      <vt:lpstr>Презентация PowerPoint</vt:lpstr>
      <vt:lpstr>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86</cp:revision>
  <dcterms:created xsi:type="dcterms:W3CDTF">2023-01-30T11:06:45Z</dcterms:created>
  <dcterms:modified xsi:type="dcterms:W3CDTF">2023-05-26T08:35:05Z</dcterms:modified>
</cp:coreProperties>
</file>