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61" r:id="rId2"/>
    <p:sldId id="264" r:id="rId3"/>
    <p:sldId id="265" r:id="rId4"/>
    <p:sldId id="259" r:id="rId5"/>
    <p:sldId id="266" r:id="rId6"/>
    <p:sldId id="260" r:id="rId7"/>
    <p:sldId id="256" r:id="rId8"/>
    <p:sldId id="262" r:id="rId9"/>
    <p:sldId id="267" r:id="rId10"/>
    <p:sldId id="269" r:id="rId11"/>
    <p:sldId id="270" r:id="rId12"/>
    <p:sldId id="268" r:id="rId13"/>
    <p:sldId id="272" r:id="rId14"/>
    <p:sldId id="258"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16.11.2022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16.11.2022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16.11.2022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16.11.2022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16.11.2022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16.11.2022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16.11.2022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16.11.2022</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55776" y="2132856"/>
            <a:ext cx="5688632" cy="3888432"/>
          </a:xfrm>
        </p:spPr>
        <p:txBody>
          <a:bodyPr>
            <a:noAutofit/>
          </a:bodyPr>
          <a:lstStyle/>
          <a:p>
            <a:pPr marL="0" indent="0" algn="ctr">
              <a:buNone/>
            </a:pPr>
            <a:r>
              <a:rPr lang="en-US" sz="4000" b="1" i="1" dirty="0">
                <a:solidFill>
                  <a:schemeClr val="accent3">
                    <a:lumMod val="50000"/>
                  </a:schemeClr>
                </a:solidFill>
                <a:effectLst>
                  <a:outerShdw blurRad="38100" dist="38100" dir="2700000" algn="tl">
                    <a:srgbClr val="000000">
                      <a:alpha val="43137"/>
                    </a:srgbClr>
                  </a:outerShdw>
                </a:effectLst>
              </a:rPr>
              <a:t>“ Keep our environment clean</a:t>
            </a:r>
            <a:r>
              <a:rPr lang="en-US" sz="4000" b="1" i="1" dirty="0" smtClean="0">
                <a:solidFill>
                  <a:schemeClr val="accent3">
                    <a:lumMod val="50000"/>
                  </a:schemeClr>
                </a:solidFill>
                <a:effectLst>
                  <a:outerShdw blurRad="38100" dist="38100" dir="2700000" algn="tl">
                    <a:srgbClr val="000000">
                      <a:alpha val="43137"/>
                    </a:srgbClr>
                  </a:outerShdw>
                </a:effectLst>
              </a:rPr>
              <a:t>”</a:t>
            </a:r>
            <a:endParaRPr lang="ru-RU" sz="4000" b="1" i="1" dirty="0" smtClean="0">
              <a:solidFill>
                <a:schemeClr val="accent3">
                  <a:lumMod val="50000"/>
                </a:schemeClr>
              </a:solidFill>
              <a:effectLst>
                <a:outerShdw blurRad="38100" dist="38100" dir="2700000" algn="tl">
                  <a:srgbClr val="000000">
                    <a:alpha val="43137"/>
                  </a:srgbClr>
                </a:outerShdw>
              </a:effectLst>
            </a:endParaRPr>
          </a:p>
          <a:p>
            <a:pPr marL="0" indent="0" algn="r">
              <a:buNone/>
            </a:pPr>
            <a:r>
              <a:rPr lang="ru-RU" b="1" i="1" dirty="0" err="1" smtClean="0">
                <a:solidFill>
                  <a:schemeClr val="accent3">
                    <a:lumMod val="50000"/>
                  </a:schemeClr>
                </a:solidFill>
                <a:effectLst>
                  <a:outerShdw blurRad="38100" dist="38100" dir="2700000" algn="tl">
                    <a:srgbClr val="000000">
                      <a:alpha val="43137"/>
                    </a:srgbClr>
                  </a:outerShdw>
                </a:effectLst>
              </a:rPr>
              <a:t>Оширова</a:t>
            </a:r>
            <a:r>
              <a:rPr lang="ru-RU" b="1" i="1" dirty="0" smtClean="0">
                <a:solidFill>
                  <a:schemeClr val="accent3">
                    <a:lumMod val="50000"/>
                  </a:schemeClr>
                </a:solidFill>
                <a:effectLst>
                  <a:outerShdw blurRad="38100" dist="38100" dir="2700000" algn="tl">
                    <a:srgbClr val="000000">
                      <a:alpha val="43137"/>
                    </a:srgbClr>
                  </a:outerShdw>
                </a:effectLst>
              </a:rPr>
              <a:t> Виктория Анатольевна</a:t>
            </a:r>
          </a:p>
          <a:p>
            <a:pPr marL="0" indent="0" algn="r">
              <a:buNone/>
            </a:pPr>
            <a:r>
              <a:rPr lang="ru-RU" b="1" i="1" dirty="0">
                <a:solidFill>
                  <a:schemeClr val="accent3">
                    <a:lumMod val="50000"/>
                  </a:schemeClr>
                </a:solidFill>
                <a:effectLst>
                  <a:outerShdw blurRad="38100" dist="38100" dir="2700000" algn="tl">
                    <a:srgbClr val="000000">
                      <a:alpha val="43137"/>
                    </a:srgbClr>
                  </a:outerShdw>
                </a:effectLst>
              </a:rPr>
              <a:t>у</a:t>
            </a:r>
            <a:r>
              <a:rPr lang="ru-RU" b="1" i="1" dirty="0" smtClean="0">
                <a:solidFill>
                  <a:schemeClr val="accent3">
                    <a:lumMod val="50000"/>
                  </a:schemeClr>
                </a:solidFill>
                <a:effectLst>
                  <a:outerShdw blurRad="38100" dist="38100" dir="2700000" algn="tl">
                    <a:srgbClr val="000000">
                      <a:alpha val="43137"/>
                    </a:srgbClr>
                  </a:outerShdw>
                </a:effectLst>
              </a:rPr>
              <a:t>читель английского языка</a:t>
            </a:r>
          </a:p>
          <a:p>
            <a:pPr marL="0" indent="0" algn="r">
              <a:buNone/>
            </a:pPr>
            <a:r>
              <a:rPr lang="ru-RU" b="1" i="1" dirty="0" smtClean="0">
                <a:solidFill>
                  <a:schemeClr val="accent3">
                    <a:lumMod val="50000"/>
                  </a:schemeClr>
                </a:solidFill>
                <a:effectLst>
                  <a:outerShdw blurRad="38100" dist="38100" dir="2700000" algn="tl">
                    <a:srgbClr val="000000">
                      <a:alpha val="43137"/>
                    </a:srgbClr>
                  </a:outerShdw>
                </a:effectLst>
              </a:rPr>
              <a:t>МБОУ </a:t>
            </a:r>
            <a:r>
              <a:rPr lang="ru-RU" b="1" i="1" dirty="0" err="1" smtClean="0">
                <a:solidFill>
                  <a:schemeClr val="accent3">
                    <a:lumMod val="50000"/>
                  </a:schemeClr>
                </a:solidFill>
                <a:effectLst>
                  <a:outerShdw blurRad="38100" dist="38100" dir="2700000" algn="tl">
                    <a:srgbClr val="000000">
                      <a:alpha val="43137"/>
                    </a:srgbClr>
                  </a:outerShdw>
                </a:effectLst>
              </a:rPr>
              <a:t>Новонукутская</a:t>
            </a:r>
            <a:r>
              <a:rPr lang="ru-RU" b="1" i="1" dirty="0" smtClean="0">
                <a:solidFill>
                  <a:schemeClr val="accent3">
                    <a:lumMod val="50000"/>
                  </a:schemeClr>
                </a:solidFill>
                <a:effectLst>
                  <a:outerShdw blurRad="38100" dist="38100" dir="2700000" algn="tl">
                    <a:srgbClr val="000000">
                      <a:alpha val="43137"/>
                    </a:srgbClr>
                  </a:outerShdw>
                </a:effectLst>
              </a:rPr>
              <a:t> СОШ</a:t>
            </a:r>
          </a:p>
          <a:p>
            <a:pPr marL="0" indent="0" algn="r">
              <a:buNone/>
            </a:pPr>
            <a:r>
              <a:rPr lang="ru-RU" b="1" i="1" dirty="0" smtClean="0">
                <a:solidFill>
                  <a:schemeClr val="accent3">
                    <a:lumMod val="50000"/>
                  </a:schemeClr>
                </a:solidFill>
                <a:effectLst>
                  <a:outerShdw blurRad="38100" dist="38100" dir="2700000" algn="tl">
                    <a:srgbClr val="000000">
                      <a:alpha val="43137"/>
                    </a:srgbClr>
                  </a:outerShdw>
                </a:effectLst>
              </a:rPr>
              <a:t>Иркутская область</a:t>
            </a:r>
            <a:endParaRPr lang="ru-RU" b="1" dirty="0">
              <a:solidFill>
                <a:schemeClr val="accent3">
                  <a:lumMod val="50000"/>
                </a:schemeClr>
              </a:solidFill>
              <a:effectLst>
                <a:outerShdw blurRad="38100" dist="38100" dir="2700000" algn="tl">
                  <a:srgbClr val="000000">
                    <a:alpha val="43137"/>
                  </a:srgbClr>
                </a:outerShdw>
              </a:effectLst>
            </a:endParaRPr>
          </a:p>
        </p:txBody>
      </p:sp>
      <p:sp>
        <p:nvSpPr>
          <p:cNvPr id="3" name="Заголовок 2"/>
          <p:cNvSpPr>
            <a:spLocks noGrp="1"/>
          </p:cNvSpPr>
          <p:nvPr>
            <p:ph type="title"/>
          </p:nvPr>
        </p:nvSpPr>
        <p:spPr/>
        <p:txBody>
          <a:bodyPr>
            <a:normAutofit/>
          </a:bodyPr>
          <a:lstStyle/>
          <a:p>
            <a:r>
              <a:rPr lang="en-US" sz="6600" b="1" i="1" dirty="0" smtClean="0">
                <a:solidFill>
                  <a:srgbClr val="002060"/>
                </a:solidFill>
                <a:effectLst>
                  <a:outerShdw blurRad="38100" dist="38100" dir="2700000" algn="tl">
                    <a:srgbClr val="000000">
                      <a:alpha val="43137"/>
                    </a:srgbClr>
                  </a:outerShdw>
                </a:effectLst>
              </a:rPr>
              <a:t>The ecological contest</a:t>
            </a:r>
            <a:endParaRPr lang="ru-RU" sz="6600" b="1" i="1" dirty="0">
              <a:solidFill>
                <a:srgbClr val="002060"/>
              </a:solidFill>
              <a:effectLst>
                <a:outerShdw blurRad="38100" dist="38100" dir="2700000" algn="tl">
                  <a:srgbClr val="000000">
                    <a:alpha val="43137"/>
                  </a:srgbClr>
                </a:outerShdw>
              </a:effectLst>
            </a:endParaRPr>
          </a:p>
        </p:txBody>
      </p:sp>
      <p:pic>
        <p:nvPicPr>
          <p:cNvPr id="5122" name="Picture 2" descr="C:\Program Files\Microsoft Office\MEDIA\CAGCAT10\j0285360.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420888"/>
            <a:ext cx="3211384"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141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smtClean="0">
                <a:solidFill>
                  <a:srgbClr val="C00000"/>
                </a:solidFill>
                <a:effectLst>
                  <a:outerShdw blurRad="38100" dist="38100" dir="2700000" algn="tl">
                    <a:srgbClr val="000000">
                      <a:alpha val="43137"/>
                    </a:srgbClr>
                  </a:outerShdw>
                </a:effectLst>
              </a:rPr>
              <a:t>5. </a:t>
            </a:r>
            <a:r>
              <a:rPr lang="en-US" sz="3600" b="1" dirty="0" smtClean="0">
                <a:solidFill>
                  <a:srgbClr val="C00000"/>
                </a:solidFill>
                <a:effectLst>
                  <a:outerShdw blurRad="38100" dist="38100" dir="2700000" algn="tl">
                    <a:srgbClr val="000000">
                      <a:alpha val="43137"/>
                    </a:srgbClr>
                  </a:outerShdw>
                </a:effectLst>
              </a:rPr>
              <a:t>Match </a:t>
            </a:r>
            <a:r>
              <a:rPr lang="en-US" sz="3600" b="1" dirty="0">
                <a:solidFill>
                  <a:srgbClr val="C00000"/>
                </a:solidFill>
                <a:effectLst>
                  <a:outerShdw blurRad="38100" dist="38100" dir="2700000" algn="tl">
                    <a:srgbClr val="000000">
                      <a:alpha val="43137"/>
                    </a:srgbClr>
                  </a:outerShdw>
                </a:effectLst>
              </a:rPr>
              <a:t>the parts of the ecological </a:t>
            </a:r>
            <a:r>
              <a:rPr lang="en-US" sz="3600" b="1" dirty="0" smtClean="0">
                <a:solidFill>
                  <a:srgbClr val="C00000"/>
                </a:solidFill>
                <a:effectLst>
                  <a:outerShdw blurRad="38100" dist="38100" dir="2700000" algn="tl">
                    <a:srgbClr val="000000">
                      <a:alpha val="43137"/>
                    </a:srgbClr>
                  </a:outerShdw>
                </a:effectLst>
              </a:rPr>
              <a:t>slogans</a:t>
            </a:r>
            <a:r>
              <a:rPr lang="ru-RU" sz="3600" dirty="0">
                <a:solidFill>
                  <a:srgbClr val="C00000"/>
                </a:solidFill>
                <a:effectLst>
                  <a:outerShdw blurRad="38100" dist="38100" dir="2700000" algn="tl">
                    <a:srgbClr val="000000">
                      <a:alpha val="43137"/>
                    </a:srgbClr>
                  </a:outerShdw>
                </a:effectLst>
              </a:rPr>
              <a:t/>
            </a:r>
            <a:br>
              <a:rPr lang="ru-RU" sz="3600" dirty="0">
                <a:solidFill>
                  <a:srgbClr val="C00000"/>
                </a:solidFill>
                <a:effectLst>
                  <a:outerShdw blurRad="38100" dist="38100" dir="2700000" algn="tl">
                    <a:srgbClr val="000000">
                      <a:alpha val="43137"/>
                    </a:srgbClr>
                  </a:outerShdw>
                </a:effectLst>
              </a:rPr>
            </a:br>
            <a:endParaRPr lang="ru-RU" sz="3600"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sz="quarter" idx="13"/>
          </p:nvPr>
        </p:nvSpPr>
        <p:spPr>
          <a:xfrm>
            <a:off x="0" y="1268760"/>
            <a:ext cx="4788024" cy="5589240"/>
          </a:xfrm>
          <a:solidFill>
            <a:schemeClr val="accent5"/>
          </a:solidFill>
        </p:spPr>
        <p:txBody>
          <a:bodyPr>
            <a:noAutofit/>
          </a:bodyPr>
          <a:lstStyle/>
          <a:p>
            <a:pPr marL="301943" lvl="1" indent="0">
              <a:buNone/>
            </a:pPr>
            <a:r>
              <a:rPr lang="en-US" sz="2600" b="1" i="1" dirty="0" smtClean="0"/>
              <a:t>1. Protect </a:t>
            </a:r>
            <a:r>
              <a:rPr lang="en-US" sz="2600" b="1" i="1" dirty="0"/>
              <a:t>the environment … </a:t>
            </a:r>
            <a:endParaRPr lang="ru-RU" sz="2600" i="1" dirty="0"/>
          </a:p>
          <a:p>
            <a:pPr marL="301943" lvl="1" indent="0">
              <a:buNone/>
            </a:pPr>
            <a:r>
              <a:rPr lang="en-US" sz="2600" b="1" i="1" dirty="0" smtClean="0"/>
              <a:t>2. Keep </a:t>
            </a:r>
            <a:r>
              <a:rPr lang="en-US" sz="2600" b="1" i="1" dirty="0"/>
              <a:t>the land, …</a:t>
            </a:r>
            <a:endParaRPr lang="ru-RU" sz="2600" i="1" dirty="0"/>
          </a:p>
          <a:p>
            <a:pPr marL="301943" lvl="1" indent="0">
              <a:buNone/>
            </a:pPr>
            <a:r>
              <a:rPr lang="en-US" sz="2600" b="1" i="1" dirty="0" smtClean="0"/>
              <a:t>3. Keep </a:t>
            </a:r>
            <a:r>
              <a:rPr lang="en-US" sz="2600" b="1" i="1" dirty="0"/>
              <a:t>…</a:t>
            </a:r>
            <a:endParaRPr lang="ru-RU" sz="2600" i="1" dirty="0"/>
          </a:p>
          <a:p>
            <a:pPr marL="301943" lvl="1" indent="0">
              <a:buNone/>
            </a:pPr>
            <a:r>
              <a:rPr lang="en-US" sz="2600" b="1" i="1" dirty="0" smtClean="0"/>
              <a:t>4. All </a:t>
            </a:r>
            <a:r>
              <a:rPr lang="en-US" sz="2600" b="1" i="1" dirty="0"/>
              <a:t>woods are …   </a:t>
            </a:r>
            <a:r>
              <a:rPr lang="en-US" sz="2600" b="1" i="1" dirty="0" smtClean="0"/>
              <a:t>         . </a:t>
            </a:r>
            <a:r>
              <a:rPr lang="en-US" sz="2600" b="1" i="1" dirty="0"/>
              <a:t>So …            </a:t>
            </a:r>
            <a:r>
              <a:rPr lang="en-US" sz="2600" b="1" i="1" dirty="0" smtClean="0"/>
              <a:t>.</a:t>
            </a:r>
            <a:endParaRPr lang="ru-RU" sz="2600" i="1" dirty="0"/>
          </a:p>
          <a:p>
            <a:pPr marL="301943" lvl="1" indent="0">
              <a:buNone/>
            </a:pPr>
            <a:r>
              <a:rPr lang="en-US" sz="2600" b="1" i="1" dirty="0" smtClean="0"/>
              <a:t>5. Help …          . </a:t>
            </a:r>
            <a:r>
              <a:rPr lang="en-US" sz="2600" b="1" i="1" dirty="0"/>
              <a:t>Protect …       </a:t>
            </a:r>
            <a:r>
              <a:rPr lang="en-US" sz="2600" b="1" i="1" dirty="0" smtClean="0"/>
              <a:t> .</a:t>
            </a:r>
            <a:endParaRPr lang="ru-RU" sz="2600" i="1" dirty="0"/>
          </a:p>
          <a:p>
            <a:pPr marL="301943" lvl="1" indent="0">
              <a:buNone/>
            </a:pPr>
            <a:r>
              <a:rPr lang="en-US" sz="2600" b="1" i="1" dirty="0" smtClean="0"/>
              <a:t>6. The </a:t>
            </a:r>
            <a:r>
              <a:rPr lang="en-US" sz="2600" b="1" i="1" dirty="0"/>
              <a:t>Earth is  …        </a:t>
            </a:r>
            <a:r>
              <a:rPr lang="en-US" sz="2600" b="1" i="1" dirty="0" smtClean="0"/>
              <a:t> </a:t>
            </a:r>
            <a:r>
              <a:rPr lang="en-US" sz="2600" b="1" i="1" dirty="0"/>
              <a:t>. Don’t  …            </a:t>
            </a:r>
            <a:r>
              <a:rPr lang="en-US" sz="2600" b="1" i="1" dirty="0" smtClean="0"/>
              <a:t>.          </a:t>
            </a:r>
            <a:endParaRPr lang="ru-RU" sz="2600" i="1" dirty="0"/>
          </a:p>
          <a:p>
            <a:pPr marL="301943" lvl="1" indent="0">
              <a:buNone/>
            </a:pPr>
            <a:r>
              <a:rPr lang="en-US" sz="2600" b="1" i="1" dirty="0" smtClean="0"/>
              <a:t>7. When </a:t>
            </a:r>
            <a:r>
              <a:rPr lang="en-US" sz="2600" b="1" i="1" dirty="0"/>
              <a:t>you hike,  …                                       </a:t>
            </a:r>
            <a:endParaRPr lang="en-US" sz="2600" i="1" dirty="0"/>
          </a:p>
          <a:p>
            <a:pPr marL="301943" lvl="1" indent="0">
              <a:buNone/>
            </a:pPr>
            <a:r>
              <a:rPr lang="en-US" sz="2600" b="1" i="1" dirty="0" smtClean="0"/>
              <a:t>8. Plant </a:t>
            </a:r>
            <a:r>
              <a:rPr lang="en-US" sz="2600" b="1" i="1" dirty="0"/>
              <a:t>a tree to create home   …</a:t>
            </a:r>
            <a:endParaRPr lang="ru-RU" sz="2600" i="1" dirty="0"/>
          </a:p>
        </p:txBody>
      </p:sp>
      <p:sp>
        <p:nvSpPr>
          <p:cNvPr id="4" name="Объект 3"/>
          <p:cNvSpPr>
            <a:spLocks noGrp="1"/>
          </p:cNvSpPr>
          <p:nvPr>
            <p:ph sz="quarter" idx="14"/>
          </p:nvPr>
        </p:nvSpPr>
        <p:spPr>
          <a:xfrm>
            <a:off x="4788024" y="1268760"/>
            <a:ext cx="4355976" cy="5589240"/>
          </a:xfrm>
          <a:solidFill>
            <a:schemeClr val="accent6"/>
          </a:solidFill>
        </p:spPr>
        <p:txBody>
          <a:bodyPr>
            <a:normAutofit fontScale="32500" lnSpcReduction="20000"/>
          </a:bodyPr>
          <a:lstStyle/>
          <a:p>
            <a:pPr marL="301943" lvl="1" indent="0">
              <a:lnSpc>
                <a:spcPct val="120000"/>
              </a:lnSpc>
              <a:buNone/>
            </a:pPr>
            <a:r>
              <a:rPr lang="en-US" sz="7400" b="1" i="1" dirty="0" smtClean="0"/>
              <a:t>a) from </a:t>
            </a:r>
            <a:r>
              <a:rPr lang="en-US" sz="7400" b="1" i="1" dirty="0"/>
              <a:t>industrial pollution.</a:t>
            </a:r>
            <a:br>
              <a:rPr lang="en-US" sz="7400" b="1" i="1" dirty="0"/>
            </a:br>
            <a:r>
              <a:rPr lang="en-US" sz="7400" b="1" i="1" dirty="0" smtClean="0"/>
              <a:t>b) leave </a:t>
            </a:r>
            <a:r>
              <a:rPr lang="en-US" sz="7400" b="1" i="1" dirty="0"/>
              <a:t>the place clean.</a:t>
            </a:r>
            <a:br>
              <a:rPr lang="en-US" sz="7400" b="1" i="1" dirty="0"/>
            </a:br>
            <a:r>
              <a:rPr lang="en-US" sz="7400" b="1" i="1" dirty="0" smtClean="0"/>
              <a:t>c) for </a:t>
            </a:r>
            <a:r>
              <a:rPr lang="en-US" sz="7400" b="1" i="1" dirty="0"/>
              <a:t>birds, squirrels and other small </a:t>
            </a:r>
            <a:r>
              <a:rPr lang="en-US" sz="7400" b="1" i="1" dirty="0" smtClean="0"/>
              <a:t>animals.</a:t>
            </a:r>
            <a:endParaRPr lang="ru-RU" sz="7400" b="1" i="1" dirty="0" smtClean="0"/>
          </a:p>
          <a:p>
            <a:pPr marL="0" indent="0">
              <a:lnSpc>
                <a:spcPct val="120000"/>
              </a:lnSpc>
              <a:buNone/>
            </a:pPr>
            <a:r>
              <a:rPr lang="en-US" sz="7400" b="1" i="1" dirty="0" smtClean="0"/>
              <a:t>     d) behave as guests.</a:t>
            </a:r>
            <a:endParaRPr lang="ru-RU" sz="7400" b="1" i="1" dirty="0" smtClean="0"/>
          </a:p>
          <a:p>
            <a:pPr marL="0" indent="0">
              <a:lnSpc>
                <a:spcPct val="120000"/>
              </a:lnSpc>
              <a:buNone/>
            </a:pPr>
            <a:r>
              <a:rPr lang="en-US" sz="7400" b="1" i="1" smtClean="0"/>
              <a:t>     </a:t>
            </a:r>
            <a:r>
              <a:rPr lang="en-US" sz="7400" b="1" i="1" dirty="0" smtClean="0"/>
              <a:t>e) our </a:t>
            </a:r>
            <a:r>
              <a:rPr lang="en-US" sz="7400" b="1" i="1" dirty="0"/>
              <a:t>environment clean.</a:t>
            </a:r>
            <a:br>
              <a:rPr lang="en-US" sz="7400" b="1" i="1" dirty="0"/>
            </a:br>
            <a:r>
              <a:rPr lang="en-US" sz="7400" b="1" i="1" dirty="0" smtClean="0"/>
              <a:t>      f) home </a:t>
            </a:r>
            <a:r>
              <a:rPr lang="en-US" sz="7400" b="1" i="1" dirty="0"/>
              <a:t>for animals.</a:t>
            </a:r>
            <a:endParaRPr lang="ru-RU" sz="7400" b="1" i="1" dirty="0"/>
          </a:p>
          <a:p>
            <a:pPr marL="0" indent="0">
              <a:lnSpc>
                <a:spcPct val="120000"/>
              </a:lnSpc>
              <a:buNone/>
            </a:pPr>
            <a:r>
              <a:rPr lang="en-US" sz="7400" b="1" i="1" dirty="0" smtClean="0"/>
              <a:t>       g) nature</a:t>
            </a:r>
            <a:r>
              <a:rPr lang="en-US" sz="7400" b="1" i="1" dirty="0"/>
              <a:t>.</a:t>
            </a:r>
            <a:endParaRPr lang="ru-RU" sz="7400" b="1" i="1" dirty="0"/>
          </a:p>
          <a:p>
            <a:pPr marL="0" indent="0">
              <a:lnSpc>
                <a:spcPct val="120000"/>
              </a:lnSpc>
              <a:buNone/>
            </a:pPr>
            <a:r>
              <a:rPr lang="en-US" sz="7400" b="1" i="1" dirty="0" smtClean="0"/>
              <a:t>       h) it</a:t>
            </a:r>
            <a:r>
              <a:rPr lang="en-US" sz="7400" b="1" i="1" dirty="0"/>
              <a:t>.</a:t>
            </a:r>
            <a:endParaRPr lang="ru-RU" sz="7400" b="1" i="1" dirty="0"/>
          </a:p>
          <a:p>
            <a:pPr marL="0" indent="0">
              <a:lnSpc>
                <a:spcPct val="120000"/>
              </a:lnSpc>
              <a:buNone/>
            </a:pPr>
            <a:r>
              <a:rPr lang="en-US" sz="7400" b="1" i="1" dirty="0" smtClean="0"/>
              <a:t>       </a:t>
            </a:r>
            <a:r>
              <a:rPr lang="en-US" sz="7400" b="1" i="1" dirty="0" err="1" smtClean="0"/>
              <a:t>i</a:t>
            </a:r>
            <a:r>
              <a:rPr lang="en-US" sz="7400" b="1" i="1" dirty="0" smtClean="0"/>
              <a:t>) our </a:t>
            </a:r>
            <a:r>
              <a:rPr lang="en-US" sz="7400" b="1" i="1" dirty="0"/>
              <a:t>home.</a:t>
            </a:r>
            <a:endParaRPr lang="ru-RU" sz="7400" b="1" i="1" dirty="0"/>
          </a:p>
          <a:p>
            <a:pPr marL="0" indent="0">
              <a:lnSpc>
                <a:spcPct val="120000"/>
              </a:lnSpc>
              <a:buNone/>
            </a:pPr>
            <a:r>
              <a:rPr lang="en-US" sz="7400" b="1" i="1" dirty="0" smtClean="0"/>
              <a:t>       j) pollute it.</a:t>
            </a:r>
            <a:endParaRPr lang="en-US" sz="7400" b="1" i="1" dirty="0"/>
          </a:p>
          <a:p>
            <a:pPr marL="0" indent="0">
              <a:lnSpc>
                <a:spcPct val="120000"/>
              </a:lnSpc>
              <a:buNone/>
            </a:pPr>
            <a:r>
              <a:rPr lang="en-US" sz="7400" b="1" i="1" dirty="0" smtClean="0"/>
              <a:t>       k) air </a:t>
            </a:r>
            <a:r>
              <a:rPr lang="en-US" sz="7400" b="1" i="1" dirty="0"/>
              <a:t>and water clean.</a:t>
            </a:r>
            <a:br>
              <a:rPr lang="en-US" sz="7400" b="1" i="1" dirty="0"/>
            </a:br>
            <a:endParaRPr lang="ru-RU" sz="7400" b="1" i="1" dirty="0"/>
          </a:p>
          <a:p>
            <a:endParaRPr lang="ru-RU" dirty="0"/>
          </a:p>
        </p:txBody>
      </p:sp>
    </p:spTree>
    <p:extLst>
      <p:ext uri="{BB962C8B-B14F-4D97-AF65-F5344CB8AC3E}">
        <p14:creationId xmlns:p14="http://schemas.microsoft.com/office/powerpoint/2010/main" val="2332909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3600" b="1" dirty="0">
                <a:solidFill>
                  <a:srgbClr val="C00000"/>
                </a:solidFill>
                <a:effectLst>
                  <a:outerShdw blurRad="38100" dist="38100" dir="2700000" algn="tl">
                    <a:srgbClr val="000000">
                      <a:alpha val="43137"/>
                    </a:srgbClr>
                  </a:outerShdw>
                </a:effectLst>
              </a:rPr>
              <a:t>Match the parts of the ecological </a:t>
            </a:r>
            <a:r>
              <a:rPr lang="en-US" sz="3600" b="1" dirty="0" smtClean="0">
                <a:solidFill>
                  <a:srgbClr val="C00000"/>
                </a:solidFill>
                <a:effectLst>
                  <a:outerShdw blurRad="38100" dist="38100" dir="2700000" algn="tl">
                    <a:srgbClr val="000000">
                      <a:alpha val="43137"/>
                    </a:srgbClr>
                  </a:outerShdw>
                </a:effectLst>
              </a:rPr>
              <a:t>slogans</a:t>
            </a:r>
            <a:r>
              <a:rPr lang="ru-RU" sz="3600" dirty="0">
                <a:solidFill>
                  <a:srgbClr val="C00000"/>
                </a:solidFill>
                <a:effectLst>
                  <a:outerShdw blurRad="38100" dist="38100" dir="2700000" algn="tl">
                    <a:srgbClr val="000000">
                      <a:alpha val="43137"/>
                    </a:srgbClr>
                  </a:outerShdw>
                </a:effectLst>
              </a:rPr>
              <a:t/>
            </a:r>
            <a:br>
              <a:rPr lang="ru-RU" sz="3600" dirty="0">
                <a:solidFill>
                  <a:srgbClr val="C00000"/>
                </a:solidFill>
                <a:effectLst>
                  <a:outerShdw blurRad="38100" dist="38100" dir="2700000" algn="tl">
                    <a:srgbClr val="000000">
                      <a:alpha val="43137"/>
                    </a:srgbClr>
                  </a:outerShdw>
                </a:effectLst>
              </a:rPr>
            </a:br>
            <a:endParaRPr lang="ru-RU" sz="3600"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sz="quarter" idx="13"/>
          </p:nvPr>
        </p:nvSpPr>
        <p:spPr>
          <a:xfrm>
            <a:off x="179512" y="1124744"/>
            <a:ext cx="8856984" cy="6120680"/>
          </a:xfrm>
          <a:solidFill>
            <a:schemeClr val="accent5"/>
          </a:solidFill>
        </p:spPr>
        <p:txBody>
          <a:bodyPr>
            <a:noAutofit/>
          </a:bodyPr>
          <a:lstStyle/>
          <a:p>
            <a:pPr marL="301943" lvl="1" indent="0">
              <a:buNone/>
            </a:pPr>
            <a:r>
              <a:rPr lang="en-US" sz="3200" b="1" dirty="0" smtClean="0"/>
              <a:t>1. Protect </a:t>
            </a:r>
            <a:r>
              <a:rPr lang="en-US" sz="3200" b="1" dirty="0"/>
              <a:t>the environment </a:t>
            </a:r>
            <a:r>
              <a:rPr lang="en-US" sz="3200" b="1" dirty="0">
                <a:solidFill>
                  <a:srgbClr val="C00000"/>
                </a:solidFill>
              </a:rPr>
              <a:t>a)</a:t>
            </a:r>
            <a:r>
              <a:rPr lang="en-US" sz="3200" b="1" dirty="0"/>
              <a:t> from industrial pollution.</a:t>
            </a:r>
            <a:br>
              <a:rPr lang="en-US" sz="3200" b="1" dirty="0"/>
            </a:br>
            <a:r>
              <a:rPr lang="en-US" sz="3200" b="1" dirty="0" smtClean="0"/>
              <a:t>2. Keep </a:t>
            </a:r>
            <a:r>
              <a:rPr lang="en-US" sz="3200" b="1" dirty="0"/>
              <a:t>the land, </a:t>
            </a:r>
            <a:r>
              <a:rPr lang="en-US" sz="3200" b="1" dirty="0">
                <a:solidFill>
                  <a:srgbClr val="C00000"/>
                </a:solidFill>
              </a:rPr>
              <a:t>k)</a:t>
            </a:r>
            <a:r>
              <a:rPr lang="en-US" sz="3200" b="1" dirty="0"/>
              <a:t> air and water clean.</a:t>
            </a:r>
            <a:br>
              <a:rPr lang="en-US" sz="3200" b="1" dirty="0"/>
            </a:br>
            <a:r>
              <a:rPr lang="en-US" sz="3200" b="1" dirty="0" smtClean="0"/>
              <a:t>3. Keep </a:t>
            </a:r>
            <a:r>
              <a:rPr lang="en-US" sz="3200" b="1" dirty="0"/>
              <a:t> </a:t>
            </a:r>
            <a:r>
              <a:rPr lang="en-US" sz="3200" b="1" dirty="0">
                <a:solidFill>
                  <a:srgbClr val="C00000"/>
                </a:solidFill>
              </a:rPr>
              <a:t>e)</a:t>
            </a:r>
            <a:r>
              <a:rPr lang="en-US" sz="3200" b="1" dirty="0"/>
              <a:t> our environment clean.</a:t>
            </a:r>
            <a:br>
              <a:rPr lang="en-US" sz="3200" b="1" dirty="0"/>
            </a:br>
            <a:r>
              <a:rPr lang="en-US" sz="3200" b="1" dirty="0" smtClean="0"/>
              <a:t>4. All </a:t>
            </a:r>
            <a:r>
              <a:rPr lang="en-US" sz="3200" b="1" dirty="0"/>
              <a:t>woods are  </a:t>
            </a:r>
            <a:r>
              <a:rPr lang="en-US" sz="3200" b="1" dirty="0">
                <a:solidFill>
                  <a:srgbClr val="C00000"/>
                </a:solidFill>
              </a:rPr>
              <a:t>f)</a:t>
            </a:r>
            <a:r>
              <a:rPr lang="en-US" sz="3200" b="1" dirty="0"/>
              <a:t> home for animals</a:t>
            </a:r>
            <a:r>
              <a:rPr lang="en-US" sz="3200" b="1" dirty="0" smtClean="0"/>
              <a:t>.  So </a:t>
            </a:r>
            <a:r>
              <a:rPr lang="en-US" sz="3200" b="1" dirty="0">
                <a:solidFill>
                  <a:srgbClr val="C00000"/>
                </a:solidFill>
              </a:rPr>
              <a:t>d) </a:t>
            </a:r>
            <a:r>
              <a:rPr lang="en-US" sz="3200" b="1" dirty="0"/>
              <a:t>behave as guests.</a:t>
            </a:r>
            <a:endParaRPr lang="ru-RU" sz="3200" b="1" dirty="0"/>
          </a:p>
          <a:p>
            <a:pPr marL="301943" lvl="1" indent="0">
              <a:buNone/>
            </a:pPr>
            <a:r>
              <a:rPr lang="en-US" sz="3200" b="1" dirty="0" smtClean="0"/>
              <a:t>5. Help </a:t>
            </a:r>
            <a:r>
              <a:rPr lang="en-US" sz="3200" b="1" dirty="0">
                <a:solidFill>
                  <a:srgbClr val="C00000"/>
                </a:solidFill>
              </a:rPr>
              <a:t>g)</a:t>
            </a:r>
            <a:r>
              <a:rPr lang="en-US" sz="3200" b="1" dirty="0"/>
              <a:t> </a:t>
            </a:r>
            <a:r>
              <a:rPr lang="en-US" sz="3200" b="1" dirty="0" smtClean="0"/>
              <a:t>nature. Protect </a:t>
            </a:r>
            <a:r>
              <a:rPr lang="en-US" sz="3200" b="1" dirty="0">
                <a:solidFill>
                  <a:srgbClr val="C00000"/>
                </a:solidFill>
              </a:rPr>
              <a:t>h)</a:t>
            </a:r>
            <a:r>
              <a:rPr lang="en-US" sz="3200" b="1" dirty="0"/>
              <a:t> it.</a:t>
            </a:r>
            <a:endParaRPr lang="ru-RU" sz="3200" b="1" dirty="0"/>
          </a:p>
          <a:p>
            <a:pPr marL="301943" lvl="1" indent="0">
              <a:buNone/>
            </a:pPr>
            <a:r>
              <a:rPr lang="en-US" sz="3200" b="1" dirty="0" smtClean="0"/>
              <a:t>6. The </a:t>
            </a:r>
            <a:r>
              <a:rPr lang="en-US" sz="3200" b="1" dirty="0"/>
              <a:t>Earth is   </a:t>
            </a:r>
            <a:r>
              <a:rPr lang="en-US" sz="3200" b="1" dirty="0" err="1">
                <a:solidFill>
                  <a:srgbClr val="C00000"/>
                </a:solidFill>
              </a:rPr>
              <a:t>i</a:t>
            </a:r>
            <a:r>
              <a:rPr lang="en-US" sz="3200" b="1" dirty="0">
                <a:solidFill>
                  <a:srgbClr val="C00000"/>
                </a:solidFill>
              </a:rPr>
              <a:t>)</a:t>
            </a:r>
            <a:r>
              <a:rPr lang="en-US" sz="3200" b="1" dirty="0"/>
              <a:t> our home</a:t>
            </a:r>
            <a:r>
              <a:rPr lang="en-US" sz="3200" b="1" dirty="0" smtClean="0"/>
              <a:t>. </a:t>
            </a:r>
            <a:r>
              <a:rPr lang="en-US" sz="3200" b="1" dirty="0"/>
              <a:t>Don’t   </a:t>
            </a:r>
            <a:r>
              <a:rPr lang="en-US" sz="3200" b="1" dirty="0">
                <a:solidFill>
                  <a:srgbClr val="C00000"/>
                </a:solidFill>
              </a:rPr>
              <a:t>j)</a:t>
            </a:r>
            <a:r>
              <a:rPr lang="en-US" sz="3200" b="1" dirty="0"/>
              <a:t> pollute it</a:t>
            </a:r>
            <a:r>
              <a:rPr lang="en-US" sz="3200" b="1" dirty="0" smtClean="0"/>
              <a:t>.          </a:t>
            </a:r>
            <a:endParaRPr lang="ru-RU" sz="3200" dirty="0"/>
          </a:p>
          <a:p>
            <a:pPr marL="301943" lvl="1" indent="0">
              <a:buNone/>
            </a:pPr>
            <a:r>
              <a:rPr lang="en-US" sz="3200" b="1" dirty="0" smtClean="0"/>
              <a:t>7. When </a:t>
            </a:r>
            <a:r>
              <a:rPr lang="en-US" sz="3200" b="1" dirty="0"/>
              <a:t>you hike, </a:t>
            </a:r>
            <a:r>
              <a:rPr lang="en-US" sz="3200" b="1" dirty="0">
                <a:solidFill>
                  <a:srgbClr val="C00000"/>
                </a:solidFill>
              </a:rPr>
              <a:t>b)</a:t>
            </a:r>
            <a:r>
              <a:rPr lang="en-US" sz="3200" b="1" dirty="0"/>
              <a:t> leave the place clean</a:t>
            </a:r>
            <a:r>
              <a:rPr lang="en-US" sz="3200" b="1" dirty="0" smtClean="0"/>
              <a:t>.                                      </a:t>
            </a:r>
            <a:endParaRPr lang="en-US" sz="3200" dirty="0"/>
          </a:p>
          <a:p>
            <a:pPr marL="301943" lvl="1" indent="0">
              <a:buNone/>
            </a:pPr>
            <a:r>
              <a:rPr lang="en-US" sz="3200" b="1" dirty="0" smtClean="0"/>
              <a:t>8. Plant </a:t>
            </a:r>
            <a:r>
              <a:rPr lang="en-US" sz="3200" b="1" dirty="0"/>
              <a:t>a tree to create home   </a:t>
            </a:r>
            <a:r>
              <a:rPr lang="en-US" sz="3200" b="1" dirty="0">
                <a:solidFill>
                  <a:srgbClr val="C00000"/>
                </a:solidFill>
              </a:rPr>
              <a:t>c)</a:t>
            </a:r>
            <a:r>
              <a:rPr lang="en-US" sz="3200" b="1" dirty="0"/>
              <a:t> for birds, squirrels and other small animals.</a:t>
            </a:r>
            <a:endParaRPr lang="ru-RU" sz="3200" b="1" dirty="0"/>
          </a:p>
          <a:p>
            <a:pPr marL="301943" lvl="1" indent="0">
              <a:buNone/>
            </a:pPr>
            <a:endParaRPr lang="ru-RU" sz="3200" dirty="0"/>
          </a:p>
        </p:txBody>
      </p:sp>
      <p:sp>
        <p:nvSpPr>
          <p:cNvPr id="4" name="Объект 3"/>
          <p:cNvSpPr>
            <a:spLocks noGrp="1"/>
          </p:cNvSpPr>
          <p:nvPr>
            <p:ph sz="quarter" idx="14"/>
          </p:nvPr>
        </p:nvSpPr>
        <p:spPr>
          <a:xfrm>
            <a:off x="10332640" y="2060848"/>
            <a:ext cx="288032" cy="4797152"/>
          </a:xfrm>
          <a:solidFill>
            <a:schemeClr val="accent6"/>
          </a:solidFill>
        </p:spPr>
        <p:txBody>
          <a:bodyPr>
            <a:normAutofit/>
          </a:bodyPr>
          <a:lstStyle/>
          <a:p>
            <a:endParaRPr lang="ru-RU" dirty="0"/>
          </a:p>
        </p:txBody>
      </p:sp>
    </p:spTree>
    <p:extLst>
      <p:ext uri="{BB962C8B-B14F-4D97-AF65-F5344CB8AC3E}">
        <p14:creationId xmlns:p14="http://schemas.microsoft.com/office/powerpoint/2010/main" val="799302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8847"/>
            <a:ext cx="8784976" cy="6524863"/>
          </a:xfrm>
          <a:prstGeom prst="rect">
            <a:avLst/>
          </a:prstGeom>
          <a:solidFill>
            <a:schemeClr val="accent6"/>
          </a:solidFill>
        </p:spPr>
        <p:txBody>
          <a:bodyPr wrap="square">
            <a:spAutoFit/>
          </a:bodyPr>
          <a:lstStyle/>
          <a:p>
            <a:pPr marL="457200" lvl="0" indent="-457200">
              <a:buFont typeface="+mj-lt"/>
              <a:buAutoNum type="arabicPeriod"/>
            </a:pPr>
            <a:r>
              <a:rPr lang="en-US" sz="2200" b="1" dirty="0"/>
              <a:t>Protect the environment from industrial pollution.</a:t>
            </a:r>
            <a:br>
              <a:rPr lang="en-US" sz="2200" b="1" dirty="0"/>
            </a:br>
            <a:r>
              <a:rPr lang="ru-RU" sz="2200" b="1" dirty="0">
                <a:solidFill>
                  <a:srgbClr val="C00000"/>
                </a:solidFill>
              </a:rPr>
              <a:t>Охраняйте окружающую среду от промышленного загрязнения</a:t>
            </a:r>
            <a:r>
              <a:rPr lang="en-US" sz="2200" b="1" dirty="0">
                <a:solidFill>
                  <a:srgbClr val="C00000"/>
                </a:solidFill>
              </a:rPr>
              <a:t>.</a:t>
            </a:r>
            <a:endParaRPr lang="ru-RU" sz="2200" b="1" dirty="0">
              <a:solidFill>
                <a:srgbClr val="C00000"/>
              </a:solidFill>
            </a:endParaRPr>
          </a:p>
          <a:p>
            <a:pPr marL="457200" lvl="0" indent="-457200">
              <a:buFont typeface="+mj-lt"/>
              <a:buAutoNum type="arabicPeriod"/>
            </a:pPr>
            <a:r>
              <a:rPr lang="en-US" sz="2200" b="1" dirty="0"/>
              <a:t>Keep the land, air and water clean.</a:t>
            </a:r>
            <a:br>
              <a:rPr lang="en-US" sz="2200" b="1" dirty="0"/>
            </a:br>
            <a:r>
              <a:rPr lang="ru-RU" sz="2200" b="1" smtClean="0">
                <a:solidFill>
                  <a:srgbClr val="C00000"/>
                </a:solidFill>
              </a:rPr>
              <a:t>Содержи </a:t>
            </a:r>
            <a:r>
              <a:rPr lang="ru-RU" sz="2200" b="1" dirty="0">
                <a:solidFill>
                  <a:srgbClr val="C00000"/>
                </a:solidFill>
              </a:rPr>
              <a:t>землю, воздух и воду в чистоте.</a:t>
            </a:r>
          </a:p>
          <a:p>
            <a:pPr marL="457200" lvl="0" indent="-457200">
              <a:buFont typeface="+mj-lt"/>
              <a:buAutoNum type="arabicPeriod"/>
            </a:pPr>
            <a:r>
              <a:rPr lang="ru-RU" sz="2200" b="1" dirty="0" err="1"/>
              <a:t>Keep</a:t>
            </a:r>
            <a:r>
              <a:rPr lang="ru-RU" sz="2200" b="1" dirty="0"/>
              <a:t> </a:t>
            </a:r>
            <a:r>
              <a:rPr lang="ru-RU" sz="2200" b="1" dirty="0" err="1"/>
              <a:t>our</a:t>
            </a:r>
            <a:r>
              <a:rPr lang="ru-RU" sz="2200" b="1" dirty="0"/>
              <a:t> </a:t>
            </a:r>
            <a:r>
              <a:rPr lang="ru-RU" sz="2200" b="1" dirty="0" err="1"/>
              <a:t>environment</a:t>
            </a:r>
            <a:r>
              <a:rPr lang="ru-RU" sz="2200" b="1" dirty="0"/>
              <a:t> </a:t>
            </a:r>
            <a:r>
              <a:rPr lang="ru-RU" sz="2200" b="1" dirty="0" err="1"/>
              <a:t>clean</a:t>
            </a:r>
            <a:r>
              <a:rPr lang="ru-RU" sz="2200" b="1" dirty="0"/>
              <a:t>.</a:t>
            </a:r>
            <a:br>
              <a:rPr lang="ru-RU" sz="2200" b="1" dirty="0"/>
            </a:br>
            <a:r>
              <a:rPr lang="ru-RU" sz="2200" b="1" dirty="0">
                <a:solidFill>
                  <a:srgbClr val="C00000"/>
                </a:solidFill>
              </a:rPr>
              <a:t>Содержи окружающую среду в чистоте.</a:t>
            </a:r>
          </a:p>
          <a:p>
            <a:pPr marL="457200" lvl="0" indent="-457200">
              <a:buFont typeface="+mj-lt"/>
              <a:buAutoNum type="arabicPeriod"/>
            </a:pPr>
            <a:r>
              <a:rPr lang="en-US" sz="2200" b="1" dirty="0"/>
              <a:t>All woods are home for animals. </a:t>
            </a:r>
            <a:r>
              <a:rPr lang="ru-RU" sz="2200" b="1" dirty="0" err="1"/>
              <a:t>So</a:t>
            </a:r>
            <a:r>
              <a:rPr lang="ru-RU" sz="2200" b="1" dirty="0"/>
              <a:t> </a:t>
            </a:r>
            <a:r>
              <a:rPr lang="ru-RU" sz="2200" b="1" dirty="0" err="1"/>
              <a:t>behave</a:t>
            </a:r>
            <a:r>
              <a:rPr lang="ru-RU" sz="2200" b="1" dirty="0"/>
              <a:t> </a:t>
            </a:r>
            <a:r>
              <a:rPr lang="ru-RU" sz="2200" b="1" dirty="0" err="1"/>
              <a:t>as</a:t>
            </a:r>
            <a:r>
              <a:rPr lang="ru-RU" sz="2200" b="1" dirty="0"/>
              <a:t> </a:t>
            </a:r>
            <a:r>
              <a:rPr lang="ru-RU" sz="2200" b="1" dirty="0" err="1"/>
              <a:t>guests</a:t>
            </a:r>
            <a:r>
              <a:rPr lang="ru-RU" sz="2200" b="1" dirty="0"/>
              <a:t>.</a:t>
            </a:r>
            <a:br>
              <a:rPr lang="ru-RU" sz="2200" b="1" dirty="0"/>
            </a:br>
            <a:r>
              <a:rPr lang="ru-RU" sz="2200" b="1" dirty="0">
                <a:solidFill>
                  <a:srgbClr val="C00000"/>
                </a:solidFill>
              </a:rPr>
              <a:t>Все леса – дом для животных. </a:t>
            </a:r>
            <a:r>
              <a:rPr lang="ru-RU" sz="2200" b="1" dirty="0" smtClean="0">
                <a:solidFill>
                  <a:srgbClr val="C00000"/>
                </a:solidFill>
              </a:rPr>
              <a:t>Ведите </a:t>
            </a:r>
            <a:r>
              <a:rPr lang="ru-RU" sz="2200" b="1" dirty="0">
                <a:solidFill>
                  <a:srgbClr val="C00000"/>
                </a:solidFill>
              </a:rPr>
              <a:t>себя как </a:t>
            </a:r>
            <a:r>
              <a:rPr lang="ru-RU" sz="2200" b="1" dirty="0" smtClean="0">
                <a:solidFill>
                  <a:srgbClr val="C00000"/>
                </a:solidFill>
              </a:rPr>
              <a:t>гости.</a:t>
            </a:r>
            <a:endParaRPr lang="ru-RU" sz="2200" b="1" dirty="0">
              <a:solidFill>
                <a:srgbClr val="C00000"/>
              </a:solidFill>
            </a:endParaRPr>
          </a:p>
          <a:p>
            <a:pPr marL="457200" lvl="0" indent="-457200">
              <a:buFont typeface="+mj-lt"/>
              <a:buAutoNum type="arabicPeriod"/>
            </a:pPr>
            <a:r>
              <a:rPr lang="en-US" sz="2200" b="1" dirty="0"/>
              <a:t>Help nature. Protect it.</a:t>
            </a:r>
            <a:br>
              <a:rPr lang="en-US" sz="2200" b="1" dirty="0"/>
            </a:br>
            <a:r>
              <a:rPr lang="ru-RU" sz="2200" b="1" dirty="0">
                <a:solidFill>
                  <a:srgbClr val="C00000"/>
                </a:solidFill>
              </a:rPr>
              <a:t>Помогай природе</a:t>
            </a:r>
            <a:r>
              <a:rPr lang="en-US" sz="2200" b="1" dirty="0">
                <a:solidFill>
                  <a:srgbClr val="C00000"/>
                </a:solidFill>
              </a:rPr>
              <a:t>. </a:t>
            </a:r>
            <a:r>
              <a:rPr lang="ru-RU" sz="2200" b="1" dirty="0">
                <a:solidFill>
                  <a:srgbClr val="C00000"/>
                </a:solidFill>
              </a:rPr>
              <a:t>Защищай ее</a:t>
            </a:r>
            <a:r>
              <a:rPr lang="en-US" sz="2200" b="1" dirty="0">
                <a:solidFill>
                  <a:srgbClr val="C00000"/>
                </a:solidFill>
              </a:rPr>
              <a:t>.</a:t>
            </a:r>
            <a:endParaRPr lang="ru-RU" sz="2200" b="1" dirty="0">
              <a:solidFill>
                <a:srgbClr val="C00000"/>
              </a:solidFill>
            </a:endParaRPr>
          </a:p>
          <a:p>
            <a:pPr marL="457200" lvl="0" indent="-457200">
              <a:buFont typeface="+mj-lt"/>
              <a:buAutoNum type="arabicPeriod"/>
            </a:pPr>
            <a:r>
              <a:rPr lang="en-US" sz="2200" b="1" dirty="0"/>
              <a:t>The Earth is our home. Don’t pollute it.</a:t>
            </a:r>
            <a:br>
              <a:rPr lang="en-US" sz="2200" b="1" dirty="0"/>
            </a:br>
            <a:r>
              <a:rPr lang="ru-RU" sz="2200" b="1" dirty="0">
                <a:solidFill>
                  <a:srgbClr val="C00000"/>
                </a:solidFill>
              </a:rPr>
              <a:t>Земля - наш дом. Не загрязняй его.</a:t>
            </a:r>
          </a:p>
          <a:p>
            <a:pPr marL="457200" lvl="0" indent="-457200">
              <a:buFont typeface="+mj-lt"/>
              <a:buAutoNum type="arabicPeriod"/>
            </a:pPr>
            <a:r>
              <a:rPr lang="en-US" sz="2200" b="1" dirty="0"/>
              <a:t>When you hike, leave the place clean.</a:t>
            </a:r>
            <a:br>
              <a:rPr lang="en-US" sz="2200" b="1" dirty="0"/>
            </a:br>
            <a:r>
              <a:rPr lang="ru-RU" sz="2200" b="1" dirty="0">
                <a:solidFill>
                  <a:srgbClr val="C00000"/>
                </a:solidFill>
              </a:rPr>
              <a:t>На прогулке оставляй после себя место чистым.</a:t>
            </a:r>
          </a:p>
          <a:p>
            <a:pPr marL="457200" lvl="0" indent="-457200">
              <a:buFont typeface="+mj-lt"/>
              <a:buAutoNum type="arabicPeriod"/>
            </a:pPr>
            <a:r>
              <a:rPr lang="en-US" sz="2200" b="1" dirty="0"/>
              <a:t>Plant a tree to create home for birds, squirrels and other small animals.</a:t>
            </a:r>
            <a:br>
              <a:rPr lang="en-US" sz="2200" b="1" dirty="0"/>
            </a:br>
            <a:r>
              <a:rPr lang="ru-RU" sz="2200" b="1" dirty="0">
                <a:solidFill>
                  <a:srgbClr val="C00000"/>
                </a:solidFill>
              </a:rPr>
              <a:t>Посади дерево, чтобы сделать дом для птиц, белок и других маленьких животных.</a:t>
            </a:r>
          </a:p>
          <a:p>
            <a:r>
              <a:rPr lang="ru-RU" sz="2200" dirty="0">
                <a:solidFill>
                  <a:srgbClr val="C00000"/>
                </a:solidFill>
              </a:rPr>
              <a:t> </a:t>
            </a:r>
          </a:p>
        </p:txBody>
      </p:sp>
    </p:spTree>
    <p:extLst>
      <p:ext uri="{BB962C8B-B14F-4D97-AF65-F5344CB8AC3E}">
        <p14:creationId xmlns:p14="http://schemas.microsoft.com/office/powerpoint/2010/main" val="4173836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Пользователь\Desktop\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99590" y="-200374"/>
            <a:ext cx="7256040" cy="7661822"/>
          </a:xfrm>
          <a:prstGeom prst="rect">
            <a:avLst/>
          </a:prstGeom>
          <a:noFill/>
          <a:extLst>
            <a:ext uri="{909E8E84-426E-40DD-AFC4-6F175D3DCCD1}">
              <a14:hiddenFill xmlns:a14="http://schemas.microsoft.com/office/drawing/2010/main">
                <a:solidFill>
                  <a:srgbClr val="FFFFFF"/>
                </a:solidFill>
              </a14:hiddenFill>
            </a:ext>
          </a:extLst>
        </p:spPr>
      </p:pic>
      <p:pic>
        <p:nvPicPr>
          <p:cNvPr id="2" name="026 - Unit 4, Lesson 2, Exercise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0830" y="1916832"/>
            <a:ext cx="609600" cy="609600"/>
          </a:xfrm>
          <a:prstGeom prst="rect">
            <a:avLst/>
          </a:prstGeom>
        </p:spPr>
      </p:pic>
      <p:sp>
        <p:nvSpPr>
          <p:cNvPr id="3" name="Левая фигурная скобка 2"/>
          <p:cNvSpPr/>
          <p:nvPr/>
        </p:nvSpPr>
        <p:spPr>
          <a:xfrm>
            <a:off x="2482169" y="1196752"/>
            <a:ext cx="443480" cy="1024880"/>
          </a:xfrm>
          <a:prstGeom prst="leftBrace">
            <a:avLst>
              <a:gd name="adj1" fmla="val 8333"/>
              <a:gd name="adj2" fmla="val 4685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 name="Правая фигурная скобка 3"/>
          <p:cNvSpPr/>
          <p:nvPr/>
        </p:nvSpPr>
        <p:spPr>
          <a:xfrm>
            <a:off x="5681606" y="1196752"/>
            <a:ext cx="443480" cy="102488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Скругленный прямоугольник 5"/>
          <p:cNvSpPr/>
          <p:nvPr/>
        </p:nvSpPr>
        <p:spPr>
          <a:xfrm>
            <a:off x="2703909" y="2221632"/>
            <a:ext cx="1136140" cy="4152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noFill/>
            </a:endParaRPr>
          </a:p>
        </p:txBody>
      </p:sp>
      <p:sp>
        <p:nvSpPr>
          <p:cNvPr id="8" name="Прямоугольник 7"/>
          <p:cNvSpPr/>
          <p:nvPr/>
        </p:nvSpPr>
        <p:spPr>
          <a:xfrm>
            <a:off x="2703909" y="5085184"/>
            <a:ext cx="1136140" cy="5040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469734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1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8928992" cy="7263527"/>
          </a:xfrm>
          <a:prstGeom prst="rect">
            <a:avLst/>
          </a:prstGeom>
        </p:spPr>
        <p:txBody>
          <a:bodyPr wrap="square">
            <a:spAutoFit/>
          </a:bodyPr>
          <a:lstStyle/>
          <a:p>
            <a:pPr algn="ctr"/>
            <a:r>
              <a:rPr lang="en-US" sz="6600" b="1" i="1" dirty="0">
                <a:solidFill>
                  <a:srgbClr val="C00000"/>
                </a:solidFill>
              </a:rPr>
              <a:t>Our </a:t>
            </a:r>
            <a:r>
              <a:rPr lang="en-US" sz="6600" b="1" i="1" dirty="0" smtClean="0">
                <a:solidFill>
                  <a:srgbClr val="C00000"/>
                </a:solidFill>
              </a:rPr>
              <a:t>promise</a:t>
            </a:r>
            <a:endParaRPr lang="ru-RU" sz="6600" b="1" dirty="0">
              <a:solidFill>
                <a:srgbClr val="C00000"/>
              </a:solidFill>
            </a:endParaRPr>
          </a:p>
          <a:p>
            <a:pPr algn="ctr"/>
            <a:r>
              <a:rPr lang="en-US" sz="4000" b="1" dirty="0">
                <a:solidFill>
                  <a:srgbClr val="002060"/>
                </a:solidFill>
                <a:effectLst>
                  <a:outerShdw blurRad="38100" dist="38100" dir="2700000" algn="tl">
                    <a:srgbClr val="000000">
                      <a:alpha val="43137"/>
                    </a:srgbClr>
                  </a:outerShdw>
                </a:effectLst>
              </a:rPr>
              <a:t>The Earth </a:t>
            </a:r>
            <a:r>
              <a:rPr lang="en-US" sz="4000" b="1" dirty="0" smtClean="0">
                <a:solidFill>
                  <a:srgbClr val="002060"/>
                </a:solidFill>
                <a:effectLst>
                  <a:outerShdw blurRad="38100" dist="38100" dir="2700000" algn="tl">
                    <a:srgbClr val="000000">
                      <a:alpha val="43137"/>
                    </a:srgbClr>
                  </a:outerShdw>
                </a:effectLst>
              </a:rPr>
              <a:t>is our </a:t>
            </a:r>
            <a:r>
              <a:rPr lang="en-US" sz="4000" b="1" dirty="0">
                <a:solidFill>
                  <a:srgbClr val="002060"/>
                </a:solidFill>
                <a:effectLst>
                  <a:outerShdw blurRad="38100" dist="38100" dir="2700000" algn="tl">
                    <a:srgbClr val="000000">
                      <a:alpha val="43137"/>
                    </a:srgbClr>
                  </a:outerShdw>
                </a:effectLst>
              </a:rPr>
              <a:t>home.</a:t>
            </a:r>
            <a:endParaRPr lang="ru-RU" sz="4000" b="1" dirty="0">
              <a:solidFill>
                <a:srgbClr val="002060"/>
              </a:solidFill>
              <a:effectLst>
                <a:outerShdw blurRad="38100" dist="38100" dir="2700000" algn="tl">
                  <a:srgbClr val="000000">
                    <a:alpha val="43137"/>
                  </a:srgbClr>
                </a:outerShdw>
              </a:effectLst>
            </a:endParaRPr>
          </a:p>
          <a:p>
            <a:pPr algn="ctr"/>
            <a:r>
              <a:rPr lang="en-US" sz="4000" b="1" dirty="0" smtClean="0">
                <a:solidFill>
                  <a:srgbClr val="002060"/>
                </a:solidFill>
                <a:effectLst>
                  <a:outerShdw blurRad="38100" dist="38100" dir="2700000" algn="tl">
                    <a:srgbClr val="000000">
                      <a:alpha val="43137"/>
                    </a:srgbClr>
                  </a:outerShdw>
                </a:effectLst>
              </a:rPr>
              <a:t>We </a:t>
            </a:r>
            <a:r>
              <a:rPr lang="en-US" sz="4000" b="1" dirty="0">
                <a:solidFill>
                  <a:srgbClr val="002060"/>
                </a:solidFill>
                <a:effectLst>
                  <a:outerShdw blurRad="38100" dist="38100" dir="2700000" algn="tl">
                    <a:srgbClr val="000000">
                      <a:alpha val="43137"/>
                    </a:srgbClr>
                  </a:outerShdw>
                </a:effectLst>
              </a:rPr>
              <a:t>promise to keep it healthy and beautiful.</a:t>
            </a:r>
            <a:endParaRPr lang="ru-RU" sz="4000" b="1" dirty="0">
              <a:solidFill>
                <a:srgbClr val="002060"/>
              </a:solidFill>
              <a:effectLst>
                <a:outerShdw blurRad="38100" dist="38100" dir="2700000" algn="tl">
                  <a:srgbClr val="000000">
                    <a:alpha val="43137"/>
                  </a:srgbClr>
                </a:outerShdw>
              </a:effectLst>
            </a:endParaRPr>
          </a:p>
          <a:p>
            <a:pPr algn="ctr"/>
            <a:r>
              <a:rPr lang="en-US" sz="4000" b="1" dirty="0" smtClean="0">
                <a:solidFill>
                  <a:srgbClr val="002060"/>
                </a:solidFill>
                <a:effectLst>
                  <a:outerShdw blurRad="38100" dist="38100" dir="2700000" algn="tl">
                    <a:srgbClr val="000000">
                      <a:alpha val="43137"/>
                    </a:srgbClr>
                  </a:outerShdw>
                </a:effectLst>
              </a:rPr>
              <a:t>We’ll </a:t>
            </a:r>
            <a:r>
              <a:rPr lang="en-US" sz="4000" b="1" dirty="0">
                <a:solidFill>
                  <a:srgbClr val="002060"/>
                </a:solidFill>
                <a:effectLst>
                  <a:outerShdw blurRad="38100" dist="38100" dir="2700000" algn="tl">
                    <a:srgbClr val="000000">
                      <a:alpha val="43137"/>
                    </a:srgbClr>
                  </a:outerShdw>
                </a:effectLst>
              </a:rPr>
              <a:t>love the land, the air, the water and all living creatures.</a:t>
            </a:r>
            <a:endParaRPr lang="ru-RU" sz="4000" b="1" dirty="0">
              <a:solidFill>
                <a:srgbClr val="002060"/>
              </a:solidFill>
              <a:effectLst>
                <a:outerShdw blurRad="38100" dist="38100" dir="2700000" algn="tl">
                  <a:srgbClr val="000000">
                    <a:alpha val="43137"/>
                  </a:srgbClr>
                </a:outerShdw>
              </a:effectLst>
            </a:endParaRPr>
          </a:p>
          <a:p>
            <a:pPr algn="ctr"/>
            <a:r>
              <a:rPr lang="en-US" sz="4000" b="1" dirty="0" smtClean="0">
                <a:solidFill>
                  <a:srgbClr val="002060"/>
                </a:solidFill>
                <a:effectLst>
                  <a:outerShdw blurRad="38100" dist="38100" dir="2700000" algn="tl">
                    <a:srgbClr val="000000">
                      <a:alpha val="43137"/>
                    </a:srgbClr>
                  </a:outerShdw>
                </a:effectLst>
              </a:rPr>
              <a:t>We’ll be the defenders </a:t>
            </a:r>
            <a:r>
              <a:rPr lang="en-US" sz="4000" b="1" dirty="0">
                <a:solidFill>
                  <a:srgbClr val="002060"/>
                </a:solidFill>
                <a:effectLst>
                  <a:outerShdw blurRad="38100" dist="38100" dir="2700000" algn="tl">
                    <a:srgbClr val="000000">
                      <a:alpha val="43137"/>
                    </a:srgbClr>
                  </a:outerShdw>
                </a:effectLst>
              </a:rPr>
              <a:t>of </a:t>
            </a:r>
            <a:r>
              <a:rPr lang="en-US" sz="4000" b="1" dirty="0" smtClean="0">
                <a:solidFill>
                  <a:srgbClr val="002060"/>
                </a:solidFill>
                <a:effectLst>
                  <a:outerShdw blurRad="38100" dist="38100" dir="2700000" algn="tl">
                    <a:srgbClr val="000000">
                      <a:alpha val="43137"/>
                    </a:srgbClr>
                  </a:outerShdw>
                </a:effectLst>
              </a:rPr>
              <a:t>our </a:t>
            </a:r>
            <a:r>
              <a:rPr lang="en-US" sz="4000" b="1" dirty="0">
                <a:solidFill>
                  <a:srgbClr val="002060"/>
                </a:solidFill>
                <a:effectLst>
                  <a:outerShdw blurRad="38100" dist="38100" dir="2700000" algn="tl">
                    <a:srgbClr val="000000">
                      <a:alpha val="43137"/>
                    </a:srgbClr>
                  </a:outerShdw>
                </a:effectLst>
              </a:rPr>
              <a:t>planet, united with </a:t>
            </a:r>
            <a:r>
              <a:rPr lang="en-US" sz="4000" b="1" dirty="0" smtClean="0">
                <a:solidFill>
                  <a:srgbClr val="002060"/>
                </a:solidFill>
                <a:effectLst>
                  <a:outerShdw blurRad="38100" dist="38100" dir="2700000" algn="tl">
                    <a:srgbClr val="000000">
                      <a:alpha val="43137"/>
                    </a:srgbClr>
                  </a:outerShdw>
                </a:effectLst>
              </a:rPr>
              <a:t>all people of good will.</a:t>
            </a:r>
            <a:endParaRPr lang="ru-RU" sz="4000" b="1" dirty="0">
              <a:solidFill>
                <a:srgbClr val="002060"/>
              </a:solidFill>
              <a:effectLst>
                <a:outerShdw blurRad="38100" dist="38100" dir="2700000" algn="tl">
                  <a:srgbClr val="000000">
                    <a:alpha val="43137"/>
                  </a:srgbClr>
                </a:outerShdw>
              </a:effectLst>
            </a:endParaRPr>
          </a:p>
          <a:p>
            <a:pPr algn="ctr"/>
            <a:r>
              <a:rPr lang="en-US" sz="4000" b="1" dirty="0" smtClean="0">
                <a:solidFill>
                  <a:srgbClr val="002060"/>
                </a:solidFill>
                <a:effectLst>
                  <a:outerShdw blurRad="38100" dist="38100" dir="2700000" algn="tl">
                    <a:srgbClr val="000000">
                      <a:alpha val="43137"/>
                    </a:srgbClr>
                  </a:outerShdw>
                </a:effectLst>
              </a:rPr>
              <a:t>We</a:t>
            </a:r>
            <a:r>
              <a:rPr lang="ru-RU" sz="4000" b="1" dirty="0" smtClean="0">
                <a:solidFill>
                  <a:srgbClr val="002060"/>
                </a:solidFill>
                <a:effectLst>
                  <a:outerShdw blurRad="38100" dist="38100" dir="2700000" algn="tl">
                    <a:srgbClr val="000000">
                      <a:alpha val="43137"/>
                    </a:srgbClr>
                  </a:outerShdw>
                </a:effectLst>
              </a:rPr>
              <a:t>’</a:t>
            </a:r>
            <a:r>
              <a:rPr lang="ru-RU" sz="4000" b="1" dirty="0" err="1" smtClean="0">
                <a:solidFill>
                  <a:srgbClr val="002060"/>
                </a:solidFill>
                <a:effectLst>
                  <a:outerShdw blurRad="38100" dist="38100" dir="2700000" algn="tl">
                    <a:srgbClr val="000000">
                      <a:alpha val="43137"/>
                    </a:srgbClr>
                  </a:outerShdw>
                </a:effectLst>
              </a:rPr>
              <a:t>ll</a:t>
            </a:r>
            <a:r>
              <a:rPr lang="ru-RU" sz="4000" b="1" dirty="0" smtClean="0">
                <a:solidFill>
                  <a:srgbClr val="002060"/>
                </a:solidFill>
                <a:effectLst>
                  <a:outerShdw blurRad="38100" dist="38100" dir="2700000" algn="tl">
                    <a:srgbClr val="000000">
                      <a:alpha val="43137"/>
                    </a:srgbClr>
                  </a:outerShdw>
                </a:effectLst>
              </a:rPr>
              <a:t> </a:t>
            </a:r>
            <a:r>
              <a:rPr lang="ru-RU" sz="4000" b="1" dirty="0" err="1">
                <a:solidFill>
                  <a:srgbClr val="002060"/>
                </a:solidFill>
                <a:effectLst>
                  <a:outerShdw blurRad="38100" dist="38100" dir="2700000" algn="tl">
                    <a:srgbClr val="000000">
                      <a:alpha val="43137"/>
                    </a:srgbClr>
                  </a:outerShdw>
                </a:effectLst>
              </a:rPr>
              <a:t>save</a:t>
            </a:r>
            <a:r>
              <a:rPr lang="ru-RU" sz="4000" b="1" dirty="0">
                <a:solidFill>
                  <a:srgbClr val="002060"/>
                </a:solidFill>
                <a:effectLst>
                  <a:outerShdw blurRad="38100" dist="38100" dir="2700000" algn="tl">
                    <a:srgbClr val="000000">
                      <a:alpha val="43137"/>
                    </a:srgbClr>
                  </a:outerShdw>
                </a:effectLst>
              </a:rPr>
              <a:t> </a:t>
            </a:r>
            <a:r>
              <a:rPr lang="ru-RU" sz="4000" b="1" dirty="0" err="1">
                <a:solidFill>
                  <a:srgbClr val="002060"/>
                </a:solidFill>
                <a:effectLst>
                  <a:outerShdw blurRad="38100" dist="38100" dir="2700000" algn="tl">
                    <a:srgbClr val="000000">
                      <a:alpha val="43137"/>
                    </a:srgbClr>
                  </a:outerShdw>
                </a:effectLst>
              </a:rPr>
              <a:t>the</a:t>
            </a:r>
            <a:r>
              <a:rPr lang="ru-RU" sz="4000" b="1" dirty="0">
                <a:solidFill>
                  <a:srgbClr val="002060"/>
                </a:solidFill>
                <a:effectLst>
                  <a:outerShdw blurRad="38100" dist="38100" dir="2700000" algn="tl">
                    <a:srgbClr val="000000">
                      <a:alpha val="43137"/>
                    </a:srgbClr>
                  </a:outerShdw>
                </a:effectLst>
              </a:rPr>
              <a:t> </a:t>
            </a:r>
            <a:r>
              <a:rPr lang="ru-RU" sz="4000" b="1" dirty="0" err="1" smtClean="0">
                <a:solidFill>
                  <a:srgbClr val="002060"/>
                </a:solidFill>
                <a:effectLst>
                  <a:outerShdw blurRad="38100" dist="38100" dir="2700000" algn="tl">
                    <a:srgbClr val="000000">
                      <a:alpha val="43137"/>
                    </a:srgbClr>
                  </a:outerShdw>
                </a:effectLst>
              </a:rPr>
              <a:t>Earth</a:t>
            </a:r>
            <a:r>
              <a:rPr lang="ru-RU" sz="4000" b="1" dirty="0">
                <a:solidFill>
                  <a:srgbClr val="002060"/>
                </a:solidFill>
                <a:effectLst>
                  <a:outerShdw blurRad="38100" dist="38100" dir="2700000" algn="tl">
                    <a:srgbClr val="000000">
                      <a:alpha val="43137"/>
                    </a:srgbClr>
                  </a:outerShdw>
                </a:effectLst>
              </a:rPr>
              <a:t>!</a:t>
            </a:r>
          </a:p>
          <a:p>
            <a:pPr algn="ctr"/>
            <a:r>
              <a:rPr lang="ru-RU" sz="4000" b="1" dirty="0">
                <a:solidFill>
                  <a:srgbClr val="002060"/>
                </a:solidFill>
                <a:effectLst>
                  <a:outerShdw blurRad="38100" dist="38100" dir="2700000" algn="tl">
                    <a:srgbClr val="000000">
                      <a:alpha val="43137"/>
                    </a:srgbClr>
                  </a:outerShdw>
                </a:effectLst>
              </a:rPr>
              <a:t> </a:t>
            </a:r>
          </a:p>
          <a:p>
            <a:r>
              <a:rPr lang="en-US" sz="4000" dirty="0">
                <a:solidFill>
                  <a:srgbClr val="002060"/>
                </a:solidFill>
              </a:rPr>
              <a:t> </a:t>
            </a:r>
            <a:endParaRPr lang="ru-RU" sz="4000" dirty="0">
              <a:solidFill>
                <a:srgbClr val="002060"/>
              </a:solidFill>
            </a:endParaRPr>
          </a:p>
        </p:txBody>
      </p:sp>
      <p:pic>
        <p:nvPicPr>
          <p:cNvPr id="9218" name="Picture 2" descr="C:\Program Files\Microsoft Office\MEDIA\CAGCAT10\j0090386.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4274" y="-28097"/>
            <a:ext cx="1979534" cy="169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874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858424"/>
          </a:xfrm>
        </p:spPr>
        <p:txBody>
          <a:bodyPr>
            <a:normAutofit fontScale="90000"/>
          </a:bodyPr>
          <a:lstStyle/>
          <a:p>
            <a:r>
              <a:rPr lang="ru-RU" b="1" i="1" dirty="0" smtClean="0">
                <a:solidFill>
                  <a:srgbClr val="C00000"/>
                </a:solidFill>
                <a:effectLst>
                  <a:outerShdw blurRad="38100" dist="38100" dir="2700000" algn="tl">
                    <a:srgbClr val="000000">
                      <a:alpha val="43137"/>
                    </a:srgbClr>
                  </a:outerShdw>
                </a:effectLst>
              </a:rPr>
              <a:t>1. </a:t>
            </a:r>
            <a:r>
              <a:rPr lang="en-US" b="1" i="1" dirty="0" smtClean="0">
                <a:solidFill>
                  <a:srgbClr val="C00000"/>
                </a:solidFill>
                <a:effectLst>
                  <a:outerShdw blurRad="38100" dist="38100" dir="2700000" algn="tl">
                    <a:srgbClr val="000000">
                      <a:alpha val="43137"/>
                    </a:srgbClr>
                  </a:outerShdw>
                </a:effectLst>
              </a:rPr>
              <a:t>Warming </a:t>
            </a:r>
            <a:r>
              <a:rPr lang="en-US" b="1" i="1" dirty="0">
                <a:solidFill>
                  <a:srgbClr val="C00000"/>
                </a:solidFill>
                <a:effectLst>
                  <a:outerShdw blurRad="38100" dist="38100" dir="2700000" algn="tl">
                    <a:srgbClr val="000000">
                      <a:alpha val="43137"/>
                    </a:srgbClr>
                  </a:outerShdw>
                </a:effectLst>
              </a:rPr>
              <a:t>up</a:t>
            </a:r>
            <a:r>
              <a:rPr lang="ru-RU" b="1" i="1" dirty="0">
                <a:solidFill>
                  <a:srgbClr val="C00000"/>
                </a:solidFill>
                <a:effectLst>
                  <a:outerShdw blurRad="38100" dist="38100" dir="2700000" algn="tl">
                    <a:srgbClr val="000000">
                      <a:alpha val="43137"/>
                    </a:srgbClr>
                  </a:outerShdw>
                </a:effectLst>
              </a:rPr>
              <a:t/>
            </a:r>
            <a:br>
              <a:rPr lang="ru-RU" b="1" i="1" dirty="0">
                <a:solidFill>
                  <a:srgbClr val="C00000"/>
                </a:solidFill>
                <a:effectLst>
                  <a:outerShdw blurRad="38100" dist="38100" dir="2700000" algn="tl">
                    <a:srgbClr val="000000">
                      <a:alpha val="43137"/>
                    </a:srgbClr>
                  </a:outerShdw>
                </a:effectLst>
              </a:rPr>
            </a:br>
            <a:endParaRPr lang="ru-RU" dirty="0"/>
          </a:p>
        </p:txBody>
      </p:sp>
      <p:sp>
        <p:nvSpPr>
          <p:cNvPr id="3" name="Объект 2"/>
          <p:cNvSpPr>
            <a:spLocks noGrp="1"/>
          </p:cNvSpPr>
          <p:nvPr>
            <p:ph sz="quarter" idx="13"/>
          </p:nvPr>
        </p:nvSpPr>
        <p:spPr>
          <a:xfrm>
            <a:off x="395536" y="836712"/>
            <a:ext cx="4103311" cy="5289768"/>
          </a:xfrm>
        </p:spPr>
        <p:txBody>
          <a:bodyPr>
            <a:normAutofit fontScale="92500" lnSpcReduction="20000"/>
          </a:bodyPr>
          <a:lstStyle/>
          <a:p>
            <a:pPr marL="0" lvl="0" indent="0">
              <a:buNone/>
            </a:pPr>
            <a:r>
              <a:rPr lang="en-US" sz="2800" b="1" u="sng" dirty="0" smtClean="0">
                <a:solidFill>
                  <a:srgbClr val="C00000"/>
                </a:solidFill>
              </a:rPr>
              <a:t>Litter </a:t>
            </a:r>
            <a:r>
              <a:rPr lang="en-US" sz="2800" b="1" u="sng" dirty="0">
                <a:solidFill>
                  <a:srgbClr val="C00000"/>
                </a:solidFill>
              </a:rPr>
              <a:t>is</a:t>
            </a:r>
            <a:r>
              <a:rPr lang="en-US" sz="2800" b="1" dirty="0">
                <a:solidFill>
                  <a:schemeClr val="tx1"/>
                </a:solidFill>
              </a:rPr>
              <a:t/>
            </a:r>
            <a:br>
              <a:rPr lang="en-US" sz="2800" b="1" dirty="0">
                <a:solidFill>
                  <a:schemeClr val="tx1"/>
                </a:solidFill>
              </a:rPr>
            </a:br>
            <a:r>
              <a:rPr lang="en-US" sz="2800" b="1" dirty="0" smtClean="0">
                <a:solidFill>
                  <a:schemeClr val="tx1"/>
                </a:solidFill>
              </a:rPr>
              <a:t>a) rubbish </a:t>
            </a:r>
            <a:r>
              <a:rPr lang="en-US" sz="2800" b="1" dirty="0">
                <a:solidFill>
                  <a:schemeClr val="tx1"/>
                </a:solidFill>
              </a:rPr>
              <a:t>which people drop in the streets.</a:t>
            </a:r>
            <a:br>
              <a:rPr lang="en-US" sz="2800" b="1" dirty="0">
                <a:solidFill>
                  <a:schemeClr val="tx1"/>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a place.</a:t>
            </a:r>
            <a:br>
              <a:rPr lang="en-US" sz="2800" b="1" dirty="0">
                <a:solidFill>
                  <a:schemeClr val="tx1"/>
                </a:solidFill>
              </a:rPr>
            </a:br>
            <a:r>
              <a:rPr lang="en-US" sz="2800" b="1" dirty="0">
                <a:solidFill>
                  <a:schemeClr val="tx1"/>
                </a:solidFill>
              </a:rPr>
              <a:t>c</a:t>
            </a:r>
            <a:r>
              <a:rPr lang="en-US" sz="2800" b="1" dirty="0" smtClean="0">
                <a:solidFill>
                  <a:schemeClr val="tx1"/>
                </a:solidFill>
              </a:rPr>
              <a:t>) </a:t>
            </a:r>
            <a:r>
              <a:rPr lang="en-US" sz="2800" b="1" dirty="0">
                <a:solidFill>
                  <a:schemeClr val="tx1"/>
                </a:solidFill>
              </a:rPr>
              <a:t>a measurement for water.</a:t>
            </a:r>
            <a:endParaRPr lang="ru-RU" sz="2800" b="1" dirty="0">
              <a:solidFill>
                <a:schemeClr val="tx1"/>
              </a:solidFill>
            </a:endParaRPr>
          </a:p>
          <a:p>
            <a:pPr marL="0" lvl="0" indent="0">
              <a:buNone/>
            </a:pPr>
            <a:r>
              <a:rPr lang="en-US" sz="2800" b="1" u="sng" dirty="0">
                <a:solidFill>
                  <a:srgbClr val="C00000"/>
                </a:solidFill>
              </a:rPr>
              <a:t>Recycling is</a:t>
            </a:r>
            <a:r>
              <a:rPr lang="en-US" sz="2800" b="1" dirty="0">
                <a:solidFill>
                  <a:schemeClr val="tx1"/>
                </a:solidFill>
              </a:rPr>
              <a:t/>
            </a:r>
            <a:br>
              <a:rPr lang="en-US" sz="2800" b="1" dirty="0">
                <a:solidFill>
                  <a:schemeClr val="tx1"/>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going on a bicycle again.</a:t>
            </a:r>
            <a:br>
              <a:rPr lang="en-US" sz="2800" b="1" dirty="0">
                <a:solidFill>
                  <a:schemeClr val="tx1"/>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using litter again</a:t>
            </a:r>
            <a:br>
              <a:rPr lang="en-US" sz="2800" b="1" dirty="0">
                <a:solidFill>
                  <a:schemeClr val="tx1"/>
                </a:solidFill>
              </a:rPr>
            </a:br>
            <a:r>
              <a:rPr lang="en-US" sz="2800" b="1" dirty="0">
                <a:solidFill>
                  <a:schemeClr val="tx1"/>
                </a:solidFill>
              </a:rPr>
              <a:t>c</a:t>
            </a:r>
            <a:r>
              <a:rPr lang="en-US" sz="2800" b="1" dirty="0" smtClean="0">
                <a:solidFill>
                  <a:schemeClr val="tx1"/>
                </a:solidFill>
              </a:rPr>
              <a:t>) </a:t>
            </a:r>
            <a:r>
              <a:rPr lang="en-US" sz="2800" b="1" dirty="0">
                <a:solidFill>
                  <a:schemeClr val="tx1"/>
                </a:solidFill>
              </a:rPr>
              <a:t>a computer game.</a:t>
            </a:r>
            <a:endParaRPr lang="ru-RU" sz="2800" b="1" dirty="0">
              <a:solidFill>
                <a:schemeClr val="tx1"/>
              </a:solidFill>
            </a:endParaRPr>
          </a:p>
          <a:p>
            <a:pPr marL="0" lvl="0" indent="0">
              <a:buNone/>
            </a:pPr>
            <a:r>
              <a:rPr lang="en-US" sz="2800" b="1" u="sng" dirty="0">
                <a:solidFill>
                  <a:srgbClr val="C00000"/>
                </a:solidFill>
              </a:rPr>
              <a:t>A fine is</a:t>
            </a:r>
            <a:br>
              <a:rPr lang="en-US" sz="2800" b="1" u="sng" dirty="0">
                <a:solidFill>
                  <a:srgbClr val="C00000"/>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something nice.</a:t>
            </a:r>
            <a:br>
              <a:rPr lang="en-US" sz="2800" b="1" dirty="0">
                <a:solidFill>
                  <a:schemeClr val="tx1"/>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the money you pay if you do something bad.</a:t>
            </a:r>
            <a:br>
              <a:rPr lang="en-US" sz="2800" b="1" dirty="0">
                <a:solidFill>
                  <a:schemeClr val="tx1"/>
                </a:solidFill>
              </a:rPr>
            </a:br>
            <a:r>
              <a:rPr lang="en-US" sz="2800" b="1" dirty="0">
                <a:solidFill>
                  <a:schemeClr val="tx1"/>
                </a:solidFill>
              </a:rPr>
              <a:t>c</a:t>
            </a:r>
            <a:r>
              <a:rPr lang="en-US" sz="2800" b="1" dirty="0" smtClean="0">
                <a:solidFill>
                  <a:schemeClr val="tx1"/>
                </a:solidFill>
              </a:rPr>
              <a:t>) </a:t>
            </a:r>
            <a:r>
              <a:rPr lang="en-US" sz="2800" b="1" dirty="0">
                <a:solidFill>
                  <a:schemeClr val="tx1"/>
                </a:solidFill>
              </a:rPr>
              <a:t>a present.</a:t>
            </a:r>
            <a:endParaRPr lang="ru-RU" sz="2800" b="1" dirty="0">
              <a:solidFill>
                <a:schemeClr val="tx1"/>
              </a:solidFill>
            </a:endParaRPr>
          </a:p>
          <a:p>
            <a:endParaRPr lang="ru-RU" dirty="0"/>
          </a:p>
        </p:txBody>
      </p:sp>
      <p:sp>
        <p:nvSpPr>
          <p:cNvPr id="4" name="Объект 3"/>
          <p:cNvSpPr>
            <a:spLocks noGrp="1"/>
          </p:cNvSpPr>
          <p:nvPr>
            <p:ph sz="quarter" idx="14"/>
          </p:nvPr>
        </p:nvSpPr>
        <p:spPr>
          <a:xfrm>
            <a:off x="4572000" y="908720"/>
            <a:ext cx="4320480" cy="5217760"/>
          </a:xfrm>
        </p:spPr>
        <p:txBody>
          <a:bodyPr>
            <a:normAutofit fontScale="92500" lnSpcReduction="10000"/>
          </a:bodyPr>
          <a:lstStyle/>
          <a:p>
            <a:pPr marL="0" lvl="0" indent="0">
              <a:buNone/>
            </a:pPr>
            <a:r>
              <a:rPr lang="en-US" sz="2800" b="1" u="sng" dirty="0">
                <a:solidFill>
                  <a:srgbClr val="C00000"/>
                </a:solidFill>
              </a:rPr>
              <a:t>Air pollution is dangerous because</a:t>
            </a:r>
            <a:br>
              <a:rPr lang="en-US" sz="2800" b="1" u="sng" dirty="0">
                <a:solidFill>
                  <a:srgbClr val="C00000"/>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you can’t see.</a:t>
            </a:r>
            <a:br>
              <a:rPr lang="en-US" sz="2800" b="1" dirty="0">
                <a:solidFill>
                  <a:schemeClr val="tx1"/>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you can’t hear.</a:t>
            </a:r>
            <a:br>
              <a:rPr lang="en-US" sz="2800" b="1" dirty="0">
                <a:solidFill>
                  <a:schemeClr val="tx1"/>
                </a:solidFill>
              </a:rPr>
            </a:br>
            <a:r>
              <a:rPr lang="en-US" sz="2800" b="1" dirty="0">
                <a:solidFill>
                  <a:schemeClr val="tx1"/>
                </a:solidFill>
              </a:rPr>
              <a:t>c</a:t>
            </a:r>
            <a:r>
              <a:rPr lang="en-US" sz="2800" b="1" dirty="0" smtClean="0">
                <a:solidFill>
                  <a:schemeClr val="tx1"/>
                </a:solidFill>
              </a:rPr>
              <a:t>) </a:t>
            </a:r>
            <a:r>
              <a:rPr lang="en-US" sz="2800" b="1" dirty="0">
                <a:solidFill>
                  <a:schemeClr val="tx1"/>
                </a:solidFill>
              </a:rPr>
              <a:t>you can’t breathe.</a:t>
            </a:r>
            <a:endParaRPr lang="ru-RU" sz="2800" b="1" dirty="0">
              <a:solidFill>
                <a:schemeClr val="tx1"/>
              </a:solidFill>
            </a:endParaRPr>
          </a:p>
          <a:p>
            <a:pPr marL="0" lvl="0" indent="0">
              <a:buNone/>
            </a:pPr>
            <a:r>
              <a:rPr lang="en-US" sz="2800" b="1" u="sng" dirty="0">
                <a:solidFill>
                  <a:srgbClr val="C00000"/>
                </a:solidFill>
              </a:rPr>
              <a:t>Pollution </a:t>
            </a:r>
            <a:r>
              <a:rPr lang="en-US" sz="2800" b="1" dirty="0">
                <a:solidFill>
                  <a:schemeClr val="tx1"/>
                </a:solidFill>
              </a:rPr>
              <a:t/>
            </a:r>
            <a:br>
              <a:rPr lang="en-US" sz="2800" b="1" dirty="0">
                <a:solidFill>
                  <a:schemeClr val="tx1"/>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is good for cars.</a:t>
            </a:r>
            <a:br>
              <a:rPr lang="en-US" sz="2800" b="1" dirty="0">
                <a:solidFill>
                  <a:schemeClr val="tx1"/>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is good for tourists.</a:t>
            </a:r>
            <a:br>
              <a:rPr lang="en-US" sz="2800" b="1" dirty="0">
                <a:solidFill>
                  <a:schemeClr val="tx1"/>
                </a:solidFill>
              </a:rPr>
            </a:br>
            <a:r>
              <a:rPr lang="en-US" sz="2800" b="1" dirty="0">
                <a:solidFill>
                  <a:schemeClr val="tx1"/>
                </a:solidFill>
              </a:rPr>
              <a:t>c</a:t>
            </a:r>
            <a:r>
              <a:rPr lang="en-US" sz="2800" b="1" dirty="0" smtClean="0">
                <a:solidFill>
                  <a:schemeClr val="tx1"/>
                </a:solidFill>
              </a:rPr>
              <a:t>) </a:t>
            </a:r>
            <a:r>
              <a:rPr lang="en-US" sz="2800" b="1" dirty="0">
                <a:solidFill>
                  <a:schemeClr val="tx1"/>
                </a:solidFill>
              </a:rPr>
              <a:t>can kill people.</a:t>
            </a:r>
            <a:endParaRPr lang="ru-RU" sz="2800" b="1" dirty="0">
              <a:solidFill>
                <a:schemeClr val="tx1"/>
              </a:solidFill>
            </a:endParaRPr>
          </a:p>
          <a:p>
            <a:pPr marL="0" lvl="0" indent="0">
              <a:buNone/>
            </a:pPr>
            <a:r>
              <a:rPr lang="en-US" sz="2800" b="1" u="sng" dirty="0">
                <a:solidFill>
                  <a:srgbClr val="C00000"/>
                </a:solidFill>
              </a:rPr>
              <a:t>There will be no air without</a:t>
            </a:r>
            <a:br>
              <a:rPr lang="en-US" sz="2800" b="1" u="sng" dirty="0">
                <a:solidFill>
                  <a:srgbClr val="C00000"/>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animals.</a:t>
            </a:r>
            <a:br>
              <a:rPr lang="en-US" sz="2800" b="1" dirty="0">
                <a:solidFill>
                  <a:schemeClr val="tx1"/>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icebergs.</a:t>
            </a:r>
            <a:br>
              <a:rPr lang="en-US" sz="2800" b="1" dirty="0">
                <a:solidFill>
                  <a:schemeClr val="tx1"/>
                </a:solidFill>
              </a:rPr>
            </a:br>
            <a:r>
              <a:rPr lang="en-US" sz="2800" b="1" dirty="0">
                <a:solidFill>
                  <a:schemeClr val="tx1"/>
                </a:solidFill>
              </a:rPr>
              <a:t>c</a:t>
            </a:r>
            <a:r>
              <a:rPr lang="en-US" sz="2800" b="1" dirty="0" smtClean="0">
                <a:solidFill>
                  <a:schemeClr val="tx1"/>
                </a:solidFill>
              </a:rPr>
              <a:t>) </a:t>
            </a:r>
            <a:r>
              <a:rPr lang="en-US" sz="2800" b="1" dirty="0">
                <a:solidFill>
                  <a:schemeClr val="tx1"/>
                </a:solidFill>
              </a:rPr>
              <a:t>forests.</a:t>
            </a:r>
            <a:endParaRPr lang="ru-RU" sz="2800" b="1" dirty="0">
              <a:solidFill>
                <a:schemeClr val="tx1"/>
              </a:solidFill>
            </a:endParaRPr>
          </a:p>
          <a:p>
            <a:endParaRPr lang="ru-RU" dirty="0"/>
          </a:p>
        </p:txBody>
      </p:sp>
      <p:sp>
        <p:nvSpPr>
          <p:cNvPr id="5" name="Tree"/>
          <p:cNvSpPr>
            <a:spLocks noEditPoints="1" noChangeArrowheads="1"/>
          </p:cNvSpPr>
          <p:nvPr/>
        </p:nvSpPr>
        <p:spPr bwMode="auto">
          <a:xfrm>
            <a:off x="6732240" y="4869160"/>
            <a:ext cx="1809750" cy="180975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091362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858424"/>
          </a:xfrm>
        </p:spPr>
        <p:txBody>
          <a:bodyPr>
            <a:normAutofit fontScale="90000"/>
          </a:bodyPr>
          <a:lstStyle/>
          <a:p>
            <a:r>
              <a:rPr lang="en-US" b="1" i="1" dirty="0">
                <a:solidFill>
                  <a:srgbClr val="C00000"/>
                </a:solidFill>
                <a:effectLst>
                  <a:outerShdw blurRad="38100" dist="38100" dir="2700000" algn="tl">
                    <a:srgbClr val="000000">
                      <a:alpha val="43137"/>
                    </a:srgbClr>
                  </a:outerShdw>
                </a:effectLst>
              </a:rPr>
              <a:t>Warming up</a:t>
            </a:r>
            <a:r>
              <a:rPr lang="ru-RU" b="1" i="1" dirty="0">
                <a:solidFill>
                  <a:srgbClr val="C00000"/>
                </a:solidFill>
                <a:effectLst>
                  <a:outerShdw blurRad="38100" dist="38100" dir="2700000" algn="tl">
                    <a:srgbClr val="000000">
                      <a:alpha val="43137"/>
                    </a:srgbClr>
                  </a:outerShdw>
                </a:effectLst>
              </a:rPr>
              <a:t/>
            </a:r>
            <a:br>
              <a:rPr lang="ru-RU" b="1" i="1" dirty="0">
                <a:solidFill>
                  <a:srgbClr val="C00000"/>
                </a:solidFill>
                <a:effectLst>
                  <a:outerShdw blurRad="38100" dist="38100" dir="2700000" algn="tl">
                    <a:srgbClr val="000000">
                      <a:alpha val="43137"/>
                    </a:srgbClr>
                  </a:outerShdw>
                </a:effectLst>
              </a:rPr>
            </a:br>
            <a:endParaRPr lang="ru-RU" dirty="0"/>
          </a:p>
        </p:txBody>
      </p:sp>
      <p:sp>
        <p:nvSpPr>
          <p:cNvPr id="3" name="Объект 2"/>
          <p:cNvSpPr>
            <a:spLocks noGrp="1"/>
          </p:cNvSpPr>
          <p:nvPr>
            <p:ph sz="quarter" idx="13"/>
          </p:nvPr>
        </p:nvSpPr>
        <p:spPr>
          <a:xfrm>
            <a:off x="395536" y="836712"/>
            <a:ext cx="4103311" cy="5289768"/>
          </a:xfrm>
        </p:spPr>
        <p:txBody>
          <a:bodyPr>
            <a:normAutofit fontScale="92500" lnSpcReduction="20000"/>
          </a:bodyPr>
          <a:lstStyle/>
          <a:p>
            <a:pPr marL="0" lvl="0" indent="0">
              <a:buNone/>
            </a:pPr>
            <a:r>
              <a:rPr lang="en-US" sz="2800" b="1" u="sng" dirty="0" smtClean="0">
                <a:solidFill>
                  <a:srgbClr val="C00000"/>
                </a:solidFill>
              </a:rPr>
              <a:t>Litter </a:t>
            </a:r>
            <a:r>
              <a:rPr lang="en-US" sz="2800" b="1" u="sng" dirty="0">
                <a:solidFill>
                  <a:srgbClr val="C00000"/>
                </a:solidFill>
              </a:rPr>
              <a:t>is</a:t>
            </a:r>
            <a:r>
              <a:rPr lang="en-US" sz="2800" b="1" dirty="0">
                <a:solidFill>
                  <a:schemeClr val="tx1"/>
                </a:solidFill>
              </a:rPr>
              <a:t/>
            </a:r>
            <a:br>
              <a:rPr lang="en-US" sz="2800" b="1" dirty="0">
                <a:solidFill>
                  <a:schemeClr val="tx1"/>
                </a:solidFill>
              </a:rPr>
            </a:br>
            <a:r>
              <a:rPr lang="en-US" sz="2800" b="1" u="sng" dirty="0" smtClean="0">
                <a:solidFill>
                  <a:srgbClr val="00B050"/>
                </a:solidFill>
              </a:rPr>
              <a:t>a) rubbish </a:t>
            </a:r>
            <a:r>
              <a:rPr lang="en-US" sz="2800" b="1" u="sng" dirty="0">
                <a:solidFill>
                  <a:srgbClr val="00B050"/>
                </a:solidFill>
              </a:rPr>
              <a:t>which people drop in the streets.</a:t>
            </a:r>
            <a:br>
              <a:rPr lang="en-US" sz="2800" b="1" u="sng" dirty="0">
                <a:solidFill>
                  <a:srgbClr val="00B050"/>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a place.</a:t>
            </a:r>
            <a:br>
              <a:rPr lang="en-US" sz="2800" b="1" dirty="0">
                <a:solidFill>
                  <a:schemeClr val="tx1"/>
                </a:solidFill>
              </a:rPr>
            </a:br>
            <a:r>
              <a:rPr lang="en-US" sz="2800" b="1" dirty="0">
                <a:solidFill>
                  <a:schemeClr val="tx1"/>
                </a:solidFill>
              </a:rPr>
              <a:t>c</a:t>
            </a:r>
            <a:r>
              <a:rPr lang="en-US" sz="2800" b="1" dirty="0" smtClean="0">
                <a:solidFill>
                  <a:schemeClr val="tx1"/>
                </a:solidFill>
              </a:rPr>
              <a:t>) </a:t>
            </a:r>
            <a:r>
              <a:rPr lang="en-US" sz="2800" b="1" dirty="0">
                <a:solidFill>
                  <a:schemeClr val="tx1"/>
                </a:solidFill>
              </a:rPr>
              <a:t>a measurement for water.</a:t>
            </a:r>
            <a:endParaRPr lang="ru-RU" sz="2800" b="1" dirty="0">
              <a:solidFill>
                <a:schemeClr val="tx1"/>
              </a:solidFill>
            </a:endParaRPr>
          </a:p>
          <a:p>
            <a:pPr marL="0" lvl="0" indent="0">
              <a:buNone/>
            </a:pPr>
            <a:r>
              <a:rPr lang="en-US" sz="2800" b="1" u="sng" dirty="0">
                <a:solidFill>
                  <a:srgbClr val="C00000"/>
                </a:solidFill>
              </a:rPr>
              <a:t>Recycling is</a:t>
            </a:r>
            <a:r>
              <a:rPr lang="en-US" sz="2800" b="1" dirty="0">
                <a:solidFill>
                  <a:schemeClr val="tx1"/>
                </a:solidFill>
              </a:rPr>
              <a:t/>
            </a:r>
            <a:br>
              <a:rPr lang="en-US" sz="2800" b="1" dirty="0">
                <a:solidFill>
                  <a:schemeClr val="tx1"/>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going on a bicycle again.</a:t>
            </a:r>
            <a:br>
              <a:rPr lang="en-US" sz="2800" b="1" dirty="0">
                <a:solidFill>
                  <a:schemeClr val="tx1"/>
                </a:solidFill>
              </a:rPr>
            </a:br>
            <a:r>
              <a:rPr lang="en-US" sz="2800" b="1" u="sng" dirty="0">
                <a:solidFill>
                  <a:srgbClr val="00B050"/>
                </a:solidFill>
              </a:rPr>
              <a:t>b</a:t>
            </a:r>
            <a:r>
              <a:rPr lang="en-US" sz="2800" b="1" u="sng" dirty="0" smtClean="0">
                <a:solidFill>
                  <a:srgbClr val="00B050"/>
                </a:solidFill>
              </a:rPr>
              <a:t>) </a:t>
            </a:r>
            <a:r>
              <a:rPr lang="en-US" sz="2800" b="1" u="sng" dirty="0">
                <a:solidFill>
                  <a:srgbClr val="00B050"/>
                </a:solidFill>
              </a:rPr>
              <a:t>using litter again</a:t>
            </a:r>
            <a:r>
              <a:rPr lang="en-US" sz="2800" b="1" u="sng" dirty="0">
                <a:solidFill>
                  <a:schemeClr val="tx1"/>
                </a:solidFill>
              </a:rPr>
              <a:t/>
            </a:r>
            <a:br>
              <a:rPr lang="en-US" sz="2800" b="1" u="sng" dirty="0">
                <a:solidFill>
                  <a:schemeClr val="tx1"/>
                </a:solidFill>
              </a:rPr>
            </a:br>
            <a:r>
              <a:rPr lang="en-US" sz="2800" b="1" dirty="0">
                <a:solidFill>
                  <a:schemeClr val="tx1"/>
                </a:solidFill>
              </a:rPr>
              <a:t>c</a:t>
            </a:r>
            <a:r>
              <a:rPr lang="en-US" sz="2800" b="1" dirty="0" smtClean="0">
                <a:solidFill>
                  <a:schemeClr val="tx1"/>
                </a:solidFill>
              </a:rPr>
              <a:t>) </a:t>
            </a:r>
            <a:r>
              <a:rPr lang="en-US" sz="2800" b="1" dirty="0">
                <a:solidFill>
                  <a:schemeClr val="tx1"/>
                </a:solidFill>
              </a:rPr>
              <a:t>a computer game.</a:t>
            </a:r>
            <a:endParaRPr lang="ru-RU" sz="2800" b="1" dirty="0">
              <a:solidFill>
                <a:schemeClr val="tx1"/>
              </a:solidFill>
            </a:endParaRPr>
          </a:p>
          <a:p>
            <a:pPr marL="0" lvl="0" indent="0">
              <a:buNone/>
            </a:pPr>
            <a:r>
              <a:rPr lang="en-US" sz="2800" b="1" u="sng" dirty="0">
                <a:solidFill>
                  <a:srgbClr val="C00000"/>
                </a:solidFill>
              </a:rPr>
              <a:t>A fine is</a:t>
            </a:r>
            <a:br>
              <a:rPr lang="en-US" sz="2800" b="1" u="sng" dirty="0">
                <a:solidFill>
                  <a:srgbClr val="C00000"/>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something nice.</a:t>
            </a:r>
            <a:br>
              <a:rPr lang="en-US" sz="2800" b="1" dirty="0">
                <a:solidFill>
                  <a:schemeClr val="tx1"/>
                </a:solidFill>
              </a:rPr>
            </a:br>
            <a:r>
              <a:rPr lang="en-US" sz="2800" b="1" u="sng" dirty="0">
                <a:solidFill>
                  <a:srgbClr val="00B050"/>
                </a:solidFill>
              </a:rPr>
              <a:t>b</a:t>
            </a:r>
            <a:r>
              <a:rPr lang="en-US" sz="2800" b="1" u="sng" dirty="0" smtClean="0">
                <a:solidFill>
                  <a:srgbClr val="00B050"/>
                </a:solidFill>
              </a:rPr>
              <a:t>) </a:t>
            </a:r>
            <a:r>
              <a:rPr lang="en-US" sz="2800" b="1" u="sng" dirty="0">
                <a:solidFill>
                  <a:srgbClr val="00B050"/>
                </a:solidFill>
              </a:rPr>
              <a:t>the money you pay if you do something bad.</a:t>
            </a:r>
            <a:br>
              <a:rPr lang="en-US" sz="2800" b="1" u="sng" dirty="0">
                <a:solidFill>
                  <a:srgbClr val="00B050"/>
                </a:solidFill>
              </a:rPr>
            </a:br>
            <a:r>
              <a:rPr lang="en-US" sz="2800" b="1" dirty="0">
                <a:solidFill>
                  <a:schemeClr val="tx1"/>
                </a:solidFill>
              </a:rPr>
              <a:t>c</a:t>
            </a:r>
            <a:r>
              <a:rPr lang="en-US" sz="2800" b="1" dirty="0" smtClean="0">
                <a:solidFill>
                  <a:schemeClr val="tx1"/>
                </a:solidFill>
              </a:rPr>
              <a:t>) </a:t>
            </a:r>
            <a:r>
              <a:rPr lang="en-US" sz="2800" b="1" dirty="0">
                <a:solidFill>
                  <a:schemeClr val="tx1"/>
                </a:solidFill>
              </a:rPr>
              <a:t>a present.</a:t>
            </a:r>
            <a:endParaRPr lang="ru-RU" sz="2800" b="1" dirty="0">
              <a:solidFill>
                <a:schemeClr val="tx1"/>
              </a:solidFill>
            </a:endParaRPr>
          </a:p>
          <a:p>
            <a:endParaRPr lang="ru-RU" dirty="0"/>
          </a:p>
        </p:txBody>
      </p:sp>
      <p:sp>
        <p:nvSpPr>
          <p:cNvPr id="4" name="Объект 3"/>
          <p:cNvSpPr>
            <a:spLocks noGrp="1"/>
          </p:cNvSpPr>
          <p:nvPr>
            <p:ph sz="quarter" idx="14"/>
          </p:nvPr>
        </p:nvSpPr>
        <p:spPr>
          <a:xfrm>
            <a:off x="4572000" y="908720"/>
            <a:ext cx="4320480" cy="5217760"/>
          </a:xfrm>
        </p:spPr>
        <p:txBody>
          <a:bodyPr>
            <a:normAutofit fontScale="92500" lnSpcReduction="10000"/>
          </a:bodyPr>
          <a:lstStyle/>
          <a:p>
            <a:pPr marL="0" lvl="0" indent="0">
              <a:buNone/>
            </a:pPr>
            <a:r>
              <a:rPr lang="en-US" sz="2800" b="1" u="sng" dirty="0">
                <a:solidFill>
                  <a:srgbClr val="C00000"/>
                </a:solidFill>
              </a:rPr>
              <a:t>Air pollution is dangerous because</a:t>
            </a:r>
            <a:br>
              <a:rPr lang="en-US" sz="2800" b="1" u="sng" dirty="0">
                <a:solidFill>
                  <a:srgbClr val="C00000"/>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you can’t see.</a:t>
            </a:r>
            <a:br>
              <a:rPr lang="en-US" sz="2800" b="1" dirty="0">
                <a:solidFill>
                  <a:schemeClr val="tx1"/>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you can’t hear.</a:t>
            </a:r>
            <a:br>
              <a:rPr lang="en-US" sz="2800" b="1" dirty="0">
                <a:solidFill>
                  <a:schemeClr val="tx1"/>
                </a:solidFill>
              </a:rPr>
            </a:br>
            <a:r>
              <a:rPr lang="en-US" sz="2800" b="1" u="sng" dirty="0">
                <a:solidFill>
                  <a:srgbClr val="00B050"/>
                </a:solidFill>
              </a:rPr>
              <a:t>c</a:t>
            </a:r>
            <a:r>
              <a:rPr lang="en-US" sz="2800" b="1" u="sng" dirty="0" smtClean="0">
                <a:solidFill>
                  <a:srgbClr val="00B050"/>
                </a:solidFill>
              </a:rPr>
              <a:t>) </a:t>
            </a:r>
            <a:r>
              <a:rPr lang="en-US" sz="2800" b="1" u="sng" dirty="0">
                <a:solidFill>
                  <a:srgbClr val="00B050"/>
                </a:solidFill>
              </a:rPr>
              <a:t>you can’t breathe.</a:t>
            </a:r>
            <a:endParaRPr lang="ru-RU" sz="2800" b="1" u="sng" dirty="0">
              <a:solidFill>
                <a:srgbClr val="00B050"/>
              </a:solidFill>
            </a:endParaRPr>
          </a:p>
          <a:p>
            <a:pPr marL="0" lvl="0" indent="0">
              <a:buNone/>
            </a:pPr>
            <a:r>
              <a:rPr lang="en-US" sz="2800" b="1" u="sng" dirty="0">
                <a:solidFill>
                  <a:srgbClr val="C00000"/>
                </a:solidFill>
              </a:rPr>
              <a:t>Pollution </a:t>
            </a:r>
            <a:r>
              <a:rPr lang="en-US" sz="2800" b="1" dirty="0">
                <a:solidFill>
                  <a:schemeClr val="tx1"/>
                </a:solidFill>
              </a:rPr>
              <a:t/>
            </a:r>
            <a:br>
              <a:rPr lang="en-US" sz="2800" b="1" dirty="0">
                <a:solidFill>
                  <a:schemeClr val="tx1"/>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is good for cars.</a:t>
            </a:r>
            <a:br>
              <a:rPr lang="en-US" sz="2800" b="1" dirty="0">
                <a:solidFill>
                  <a:schemeClr val="tx1"/>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is good for tourists.</a:t>
            </a:r>
            <a:br>
              <a:rPr lang="en-US" sz="2800" b="1" dirty="0">
                <a:solidFill>
                  <a:schemeClr val="tx1"/>
                </a:solidFill>
              </a:rPr>
            </a:br>
            <a:r>
              <a:rPr lang="en-US" sz="2800" b="1" u="sng" dirty="0">
                <a:solidFill>
                  <a:srgbClr val="00B050"/>
                </a:solidFill>
              </a:rPr>
              <a:t>c</a:t>
            </a:r>
            <a:r>
              <a:rPr lang="en-US" sz="2800" b="1" u="sng" dirty="0" smtClean="0">
                <a:solidFill>
                  <a:srgbClr val="00B050"/>
                </a:solidFill>
              </a:rPr>
              <a:t>) </a:t>
            </a:r>
            <a:r>
              <a:rPr lang="en-US" sz="2800" b="1" u="sng" dirty="0">
                <a:solidFill>
                  <a:srgbClr val="00B050"/>
                </a:solidFill>
              </a:rPr>
              <a:t>can kill people.</a:t>
            </a:r>
            <a:endParaRPr lang="ru-RU" sz="2800" b="1" u="sng" dirty="0">
              <a:solidFill>
                <a:srgbClr val="00B050"/>
              </a:solidFill>
            </a:endParaRPr>
          </a:p>
          <a:p>
            <a:pPr marL="0" lvl="0" indent="0">
              <a:buNone/>
            </a:pPr>
            <a:r>
              <a:rPr lang="en-US" sz="2800" b="1" u="sng" dirty="0">
                <a:solidFill>
                  <a:srgbClr val="C00000"/>
                </a:solidFill>
              </a:rPr>
              <a:t>There will be no air without</a:t>
            </a:r>
            <a:br>
              <a:rPr lang="en-US" sz="2800" b="1" u="sng" dirty="0">
                <a:solidFill>
                  <a:srgbClr val="C00000"/>
                </a:solidFill>
              </a:rPr>
            </a:br>
            <a:r>
              <a:rPr lang="en-US" sz="2800" b="1" dirty="0">
                <a:solidFill>
                  <a:schemeClr val="tx1"/>
                </a:solidFill>
              </a:rPr>
              <a:t>a</a:t>
            </a:r>
            <a:r>
              <a:rPr lang="en-US" sz="2800" b="1" dirty="0" smtClean="0">
                <a:solidFill>
                  <a:schemeClr val="tx1"/>
                </a:solidFill>
              </a:rPr>
              <a:t>) </a:t>
            </a:r>
            <a:r>
              <a:rPr lang="en-US" sz="2800" b="1" dirty="0">
                <a:solidFill>
                  <a:schemeClr val="tx1"/>
                </a:solidFill>
              </a:rPr>
              <a:t>animals.</a:t>
            </a:r>
            <a:br>
              <a:rPr lang="en-US" sz="2800" b="1" dirty="0">
                <a:solidFill>
                  <a:schemeClr val="tx1"/>
                </a:solidFill>
              </a:rPr>
            </a:br>
            <a:r>
              <a:rPr lang="en-US" sz="2800" b="1" dirty="0">
                <a:solidFill>
                  <a:schemeClr val="tx1"/>
                </a:solidFill>
              </a:rPr>
              <a:t>b</a:t>
            </a:r>
            <a:r>
              <a:rPr lang="en-US" sz="2800" b="1" dirty="0" smtClean="0">
                <a:solidFill>
                  <a:schemeClr val="tx1"/>
                </a:solidFill>
              </a:rPr>
              <a:t>) </a:t>
            </a:r>
            <a:r>
              <a:rPr lang="en-US" sz="2800" b="1" dirty="0">
                <a:solidFill>
                  <a:schemeClr val="tx1"/>
                </a:solidFill>
              </a:rPr>
              <a:t>icebergs.</a:t>
            </a:r>
            <a:br>
              <a:rPr lang="en-US" sz="2800" b="1" dirty="0">
                <a:solidFill>
                  <a:schemeClr val="tx1"/>
                </a:solidFill>
              </a:rPr>
            </a:br>
            <a:r>
              <a:rPr lang="en-US" sz="2800" b="1" u="sng" dirty="0">
                <a:solidFill>
                  <a:srgbClr val="00B050"/>
                </a:solidFill>
              </a:rPr>
              <a:t>c</a:t>
            </a:r>
            <a:r>
              <a:rPr lang="en-US" sz="2800" b="1" u="sng" dirty="0" smtClean="0">
                <a:solidFill>
                  <a:srgbClr val="00B050"/>
                </a:solidFill>
              </a:rPr>
              <a:t>) </a:t>
            </a:r>
            <a:r>
              <a:rPr lang="en-US" sz="2800" b="1" u="sng" dirty="0">
                <a:solidFill>
                  <a:srgbClr val="00B050"/>
                </a:solidFill>
              </a:rPr>
              <a:t>forests.</a:t>
            </a:r>
            <a:endParaRPr lang="ru-RU" sz="2800" b="1" u="sng" dirty="0">
              <a:solidFill>
                <a:srgbClr val="00B050"/>
              </a:solidFill>
            </a:endParaRPr>
          </a:p>
          <a:p>
            <a:endParaRPr lang="ru-RU" dirty="0"/>
          </a:p>
        </p:txBody>
      </p:sp>
      <p:sp>
        <p:nvSpPr>
          <p:cNvPr id="5" name="Tree"/>
          <p:cNvSpPr>
            <a:spLocks noEditPoints="1" noChangeArrowheads="1"/>
          </p:cNvSpPr>
          <p:nvPr/>
        </p:nvSpPr>
        <p:spPr bwMode="auto">
          <a:xfrm>
            <a:off x="6732240" y="4869160"/>
            <a:ext cx="1809750" cy="180975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98033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388424" cy="6494085"/>
          </a:xfrm>
          <a:prstGeom prst="rect">
            <a:avLst/>
          </a:prstGeom>
        </p:spPr>
        <p:txBody>
          <a:bodyPr wrap="square">
            <a:spAutoFit/>
          </a:bodyPr>
          <a:lstStyle/>
          <a:p>
            <a:pPr lvl="0" algn="ctr"/>
            <a:r>
              <a:rPr lang="ru-RU" sz="3600" b="1" dirty="0" smtClean="0">
                <a:solidFill>
                  <a:srgbClr val="C00000"/>
                </a:solidFill>
              </a:rPr>
              <a:t>2. </a:t>
            </a:r>
            <a:r>
              <a:rPr lang="en-US" sz="3600" b="1" dirty="0" smtClean="0">
                <a:solidFill>
                  <a:srgbClr val="C00000"/>
                </a:solidFill>
              </a:rPr>
              <a:t>AN ECOLOGY QUIZ</a:t>
            </a:r>
          </a:p>
          <a:p>
            <a:pPr marL="457200" lvl="0" indent="-457200">
              <a:buFont typeface="+mj-lt"/>
              <a:buAutoNum type="arabicPeriod"/>
            </a:pPr>
            <a:endParaRPr lang="en-US" sz="2000" b="1" dirty="0"/>
          </a:p>
          <a:p>
            <a:pPr marL="457200" lvl="0" indent="-457200">
              <a:buFont typeface="+mj-lt"/>
              <a:buAutoNum type="arabicPeriod"/>
            </a:pPr>
            <a:r>
              <a:rPr lang="en-US" sz="2000" b="1" dirty="0" smtClean="0"/>
              <a:t>This </a:t>
            </a:r>
            <a:r>
              <a:rPr lang="en-US" sz="2000" b="1" dirty="0"/>
              <a:t>is the third planet from </a:t>
            </a:r>
            <a:r>
              <a:rPr lang="en-US" sz="2000" b="1" dirty="0" smtClean="0"/>
              <a:t>the Sun</a:t>
            </a:r>
            <a:r>
              <a:rPr lang="en-US" sz="2000" b="1" dirty="0"/>
              <a:t>. It is about 12.750 km across its middle and is approximately 4.600 million years old. 71% of the surface is water and 5 billion people live on </a:t>
            </a:r>
            <a:r>
              <a:rPr lang="en-US" sz="2000" b="1" dirty="0" smtClean="0"/>
              <a:t>it. (the </a:t>
            </a:r>
            <a:r>
              <a:rPr lang="ru-RU" sz="2000" b="1" dirty="0" smtClean="0"/>
              <a:t>_________</a:t>
            </a:r>
            <a:r>
              <a:rPr lang="en-US" sz="2000" b="1" dirty="0" smtClean="0"/>
              <a:t>)</a:t>
            </a:r>
            <a:endParaRPr lang="ru-RU" sz="2000" b="1" dirty="0"/>
          </a:p>
          <a:p>
            <a:pPr marL="457200" lvl="0" indent="-457200">
              <a:buFont typeface="+mj-lt"/>
              <a:buAutoNum type="arabicPeriod"/>
            </a:pPr>
            <a:r>
              <a:rPr lang="en-US" sz="2000" b="1" dirty="0"/>
              <a:t>40% of all the world’s plants and animals live here. Every year an area the size of England disappears. Half of this in the tropical areas of the world has already gone, and the other half might disappear by </a:t>
            </a:r>
            <a:r>
              <a:rPr lang="en-US" sz="2000" b="1" dirty="0" smtClean="0"/>
              <a:t>2050</a:t>
            </a:r>
            <a:r>
              <a:rPr lang="ru-RU" sz="2000" b="1" dirty="0" smtClean="0"/>
              <a:t>. (</a:t>
            </a:r>
            <a:r>
              <a:rPr lang="en-US" sz="2000" b="1" dirty="0" smtClean="0"/>
              <a:t>F</a:t>
            </a:r>
            <a:r>
              <a:rPr lang="ru-RU" sz="2000" b="1" dirty="0" smtClean="0"/>
              <a:t>________)</a:t>
            </a:r>
            <a:endParaRPr lang="ru-RU" sz="2000" b="1" dirty="0"/>
          </a:p>
          <a:p>
            <a:pPr marL="457200" lvl="0" indent="-457200">
              <a:buFont typeface="+mj-lt"/>
              <a:buAutoNum type="arabicPeriod"/>
            </a:pPr>
            <a:r>
              <a:rPr lang="en-US" sz="2000" b="1" dirty="0"/>
              <a:t>Every year about 6 hectares of land becomes this. The cause might be global warming – five of the world hottest years were in 1980-s and 1990-s. –but may be the way we use the land. One – third of the world’s land area is at risk from this increasing </a:t>
            </a:r>
            <a:r>
              <a:rPr lang="en-US" sz="2000" b="1" dirty="0" smtClean="0"/>
              <a:t>problem. (D_________)</a:t>
            </a:r>
            <a:endParaRPr lang="ru-RU" sz="2000" b="1" dirty="0"/>
          </a:p>
          <a:p>
            <a:pPr marL="457200" lvl="0" indent="-457200">
              <a:buFont typeface="+mj-lt"/>
              <a:buAutoNum type="arabicPeriod"/>
            </a:pPr>
            <a:r>
              <a:rPr lang="en-US" sz="2000" b="1" dirty="0"/>
              <a:t>This is a </a:t>
            </a:r>
            <a:r>
              <a:rPr lang="en-US" sz="2000" b="1" dirty="0" smtClean="0"/>
              <a:t>problem </a:t>
            </a:r>
            <a:r>
              <a:rPr lang="en-US" sz="2000" b="1" dirty="0"/>
              <a:t>in all the big countries. It comes from factories, power stations and cars. It kills forests and lakes, and can make people ill. Some countries are starting to reduce </a:t>
            </a:r>
            <a:r>
              <a:rPr lang="en-US" sz="2000" b="1" dirty="0" smtClean="0"/>
              <a:t>this problem, </a:t>
            </a:r>
            <a:r>
              <a:rPr lang="en-US" sz="2000" b="1" dirty="0"/>
              <a:t>but it is still happening worldwide. </a:t>
            </a:r>
            <a:r>
              <a:rPr lang="ru-RU" sz="2000" b="1" dirty="0" smtClean="0"/>
              <a:t>(</a:t>
            </a:r>
            <a:r>
              <a:rPr lang="en-US" sz="2000" b="1" dirty="0" smtClean="0"/>
              <a:t>A_______  P________</a:t>
            </a:r>
            <a:r>
              <a:rPr lang="ru-RU" sz="2000" b="1" dirty="0" smtClean="0"/>
              <a:t>).</a:t>
            </a:r>
            <a:endParaRPr lang="ru-RU" sz="2000" b="1" dirty="0"/>
          </a:p>
          <a:p>
            <a:pPr marL="457200" lvl="0" indent="-457200">
              <a:buFont typeface="+mj-lt"/>
              <a:buAutoNum type="arabicPeriod"/>
            </a:pPr>
            <a:r>
              <a:rPr lang="en-US" sz="2000" b="1" dirty="0"/>
              <a:t>The world’s people produce 1 billion </a:t>
            </a:r>
            <a:r>
              <a:rPr lang="en-US" sz="2000" b="1" dirty="0" smtClean="0"/>
              <a:t>tons </a:t>
            </a:r>
            <a:r>
              <a:rPr lang="en-US" sz="2000" b="1" dirty="0"/>
              <a:t>of this a year. Most of it is dumped into the </a:t>
            </a:r>
            <a:r>
              <a:rPr lang="en-US" sz="2000" b="1" dirty="0" smtClean="0"/>
              <a:t>land </a:t>
            </a:r>
            <a:r>
              <a:rPr lang="en-US" sz="2000" b="1" dirty="0"/>
              <a:t>or the sea. In the UK, an average family throws away 60 kg of plastic a year, and 15 kg of glass. </a:t>
            </a:r>
            <a:r>
              <a:rPr lang="ru-RU" sz="2000" b="1" dirty="0"/>
              <a:t>(</a:t>
            </a:r>
            <a:r>
              <a:rPr lang="ru-RU" sz="2000" b="1" dirty="0" smtClean="0"/>
              <a:t>R</a:t>
            </a:r>
            <a:r>
              <a:rPr lang="en-US" sz="2000" b="1" dirty="0" smtClean="0"/>
              <a:t>________</a:t>
            </a:r>
            <a:r>
              <a:rPr lang="ru-RU" sz="2000" b="1" dirty="0" smtClean="0"/>
              <a:t>).</a:t>
            </a:r>
            <a:endParaRPr lang="ru-RU" sz="2000" b="1" dirty="0"/>
          </a:p>
        </p:txBody>
      </p:sp>
      <p:pic>
        <p:nvPicPr>
          <p:cNvPr id="7170" name="Picture 2" descr="C:\Program Files\Microsoft Office\MEDIA\CAGCAT10\j0299587.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1403648" cy="100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069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388424" cy="6494085"/>
          </a:xfrm>
          <a:prstGeom prst="rect">
            <a:avLst/>
          </a:prstGeom>
        </p:spPr>
        <p:txBody>
          <a:bodyPr wrap="square">
            <a:spAutoFit/>
          </a:bodyPr>
          <a:lstStyle/>
          <a:p>
            <a:pPr lvl="0" algn="ctr"/>
            <a:r>
              <a:rPr lang="en-US" sz="3600" b="1" dirty="0" smtClean="0">
                <a:solidFill>
                  <a:srgbClr val="C00000"/>
                </a:solidFill>
              </a:rPr>
              <a:t>AN ECOLOGY QUIZ</a:t>
            </a:r>
          </a:p>
          <a:p>
            <a:pPr marL="457200" lvl="0" indent="-457200">
              <a:buFont typeface="+mj-lt"/>
              <a:buAutoNum type="arabicPeriod"/>
            </a:pPr>
            <a:endParaRPr lang="en-US" sz="2000" b="1" dirty="0"/>
          </a:p>
          <a:p>
            <a:pPr marL="457200" lvl="0" indent="-457200">
              <a:buFont typeface="+mj-lt"/>
              <a:buAutoNum type="arabicPeriod"/>
            </a:pPr>
            <a:r>
              <a:rPr lang="en-US" sz="2000" b="1" dirty="0" smtClean="0"/>
              <a:t>This </a:t>
            </a:r>
            <a:r>
              <a:rPr lang="en-US" sz="2000" b="1" dirty="0"/>
              <a:t>is the third planet from </a:t>
            </a:r>
            <a:r>
              <a:rPr lang="en-US" sz="2000" b="1" dirty="0" smtClean="0"/>
              <a:t>the Sun</a:t>
            </a:r>
            <a:r>
              <a:rPr lang="en-US" sz="2000" b="1" dirty="0"/>
              <a:t>. It is about 12.750 km across its middle and is approximately 4.600 million years old. 71% of the surface is water and 5 billion people live on </a:t>
            </a:r>
            <a:r>
              <a:rPr lang="en-US" sz="2000" b="1" dirty="0" smtClean="0"/>
              <a:t>it. </a:t>
            </a:r>
            <a:r>
              <a:rPr lang="en-US" sz="2000" b="1" dirty="0" smtClean="0">
                <a:solidFill>
                  <a:srgbClr val="C00000"/>
                </a:solidFill>
              </a:rPr>
              <a:t>(the Earth)</a:t>
            </a:r>
            <a:endParaRPr lang="ru-RU" sz="2000" b="1" dirty="0">
              <a:solidFill>
                <a:srgbClr val="C00000"/>
              </a:solidFill>
            </a:endParaRPr>
          </a:p>
          <a:p>
            <a:pPr marL="457200" lvl="0" indent="-457200">
              <a:buFont typeface="+mj-lt"/>
              <a:buAutoNum type="arabicPeriod"/>
            </a:pPr>
            <a:r>
              <a:rPr lang="en-US" sz="2000" b="1" dirty="0"/>
              <a:t>40% of all the world’s plants and animals live here. Every year an area the size of England disappears. Half of this in the tropical areas of the world has already gone, and the other half might disappear by </a:t>
            </a:r>
            <a:r>
              <a:rPr lang="en-US" sz="2000" b="1" dirty="0" smtClean="0"/>
              <a:t>2050</a:t>
            </a:r>
            <a:r>
              <a:rPr lang="ru-RU" sz="2000" b="1" dirty="0" smtClean="0"/>
              <a:t>. </a:t>
            </a:r>
            <a:r>
              <a:rPr lang="ru-RU" sz="2000" b="1" dirty="0" smtClean="0">
                <a:solidFill>
                  <a:srgbClr val="C00000"/>
                </a:solidFill>
              </a:rPr>
              <a:t>(</a:t>
            </a:r>
            <a:r>
              <a:rPr lang="en-US" sz="2000" b="1" dirty="0" smtClean="0">
                <a:solidFill>
                  <a:srgbClr val="C00000"/>
                </a:solidFill>
              </a:rPr>
              <a:t>Forests</a:t>
            </a:r>
            <a:r>
              <a:rPr lang="ru-RU" sz="2000" b="1" dirty="0" smtClean="0">
                <a:solidFill>
                  <a:srgbClr val="C00000"/>
                </a:solidFill>
              </a:rPr>
              <a:t>)</a:t>
            </a:r>
            <a:endParaRPr lang="ru-RU" sz="2000" b="1" dirty="0">
              <a:solidFill>
                <a:srgbClr val="C00000"/>
              </a:solidFill>
            </a:endParaRPr>
          </a:p>
          <a:p>
            <a:pPr marL="457200" lvl="0" indent="-457200">
              <a:buFont typeface="+mj-lt"/>
              <a:buAutoNum type="arabicPeriod"/>
            </a:pPr>
            <a:r>
              <a:rPr lang="en-US" sz="2000" b="1" dirty="0"/>
              <a:t>Every year about 6 hectares of land becomes this. The cause might be global warming – five of the world hottest years were in 1980-s and 1990-s. –but may be the way we use the land. One – third of the world’s land area is at risk from this increasing </a:t>
            </a:r>
            <a:r>
              <a:rPr lang="en-US" sz="2000" b="1" dirty="0" smtClean="0"/>
              <a:t>problem. </a:t>
            </a:r>
            <a:r>
              <a:rPr lang="en-US" sz="2000" b="1" dirty="0" smtClean="0">
                <a:solidFill>
                  <a:srgbClr val="C00000"/>
                </a:solidFill>
              </a:rPr>
              <a:t>(Deserts)</a:t>
            </a:r>
            <a:endParaRPr lang="ru-RU" sz="2000" b="1" dirty="0">
              <a:solidFill>
                <a:srgbClr val="C00000"/>
              </a:solidFill>
            </a:endParaRPr>
          </a:p>
          <a:p>
            <a:pPr marL="457200" lvl="0" indent="-457200">
              <a:buFont typeface="+mj-lt"/>
              <a:buAutoNum type="arabicPeriod"/>
            </a:pPr>
            <a:r>
              <a:rPr lang="en-US" sz="2000" b="1" dirty="0"/>
              <a:t>This is a </a:t>
            </a:r>
            <a:r>
              <a:rPr lang="en-US" sz="2000" b="1" dirty="0" smtClean="0"/>
              <a:t>problem </a:t>
            </a:r>
            <a:r>
              <a:rPr lang="en-US" sz="2000" b="1" dirty="0"/>
              <a:t>in all the big countries. It comes from factories, power stations and cars. It kills forests and lakes, and can make people ill. Some countries are starting to reduce </a:t>
            </a:r>
            <a:r>
              <a:rPr lang="en-US" sz="2000" b="1" dirty="0" smtClean="0"/>
              <a:t>this problem, </a:t>
            </a:r>
            <a:r>
              <a:rPr lang="en-US" sz="2000" b="1" dirty="0"/>
              <a:t>but it is still happening worldwide. </a:t>
            </a:r>
            <a:r>
              <a:rPr lang="en-US" sz="2000" b="1" dirty="0" smtClean="0">
                <a:solidFill>
                  <a:srgbClr val="C00000"/>
                </a:solidFill>
              </a:rPr>
              <a:t>(Air Pollution)</a:t>
            </a:r>
            <a:r>
              <a:rPr lang="ru-RU" sz="2000" b="1" dirty="0" smtClean="0"/>
              <a:t>.</a:t>
            </a:r>
            <a:endParaRPr lang="ru-RU" sz="2000" b="1" dirty="0"/>
          </a:p>
          <a:p>
            <a:pPr marL="457200" lvl="0" indent="-457200">
              <a:buFont typeface="+mj-lt"/>
              <a:buAutoNum type="arabicPeriod"/>
            </a:pPr>
            <a:r>
              <a:rPr lang="en-US" sz="2000" b="1" dirty="0"/>
              <a:t>The world’s people produce 1 billion </a:t>
            </a:r>
            <a:r>
              <a:rPr lang="en-US" sz="2000" b="1" dirty="0" smtClean="0"/>
              <a:t>tons </a:t>
            </a:r>
            <a:r>
              <a:rPr lang="en-US" sz="2000" b="1" dirty="0"/>
              <a:t>of this a year. Most of it is dumped into the </a:t>
            </a:r>
            <a:r>
              <a:rPr lang="en-US" sz="2000" b="1" dirty="0" smtClean="0"/>
              <a:t>land </a:t>
            </a:r>
            <a:r>
              <a:rPr lang="en-US" sz="2000" b="1" dirty="0"/>
              <a:t>or the sea. In the UK, an average family throws away 60 kg of plastic a year, and 15 kg of glass. </a:t>
            </a:r>
            <a:r>
              <a:rPr lang="en-US" sz="2000" b="1" dirty="0" smtClean="0">
                <a:solidFill>
                  <a:srgbClr val="C00000"/>
                </a:solidFill>
              </a:rPr>
              <a:t>(Rubbish)</a:t>
            </a:r>
            <a:r>
              <a:rPr lang="ru-RU" sz="2000" b="1" dirty="0" smtClean="0"/>
              <a:t>.</a:t>
            </a:r>
            <a:endParaRPr lang="ru-RU" sz="2000" b="1" dirty="0"/>
          </a:p>
        </p:txBody>
      </p:sp>
      <p:pic>
        <p:nvPicPr>
          <p:cNvPr id="7170" name="Picture 2" descr="C:\Program Files\Microsoft Office\MEDIA\CAGCAT10\j0299587.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1403648" cy="100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093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i="1" dirty="0" smtClean="0">
                <a:solidFill>
                  <a:srgbClr val="FF0000"/>
                </a:solidFill>
              </a:rPr>
              <a:t>3. </a:t>
            </a:r>
            <a:r>
              <a:rPr lang="en-US" sz="2400" b="1" i="1" dirty="0" smtClean="0">
                <a:solidFill>
                  <a:srgbClr val="FF0000"/>
                </a:solidFill>
              </a:rPr>
              <a:t>AN</a:t>
            </a:r>
            <a:r>
              <a:rPr lang="ru-RU" sz="2400" b="1" i="1" dirty="0" smtClean="0">
                <a:solidFill>
                  <a:srgbClr val="FF0000"/>
                </a:solidFill>
              </a:rPr>
              <a:t> </a:t>
            </a:r>
            <a:r>
              <a:rPr lang="en-US" sz="2400" b="1" i="1" dirty="0" smtClean="0">
                <a:solidFill>
                  <a:srgbClr val="FF0000"/>
                </a:solidFill>
                <a:effectLst>
                  <a:outerShdw blurRad="38100" dist="38100" dir="2700000" algn="tl">
                    <a:srgbClr val="000000">
                      <a:alpha val="43137"/>
                    </a:srgbClr>
                  </a:outerShdw>
                </a:effectLst>
              </a:rPr>
              <a:t> ECOLOGICAL WORDSEARCH</a:t>
            </a:r>
            <a:r>
              <a:rPr lang="en-US" sz="2400" b="1" i="1" dirty="0" smtClean="0"/>
              <a:t/>
            </a:r>
            <a:br>
              <a:rPr lang="en-US" sz="2400" b="1" i="1" dirty="0" smtClean="0"/>
            </a:br>
            <a:r>
              <a:rPr lang="en-US" sz="2400" b="1" i="1" dirty="0" smtClean="0">
                <a:effectLst>
                  <a:outerShdw blurRad="38100" dist="38100" dir="2700000" algn="tl">
                    <a:srgbClr val="000000">
                      <a:alpha val="43137"/>
                    </a:srgbClr>
                  </a:outerShdw>
                </a:effectLst>
              </a:rPr>
              <a:t> </a:t>
            </a:r>
            <a:r>
              <a:rPr lang="en-US" sz="2400" b="1" i="1" dirty="0" smtClean="0">
                <a:solidFill>
                  <a:srgbClr val="FF0000"/>
                </a:solidFill>
                <a:effectLst>
                  <a:outerShdw blurRad="38100" dist="38100" dir="2700000" algn="tl">
                    <a:srgbClr val="000000">
                      <a:alpha val="43137"/>
                    </a:srgbClr>
                  </a:outerShdw>
                </a:effectLst>
              </a:rPr>
              <a:t>FIND THE WORDS:</a:t>
            </a:r>
            <a:r>
              <a:rPr lang="ru-RU" sz="2400" b="1" i="1" dirty="0" smtClean="0">
                <a:solidFill>
                  <a:srgbClr val="FF0000"/>
                </a:solidFill>
                <a:effectLst>
                  <a:outerShdw blurRad="38100" dist="38100" dir="2700000" algn="tl">
                    <a:srgbClr val="000000">
                      <a:alpha val="43137"/>
                    </a:srgbClr>
                  </a:outerShdw>
                </a:effectLst>
              </a:rPr>
              <a:t/>
            </a:r>
            <a:br>
              <a:rPr lang="ru-RU" sz="2400" b="1" i="1" dirty="0" smtClean="0">
                <a:solidFill>
                  <a:srgbClr val="FF0000"/>
                </a:solidFill>
                <a:effectLst>
                  <a:outerShdw blurRad="38100" dist="38100" dir="2700000" algn="tl">
                    <a:srgbClr val="000000">
                      <a:alpha val="43137"/>
                    </a:srgbClr>
                  </a:outerShdw>
                </a:effectLst>
              </a:rPr>
            </a:br>
            <a:r>
              <a:rPr lang="en-US" sz="2400" b="1" i="1" dirty="0" smtClean="0">
                <a:solidFill>
                  <a:schemeClr val="tx1"/>
                </a:solidFill>
              </a:rPr>
              <a:t>clean</a:t>
            </a:r>
            <a:r>
              <a:rPr lang="en-US" sz="2400" b="1" i="1" dirty="0">
                <a:solidFill>
                  <a:schemeClr val="tx1"/>
                </a:solidFill>
              </a:rPr>
              <a:t>, earth, pollution, recycle, river, water, plant, animal, planet, land, ecology, environment, waste, save, endangered</a:t>
            </a:r>
            <a:r>
              <a:rPr lang="ru-RU" sz="2400" b="1" i="1" dirty="0">
                <a:solidFill>
                  <a:schemeClr val="tx1"/>
                </a:solidFill>
              </a:rPr>
              <a:t/>
            </a:r>
            <a:br>
              <a:rPr lang="ru-RU" sz="2400" b="1" i="1" dirty="0">
                <a:solidFill>
                  <a:schemeClr val="tx1"/>
                </a:solidFill>
              </a:rPr>
            </a:br>
            <a:endParaRPr lang="ru-RU" sz="2400" i="1" dirty="0"/>
          </a:p>
        </p:txBody>
      </p:sp>
      <p:graphicFrame>
        <p:nvGraphicFramePr>
          <p:cNvPr id="4" name="Таблица 3"/>
          <p:cNvGraphicFramePr>
            <a:graphicFrameLocks noGrp="1"/>
          </p:cNvGraphicFramePr>
          <p:nvPr>
            <p:extLst>
              <p:ext uri="{D42A27DB-BD31-4B8C-83A1-F6EECF244321}">
                <p14:modId xmlns:p14="http://schemas.microsoft.com/office/powerpoint/2010/main" val="2745996099"/>
              </p:ext>
            </p:extLst>
          </p:nvPr>
        </p:nvGraphicFramePr>
        <p:xfrm>
          <a:off x="395538" y="1484781"/>
          <a:ext cx="8496941" cy="4752530"/>
        </p:xfrm>
        <a:graphic>
          <a:graphicData uri="http://schemas.openxmlformats.org/drawingml/2006/table">
            <a:tbl>
              <a:tblPr firstRow="1" firstCol="1" bandRow="1"/>
              <a:tblGrid>
                <a:gridCol w="566404"/>
                <a:gridCol w="565516"/>
                <a:gridCol w="566404"/>
                <a:gridCol w="565516"/>
                <a:gridCol w="564628"/>
                <a:gridCol w="564628"/>
                <a:gridCol w="562852"/>
                <a:gridCol w="562852"/>
                <a:gridCol w="563740"/>
                <a:gridCol w="563740"/>
                <a:gridCol w="564628"/>
                <a:gridCol w="563740"/>
                <a:gridCol w="594813"/>
                <a:gridCol w="563740"/>
                <a:gridCol w="563740"/>
              </a:tblGrid>
              <a:tr h="475253">
                <a:tc>
                  <a:txBody>
                    <a:bodyPr/>
                    <a:lstStyle/>
                    <a:p>
                      <a:pPr algn="ctr">
                        <a:spcAft>
                          <a:spcPts val="675"/>
                        </a:spcAft>
                      </a:pPr>
                      <a:r>
                        <a:rPr lang="ru-RU" sz="2300" b="1" dirty="0">
                          <a:effectLst/>
                          <a:latin typeface="Times New Roman"/>
                          <a:ea typeface="Times New Roman"/>
                          <a:cs typeface="Times New Roman"/>
                        </a:rPr>
                        <a:t>H</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E</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D</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N</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O</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C</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S</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Y</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W</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P</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53">
                <a:tc>
                  <a:txBody>
                    <a:bodyPr/>
                    <a:lstStyle/>
                    <a:p>
                      <a:pPr algn="ctr">
                        <a:spcAft>
                          <a:spcPts val="675"/>
                        </a:spcAft>
                      </a:pPr>
                      <a:r>
                        <a:rPr lang="ru-RU" sz="2300" b="1">
                          <a:effectLst/>
                          <a:latin typeface="Times New Roman"/>
                          <a:ea typeface="Times New Roman"/>
                          <a:cs typeface="Times New Roman"/>
                        </a:rPr>
                        <a:t>S</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E</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N</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V</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I</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R</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O</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N</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M</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О</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53">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L</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V</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D</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K</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H</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Y</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G</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O</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L</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O</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C</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L</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53">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P</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S</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R</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W</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L</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L</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53">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R</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M</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B</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R</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S</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I</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S</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S</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C</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U</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53">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I</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S</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I</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I</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I</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G</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U</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C</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V</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L</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Y</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53">
                <a:tc>
                  <a:txBody>
                    <a:bodyPr/>
                    <a:lstStyle/>
                    <a:p>
                      <a:pPr algn="ctr">
                        <a:spcAft>
                          <a:spcPts val="675"/>
                        </a:spcAft>
                      </a:pPr>
                      <a:r>
                        <a:rPr lang="ru-RU" sz="2300" b="1">
                          <a:effectLst/>
                          <a:latin typeface="Times New Roman"/>
                          <a:ea typeface="Times New Roman"/>
                          <a:cs typeface="Times New Roman"/>
                        </a:rPr>
                        <a:t>L</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D</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C</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D</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V</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F</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C</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I</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53">
                <a:tc>
                  <a:txBody>
                    <a:bodyPr/>
                    <a:lstStyle/>
                    <a:p>
                      <a:pPr algn="ctr">
                        <a:spcAft>
                          <a:spcPts val="675"/>
                        </a:spcAft>
                      </a:pPr>
                      <a:r>
                        <a:rPr lang="ru-RU" sz="2300" b="1">
                          <a:effectLst/>
                          <a:latin typeface="Times New Roman"/>
                          <a:ea typeface="Times New Roman"/>
                          <a:cs typeface="Times New Roman"/>
                        </a:rPr>
                        <a:t>P</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W</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R</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R</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U</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L</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R</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O</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53">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Y</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P</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L</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S</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C</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R</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N</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53">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S</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L</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N</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D</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R</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T</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H</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H</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D</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D</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E</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a:effectLst/>
                          <a:latin typeface="Times New Roman"/>
                          <a:ea typeface="Times New Roman"/>
                          <a:cs typeface="Times New Roman"/>
                        </a:rPr>
                        <a:t>A</a:t>
                      </a:r>
                      <a:endParaRPr lang="ru-RU" sz="1100" b="1">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75"/>
                        </a:spcAft>
                      </a:pPr>
                      <a:r>
                        <a:rPr lang="ru-RU" sz="2300" b="1" dirty="0">
                          <a:effectLst/>
                          <a:latin typeface="Times New Roman"/>
                          <a:ea typeface="Times New Roman"/>
                          <a:cs typeface="Times New Roman"/>
                        </a:rPr>
                        <a:t>Y</a:t>
                      </a:r>
                      <a:endParaRPr lang="ru-RU" sz="1100" b="1" dirty="0">
                        <a:effectLst/>
                        <a:latin typeface="Times New Roman"/>
                        <a:ea typeface="Calibri"/>
                        <a:cs typeface="Times New Roman"/>
                      </a:endParaRPr>
                    </a:p>
                  </a:txBody>
                  <a:tcPr marL="64710" marR="647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46559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noAutofit/>
          </a:bodyPr>
          <a:lstStyle/>
          <a:p>
            <a:r>
              <a:rPr lang="en-US" sz="2400" b="1" dirty="0" smtClean="0">
                <a:solidFill>
                  <a:schemeClr val="tx1"/>
                </a:solidFill>
              </a:rPr>
              <a:t>clean</a:t>
            </a:r>
            <a:r>
              <a:rPr lang="en-US" sz="2400" b="1" dirty="0">
                <a:solidFill>
                  <a:schemeClr val="tx1"/>
                </a:solidFill>
              </a:rPr>
              <a:t>, earth, pollution, recycle, river, water, plant, animal, planet, land, ecology, environment, waste, save, endangered</a:t>
            </a:r>
            <a:r>
              <a:rPr lang="ru-RU" sz="2400" b="1" dirty="0">
                <a:solidFill>
                  <a:schemeClr val="tx1"/>
                </a:solidFill>
              </a:rPr>
              <a:t/>
            </a:r>
            <a:br>
              <a:rPr lang="ru-RU" sz="2400" b="1" dirty="0">
                <a:solidFill>
                  <a:schemeClr val="tx1"/>
                </a:solidFill>
              </a:rPr>
            </a:br>
            <a:endParaRPr lang="ru-RU" sz="2400" b="1" dirty="0">
              <a:solidFill>
                <a:schemeClr val="tx1"/>
              </a:solidFill>
            </a:endParaRPr>
          </a:p>
        </p:txBody>
      </p:sp>
      <p:pic>
        <p:nvPicPr>
          <p:cNvPr id="4" name="Picture 2" descr="C:\Users\Пользователь\Desktop\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70" y="1249090"/>
            <a:ext cx="9022641" cy="576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02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858424"/>
          </a:xfrm>
        </p:spPr>
        <p:txBody>
          <a:bodyPr>
            <a:normAutofit fontScale="90000"/>
          </a:bodyPr>
          <a:lstStyle/>
          <a:p>
            <a:r>
              <a:rPr lang="ru-RU" b="1" i="1" dirty="0" smtClean="0">
                <a:solidFill>
                  <a:srgbClr val="C00000"/>
                </a:solidFill>
              </a:rPr>
              <a:t>4. </a:t>
            </a:r>
            <a:r>
              <a:rPr lang="en-US" b="1" i="1" dirty="0" smtClean="0">
                <a:solidFill>
                  <a:srgbClr val="C00000"/>
                </a:solidFill>
              </a:rPr>
              <a:t>THE CAPTAINS’ CONTEST</a:t>
            </a:r>
            <a:br>
              <a:rPr lang="en-US" b="1" i="1" dirty="0" smtClean="0">
                <a:solidFill>
                  <a:srgbClr val="C00000"/>
                </a:solidFill>
              </a:rPr>
            </a:br>
            <a:endParaRPr lang="ru-RU" b="1" i="1" dirty="0">
              <a:solidFill>
                <a:srgbClr val="C00000"/>
              </a:solidFill>
              <a:effectLst>
                <a:outerShdw blurRad="38100" dist="38100" dir="2700000" algn="tl">
                  <a:srgbClr val="000000">
                    <a:alpha val="43137"/>
                  </a:srgbClr>
                </a:outerShdw>
              </a:effectLst>
            </a:endParaRPr>
          </a:p>
        </p:txBody>
      </p:sp>
      <p:sp>
        <p:nvSpPr>
          <p:cNvPr id="3" name="Прямоугольник 2"/>
          <p:cNvSpPr/>
          <p:nvPr/>
        </p:nvSpPr>
        <p:spPr>
          <a:xfrm>
            <a:off x="251520" y="980728"/>
            <a:ext cx="8640960" cy="6678751"/>
          </a:xfrm>
          <a:prstGeom prst="rect">
            <a:avLst/>
          </a:prstGeom>
        </p:spPr>
        <p:txBody>
          <a:bodyPr wrap="square">
            <a:spAutoFit/>
          </a:bodyPr>
          <a:lstStyle/>
          <a:p>
            <a:pPr algn="just"/>
            <a:r>
              <a:rPr lang="en-US" sz="3200" b="1" i="1" dirty="0">
                <a:solidFill>
                  <a:srgbClr val="C00000"/>
                </a:solidFill>
                <a:effectLst>
                  <a:outerShdw blurRad="38100" dist="38100" dir="2700000" algn="tl">
                    <a:srgbClr val="000000">
                      <a:alpha val="43137"/>
                    </a:srgbClr>
                  </a:outerShdw>
                </a:effectLst>
              </a:rPr>
              <a:t>Guess the </a:t>
            </a:r>
            <a:r>
              <a:rPr lang="en-US" sz="3200" b="1" i="1" dirty="0" smtClean="0">
                <a:solidFill>
                  <a:srgbClr val="C00000"/>
                </a:solidFill>
                <a:effectLst>
                  <a:outerShdw blurRad="38100" dist="38100" dir="2700000" algn="tl">
                    <a:srgbClr val="000000">
                      <a:alpha val="43137"/>
                    </a:srgbClr>
                  </a:outerShdw>
                </a:effectLst>
              </a:rPr>
              <a:t>words</a:t>
            </a:r>
            <a:r>
              <a:rPr lang="ru-RU" sz="3200" b="1" i="1" dirty="0" smtClean="0">
                <a:solidFill>
                  <a:srgbClr val="C00000"/>
                </a:solidFill>
                <a:effectLst>
                  <a:outerShdw blurRad="38100" dist="38100" dir="2700000" algn="tl">
                    <a:srgbClr val="000000">
                      <a:alpha val="43137"/>
                    </a:srgbClr>
                  </a:outerShdw>
                </a:effectLst>
              </a:rPr>
              <a:t>:</a:t>
            </a:r>
          </a:p>
          <a:p>
            <a:pPr marL="342900" indent="-342900" algn="just">
              <a:buAutoNum type="arabicPeriod"/>
            </a:pPr>
            <a:r>
              <a:rPr lang="en-US" sz="3600" b="1" dirty="0" smtClean="0"/>
              <a:t>The </a:t>
            </a:r>
            <a:r>
              <a:rPr lang="en-US" sz="3600" b="1" dirty="0"/>
              <a:t>external surroundings in which a plant or animal lives, which tend to influence its development and </a:t>
            </a:r>
            <a:r>
              <a:rPr lang="en-US" sz="3600" b="1" dirty="0" err="1"/>
              <a:t>behaviour</a:t>
            </a:r>
            <a:r>
              <a:rPr lang="en-US" sz="3600" b="1" dirty="0" smtClean="0"/>
              <a:t>.</a:t>
            </a:r>
          </a:p>
          <a:p>
            <a:pPr marL="342900" indent="-342900" algn="just">
              <a:buFontTx/>
              <a:buAutoNum type="arabicPeriod"/>
            </a:pPr>
            <a:r>
              <a:rPr lang="en-US" sz="3600" b="1" dirty="0" smtClean="0"/>
              <a:t> The </a:t>
            </a:r>
            <a:r>
              <a:rPr lang="en-US" sz="3600" b="1" dirty="0"/>
              <a:t>planet on which we live. </a:t>
            </a:r>
            <a:endParaRPr lang="en-US" sz="3600" b="1" dirty="0" smtClean="0"/>
          </a:p>
          <a:p>
            <a:pPr marL="342900" indent="-342900" algn="just">
              <a:buFontTx/>
              <a:buAutoNum type="arabicPeriod"/>
            </a:pPr>
            <a:r>
              <a:rPr lang="en-US" sz="3600" b="1" dirty="0" smtClean="0"/>
              <a:t> It </a:t>
            </a:r>
            <a:r>
              <a:rPr lang="en-US" sz="3600" b="1" dirty="0"/>
              <a:t>is an organization that protects the environment</a:t>
            </a:r>
            <a:r>
              <a:rPr lang="en-US" sz="3600" dirty="0"/>
              <a:t>. </a:t>
            </a:r>
            <a:endParaRPr lang="en-US" sz="3600" dirty="0" smtClean="0"/>
          </a:p>
          <a:p>
            <a:pPr marL="342900" indent="-342900" algn="just">
              <a:buFontTx/>
              <a:buAutoNum type="arabicPeriod"/>
            </a:pPr>
            <a:r>
              <a:rPr lang="en-US" sz="3600" b="1" dirty="0" smtClean="0"/>
              <a:t> All </a:t>
            </a:r>
            <a:r>
              <a:rPr lang="en-US" sz="3600" b="1" dirty="0"/>
              <a:t>natural phenomena and plant and animal life, as distinct from man and his creations.</a:t>
            </a:r>
            <a:endParaRPr lang="ru-RU" sz="3600" dirty="0"/>
          </a:p>
          <a:p>
            <a:pPr marL="342900" indent="-342900" algn="just">
              <a:buFontTx/>
              <a:buAutoNum type="arabicPeriod"/>
            </a:pPr>
            <a:endParaRPr lang="ru-RU" sz="3600" dirty="0"/>
          </a:p>
          <a:p>
            <a:pPr marL="342900" indent="-342900" algn="just">
              <a:buFontTx/>
              <a:buAutoNum type="arabicPeriod"/>
            </a:pPr>
            <a:endParaRPr lang="ru-RU" dirty="0"/>
          </a:p>
          <a:p>
            <a:pPr marL="342900" indent="-342900" algn="just">
              <a:buAutoNum type="arabicPeriod"/>
            </a:pPr>
            <a:endParaRPr lang="ru-RU" dirty="0"/>
          </a:p>
        </p:txBody>
      </p:sp>
    </p:spTree>
    <p:extLst>
      <p:ext uri="{BB962C8B-B14F-4D97-AF65-F5344CB8AC3E}">
        <p14:creationId xmlns:p14="http://schemas.microsoft.com/office/powerpoint/2010/main" val="3469653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858424"/>
          </a:xfrm>
        </p:spPr>
        <p:txBody>
          <a:bodyPr>
            <a:normAutofit fontScale="90000"/>
          </a:bodyPr>
          <a:lstStyle/>
          <a:p>
            <a:r>
              <a:rPr lang="en-US" b="1" i="1" dirty="0" smtClean="0">
                <a:solidFill>
                  <a:srgbClr val="C00000"/>
                </a:solidFill>
              </a:rPr>
              <a:t>THE CAPTAINS’ CONTEST</a:t>
            </a:r>
            <a:br>
              <a:rPr lang="en-US" b="1" i="1" dirty="0" smtClean="0">
                <a:solidFill>
                  <a:srgbClr val="C00000"/>
                </a:solidFill>
              </a:rPr>
            </a:br>
            <a:endParaRPr lang="ru-RU" b="1" i="1" dirty="0">
              <a:solidFill>
                <a:srgbClr val="C00000"/>
              </a:solidFill>
              <a:effectLst>
                <a:outerShdw blurRad="38100" dist="38100" dir="2700000" algn="tl">
                  <a:srgbClr val="000000">
                    <a:alpha val="43137"/>
                  </a:srgbClr>
                </a:outerShdw>
              </a:effectLst>
            </a:endParaRPr>
          </a:p>
        </p:txBody>
      </p:sp>
      <p:sp>
        <p:nvSpPr>
          <p:cNvPr id="3" name="Прямоугольник 2"/>
          <p:cNvSpPr/>
          <p:nvPr/>
        </p:nvSpPr>
        <p:spPr>
          <a:xfrm>
            <a:off x="251520" y="980728"/>
            <a:ext cx="8640960" cy="6124754"/>
          </a:xfrm>
          <a:prstGeom prst="rect">
            <a:avLst/>
          </a:prstGeom>
        </p:spPr>
        <p:txBody>
          <a:bodyPr wrap="square">
            <a:spAutoFit/>
          </a:bodyPr>
          <a:lstStyle/>
          <a:p>
            <a:pPr algn="just"/>
            <a:r>
              <a:rPr lang="en-US" sz="3200" b="1" i="1" dirty="0">
                <a:solidFill>
                  <a:srgbClr val="C00000"/>
                </a:solidFill>
                <a:effectLst>
                  <a:outerShdw blurRad="38100" dist="38100" dir="2700000" algn="tl">
                    <a:srgbClr val="000000">
                      <a:alpha val="43137"/>
                    </a:srgbClr>
                  </a:outerShdw>
                </a:effectLst>
              </a:rPr>
              <a:t>Guess the </a:t>
            </a:r>
            <a:r>
              <a:rPr lang="en-US" sz="3200" b="1" i="1" dirty="0" smtClean="0">
                <a:solidFill>
                  <a:srgbClr val="C00000"/>
                </a:solidFill>
                <a:effectLst>
                  <a:outerShdw blurRad="38100" dist="38100" dir="2700000" algn="tl">
                    <a:srgbClr val="000000">
                      <a:alpha val="43137"/>
                    </a:srgbClr>
                  </a:outerShdw>
                </a:effectLst>
              </a:rPr>
              <a:t>words</a:t>
            </a:r>
            <a:r>
              <a:rPr lang="ru-RU" sz="3200" b="1" i="1" dirty="0" smtClean="0">
                <a:solidFill>
                  <a:srgbClr val="C00000"/>
                </a:solidFill>
                <a:effectLst>
                  <a:outerShdw blurRad="38100" dist="38100" dir="2700000" algn="tl">
                    <a:srgbClr val="000000">
                      <a:alpha val="43137"/>
                    </a:srgbClr>
                  </a:outerShdw>
                </a:effectLst>
              </a:rPr>
              <a:t>:</a:t>
            </a:r>
          </a:p>
          <a:p>
            <a:pPr marL="342900" indent="-342900" algn="just">
              <a:buAutoNum type="arabicPeriod"/>
            </a:pPr>
            <a:r>
              <a:rPr lang="en-US" sz="3200" b="1" dirty="0" smtClean="0"/>
              <a:t>The </a:t>
            </a:r>
            <a:r>
              <a:rPr lang="en-US" sz="3200" b="1" dirty="0"/>
              <a:t>external surroundings in which a plant or animal lives, which tend to influence its development and </a:t>
            </a:r>
            <a:r>
              <a:rPr lang="en-US" sz="3200" b="1" dirty="0" err="1"/>
              <a:t>behaviour</a:t>
            </a:r>
            <a:r>
              <a:rPr lang="en-US" sz="3200" b="1" dirty="0" smtClean="0"/>
              <a:t>. </a:t>
            </a:r>
            <a:r>
              <a:rPr lang="en-US" sz="3200" b="1" dirty="0" smtClean="0">
                <a:solidFill>
                  <a:srgbClr val="C00000"/>
                </a:solidFill>
              </a:rPr>
              <a:t>(Environment)</a:t>
            </a:r>
            <a:endParaRPr lang="en-US" sz="3200" b="1" dirty="0" smtClean="0"/>
          </a:p>
          <a:p>
            <a:pPr marL="342900" indent="-342900" algn="just">
              <a:buFontTx/>
              <a:buAutoNum type="arabicPeriod"/>
            </a:pPr>
            <a:r>
              <a:rPr lang="en-US" sz="3200" b="1" dirty="0" smtClean="0"/>
              <a:t> The </a:t>
            </a:r>
            <a:r>
              <a:rPr lang="en-US" sz="3200" b="1" dirty="0"/>
              <a:t>planet on which we live. </a:t>
            </a:r>
            <a:r>
              <a:rPr lang="en-US" sz="3200" b="1" dirty="0" smtClean="0">
                <a:solidFill>
                  <a:srgbClr val="C00000"/>
                </a:solidFill>
              </a:rPr>
              <a:t>(the Earth)</a:t>
            </a:r>
            <a:endParaRPr lang="en-US" sz="3200" b="1" dirty="0" smtClean="0"/>
          </a:p>
          <a:p>
            <a:pPr marL="342900" indent="-342900" algn="just">
              <a:buFontTx/>
              <a:buAutoNum type="arabicPeriod"/>
            </a:pPr>
            <a:r>
              <a:rPr lang="en-US" sz="3200" b="1" dirty="0" smtClean="0"/>
              <a:t> It </a:t>
            </a:r>
            <a:r>
              <a:rPr lang="en-US" sz="3200" b="1" dirty="0"/>
              <a:t>is an organization that protects the environment</a:t>
            </a:r>
            <a:r>
              <a:rPr lang="en-US" sz="3200" dirty="0" smtClean="0"/>
              <a:t>. </a:t>
            </a:r>
            <a:r>
              <a:rPr lang="en-US" sz="3200" b="1" dirty="0" smtClean="0">
                <a:solidFill>
                  <a:srgbClr val="C00000"/>
                </a:solidFill>
              </a:rPr>
              <a:t>(The Greenpeace)</a:t>
            </a:r>
            <a:r>
              <a:rPr lang="en-US" sz="3200" dirty="0"/>
              <a:t> </a:t>
            </a:r>
            <a:endParaRPr lang="en-US" sz="3200" dirty="0" smtClean="0"/>
          </a:p>
          <a:p>
            <a:pPr marL="342900" indent="-342900" algn="just">
              <a:buFontTx/>
              <a:buAutoNum type="arabicPeriod"/>
            </a:pPr>
            <a:r>
              <a:rPr lang="en-US" sz="3200" b="1" dirty="0" smtClean="0"/>
              <a:t> All </a:t>
            </a:r>
            <a:r>
              <a:rPr lang="en-US" sz="3200" b="1" dirty="0"/>
              <a:t>natural phenomena and plant and animal life, as distinct from man and his creations</a:t>
            </a:r>
            <a:r>
              <a:rPr lang="en-US" sz="3200" b="1" dirty="0" smtClean="0"/>
              <a:t>. </a:t>
            </a:r>
            <a:r>
              <a:rPr lang="en-US" sz="3200" b="1" dirty="0" smtClean="0">
                <a:solidFill>
                  <a:srgbClr val="C00000"/>
                </a:solidFill>
              </a:rPr>
              <a:t>(Nature)</a:t>
            </a:r>
            <a:endParaRPr lang="ru-RU" sz="3200" dirty="0"/>
          </a:p>
          <a:p>
            <a:pPr marL="342900" indent="-342900" algn="just">
              <a:buFontTx/>
              <a:buAutoNum type="arabicPeriod"/>
            </a:pPr>
            <a:endParaRPr lang="ru-RU" sz="3600" dirty="0"/>
          </a:p>
          <a:p>
            <a:pPr marL="342900" indent="-342900" algn="just">
              <a:buFontTx/>
              <a:buAutoNum type="arabicPeriod"/>
            </a:pPr>
            <a:endParaRPr lang="ru-RU" dirty="0"/>
          </a:p>
          <a:p>
            <a:pPr marL="342900" indent="-342900" algn="just">
              <a:buAutoNum type="arabicPeriod"/>
            </a:pPr>
            <a:endParaRPr lang="ru-RU" dirty="0"/>
          </a:p>
        </p:txBody>
      </p:sp>
    </p:spTree>
    <p:extLst>
      <p:ext uri="{BB962C8B-B14F-4D97-AF65-F5344CB8AC3E}">
        <p14:creationId xmlns:p14="http://schemas.microsoft.com/office/powerpoint/2010/main" val="28863249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493</TotalTime>
  <Words>973</Words>
  <Application>Microsoft Office PowerPoint</Application>
  <PresentationFormat>Экран (4:3)</PresentationFormat>
  <Paragraphs>240</Paragraphs>
  <Slides>14</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Волна</vt:lpstr>
      <vt:lpstr>The ecological contest</vt:lpstr>
      <vt:lpstr>1. Warming up </vt:lpstr>
      <vt:lpstr>Warming up </vt:lpstr>
      <vt:lpstr>Презентация PowerPoint</vt:lpstr>
      <vt:lpstr>Презентация PowerPoint</vt:lpstr>
      <vt:lpstr>3. AN  ECOLOGICAL WORDSEARCH  FIND THE WORDS: clean, earth, pollution, recycle, river, water, plant, animal, planet, land, ecology, environment, waste, save, endangered </vt:lpstr>
      <vt:lpstr>clean, earth, pollution, recycle, river, water, plant, animal, planet, land, ecology, environment, waste, save, endangered </vt:lpstr>
      <vt:lpstr>4. THE CAPTAINS’ CONTEST </vt:lpstr>
      <vt:lpstr>THE CAPTAINS’ CONTEST </vt:lpstr>
      <vt:lpstr>5. Match the parts of the ecological slogans </vt:lpstr>
      <vt:lpstr>Match the parts of the ecological slogans </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an EARTH DAY WORDSEARCH. Find the words: clean, earth, pollution, recycle, river, water, plant, animal, planet, land, ecology, environment, waste, save, endangered </dc:title>
  <dc:creator>Пользователь</dc:creator>
  <cp:lastModifiedBy>Пользователь</cp:lastModifiedBy>
  <cp:revision>30</cp:revision>
  <dcterms:created xsi:type="dcterms:W3CDTF">2018-04-05T16:27:59Z</dcterms:created>
  <dcterms:modified xsi:type="dcterms:W3CDTF">2022-11-16T15:19:16Z</dcterms:modified>
</cp:coreProperties>
</file>