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4" r:id="rId3"/>
    <p:sldId id="263" r:id="rId4"/>
    <p:sldId id="262" r:id="rId5"/>
    <p:sldId id="266" r:id="rId6"/>
    <p:sldId id="267" r:id="rId7"/>
    <p:sldId id="269" r:id="rId8"/>
    <p:sldId id="270" r:id="rId9"/>
  </p:sldIdLst>
  <p:sldSz cx="9144000" cy="6858000" type="screen4x3"/>
  <p:notesSz cx="6858000" cy="9144000"/>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64"/>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p:scale>
          <a:sx n="75" d="100"/>
          <a:sy n="75" d="100"/>
        </p:scale>
        <p:origin x="-151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24.03.2022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3</a:t>
            </a:fld>
            <a:endParaRPr lang="ru-RU"/>
          </a:p>
        </p:txBody>
      </p:sp>
    </p:spTree>
    <p:extLst>
      <p:ext uri="{BB962C8B-B14F-4D97-AF65-F5344CB8AC3E}">
        <p14:creationId xmlns:p14="http://schemas.microsoft.com/office/powerpoint/2010/main" val="158084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5229200"/>
            <a:ext cx="7416824" cy="1368152"/>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4">
                    <a:lumMod val="5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50000"/>
                </a:schemeClr>
              </a:solidFill>
            </a:endParaRPr>
          </a:p>
        </p:txBody>
      </p:sp>
      <p:sp>
        <p:nvSpPr>
          <p:cNvPr id="10" name="Текст 2"/>
          <p:cNvSpPr>
            <a:spLocks noGrp="1"/>
          </p:cNvSpPr>
          <p:nvPr>
            <p:ph idx="1"/>
          </p:nvPr>
        </p:nvSpPr>
        <p:spPr>
          <a:xfrm>
            <a:off x="179512" y="1628800"/>
            <a:ext cx="8784976" cy="4536504"/>
          </a:xfrm>
          <a:prstGeom prst="rect">
            <a:avLst/>
          </a:prstGeom>
        </p:spPr>
        <p:txBody>
          <a:bodyPr vert="horz" lIns="91440" tIns="45720" rIns="91440" bIns="45720" rtlCol="0">
            <a:normAutofit/>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1" name="Заголовок 1"/>
          <p:cNvSpPr>
            <a:spLocks noGrp="1"/>
          </p:cNvSpPr>
          <p:nvPr>
            <p:ph type="title"/>
          </p:nvPr>
        </p:nvSpPr>
        <p:spPr>
          <a:xfrm>
            <a:off x="1475656" y="228168"/>
            <a:ext cx="7511129" cy="1150897"/>
          </a:xfrm>
          <a:prstGeom prst="rect">
            <a:avLst/>
          </a:prstGeom>
        </p:spPr>
        <p:txBody>
          <a:bodyPr vert="horz" lIns="91440" tIns="45720" rIns="91440" bIns="45720" rtlCol="0" anchor="ctr">
            <a:normAutofit/>
          </a:bodyPr>
          <a:lstStyle>
            <a:lvl1pPr>
              <a:defRPr>
                <a:solidFill>
                  <a:schemeClr val="accent4">
                    <a:lumMod val="50000"/>
                  </a:schemeClr>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2060848"/>
            <a:ext cx="4320480" cy="4093915"/>
          </a:xfrm>
        </p:spPr>
        <p:txBody>
          <a:bodyPr/>
          <a:lstStyle>
            <a:lvl1pPr>
              <a:defRPr sz="2800">
                <a:solidFill>
                  <a:schemeClr val="accent4">
                    <a:lumMod val="50000"/>
                  </a:schemeClr>
                </a:solidFill>
              </a:defRPr>
            </a:lvl1pPr>
            <a:lvl2pPr>
              <a:defRPr sz="2400">
                <a:solidFill>
                  <a:schemeClr val="accent4">
                    <a:lumMod val="50000"/>
                  </a:schemeClr>
                </a:solidFill>
              </a:defRPr>
            </a:lvl2pPr>
            <a:lvl3pPr>
              <a:defRPr sz="2000">
                <a:solidFill>
                  <a:schemeClr val="accent4">
                    <a:lumMod val="50000"/>
                  </a:schemeClr>
                </a:solidFill>
              </a:defRPr>
            </a:lvl3pPr>
            <a:lvl4pPr>
              <a:defRPr sz="1800">
                <a:solidFill>
                  <a:schemeClr val="accent4">
                    <a:lumMod val="50000"/>
                  </a:schemeClr>
                </a:solidFill>
              </a:defRPr>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4">
                    <a:lumMod val="50000"/>
                  </a:schemeClr>
                </a:solidFill>
              </a:defRPr>
            </a:lvl1pPr>
            <a:lvl2pPr>
              <a:defRPr sz="2400">
                <a:solidFill>
                  <a:schemeClr val="accent4">
                    <a:lumMod val="50000"/>
                  </a:schemeClr>
                </a:solidFill>
              </a:defRPr>
            </a:lvl2pPr>
            <a:lvl3pPr>
              <a:defRPr sz="2000">
                <a:solidFill>
                  <a:schemeClr val="accent4">
                    <a:lumMod val="50000"/>
                  </a:schemeClr>
                </a:solidFill>
              </a:defRPr>
            </a:lvl3pPr>
            <a:lvl4pPr>
              <a:defRPr sz="1800">
                <a:solidFill>
                  <a:schemeClr val="accent4">
                    <a:lumMod val="50000"/>
                  </a:schemeClr>
                </a:solidFill>
              </a:defRPr>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24.03.2022</a:t>
            </a:fld>
            <a:endParaRPr lang="ru-RU"/>
          </a:p>
        </p:txBody>
      </p:sp>
      <p:sp>
        <p:nvSpPr>
          <p:cNvPr id="6" name="Нижний колонтитул 5"/>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8" name="Заголовок 1"/>
          <p:cNvSpPr>
            <a:spLocks noGrp="1"/>
          </p:cNvSpPr>
          <p:nvPr>
            <p:ph type="title"/>
          </p:nvPr>
        </p:nvSpPr>
        <p:spPr>
          <a:xfrm>
            <a:off x="1475656" y="228168"/>
            <a:ext cx="7511129" cy="1150897"/>
          </a:xfrm>
          <a:prstGeom prst="rect">
            <a:avLst/>
          </a:prstGeom>
        </p:spPr>
        <p:txBody>
          <a:bodyPr vert="horz" lIns="91440" tIns="45720" rIns="91440" bIns="45720" rtlCol="0" anchor="ctr">
            <a:normAutofit/>
          </a:bodyPr>
          <a:lstStyle>
            <a:lvl1pPr>
              <a:defRPr>
                <a:solidFill>
                  <a:schemeClr val="accent4">
                    <a:lumMod val="50000"/>
                  </a:schemeClr>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24.03.2022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28168"/>
            <a:ext cx="7511129"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79512" y="1628800"/>
            <a:ext cx="8784976" cy="4536504"/>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A5E48A96-E1BB-4C8F-80B2-32A47A48A9D5}" type="datetimeFigureOut">
              <a:rPr lang="ru-RU" smtClean="0"/>
              <a:pPr/>
              <a:t>24.03.2022</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smtClean="0"/>
              <a:t>План </a:t>
            </a:r>
            <a:r>
              <a:rPr lang="ru-RU" sz="3600" smtClean="0"/>
              <a:t>силовых тренировок </a:t>
            </a:r>
            <a:r>
              <a:rPr lang="ru-RU" sz="3600" dirty="0" smtClean="0"/>
              <a:t>для дистанционного образования</a:t>
            </a:r>
            <a:endParaRPr lang="ru-RU" sz="3600" b="1" dirty="0"/>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4294967295"/>
          </p:nvPr>
        </p:nvSpPr>
        <p:spPr>
          <a:xfrm>
            <a:off x="0" y="1772816"/>
            <a:ext cx="5940152" cy="4824535"/>
          </a:xfrm>
        </p:spPr>
        <p:txBody>
          <a:bodyPr>
            <a:normAutofit fontScale="70000" lnSpcReduction="20000"/>
          </a:bodyPr>
          <a:lstStyle/>
          <a:p>
            <a:r>
              <a:rPr lang="ru-RU" dirty="0"/>
              <a:t>Не будем забывать, что ежедневные занятия физическими упражнениями необходимо начинать с полной разминки. Рассмотрим один из вариантов ее проведения в домашних условиях:</a:t>
            </a:r>
          </a:p>
          <a:p>
            <a:r>
              <a:rPr lang="ru-RU" dirty="0"/>
              <a:t>Любая разминка включает в себя упражнения для разогревания мышц всего тела, при этом начинать ее стоит с мышц шеи, и последовательно опускаться вниз, т.е. плечевой пояс, затем мышцы кора далее ноги.</a:t>
            </a:r>
          </a:p>
          <a:p>
            <a:r>
              <a:rPr lang="ru-RU" dirty="0"/>
              <a:t>Поскольку дистанционное обучение связано с длительным сидением за компьютером и письменным столом, основное внимание во время разминки мы будем уделять упражнениям, способствующим укреплению осанки.</a:t>
            </a:r>
          </a:p>
        </p:txBody>
      </p:sp>
      <p:pic>
        <p:nvPicPr>
          <p:cNvPr id="7" name="Объект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724128" y="2380772"/>
            <a:ext cx="3096344" cy="3166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210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t="10100" r="12201" b="19551"/>
          <a:stretch/>
        </p:blipFill>
        <p:spPr>
          <a:xfrm>
            <a:off x="7061349" y="4191713"/>
            <a:ext cx="1198838" cy="1280753"/>
          </a:xfrm>
          <a:prstGeom prst="rect">
            <a:avLst/>
          </a:prstGeom>
        </p:spPr>
      </p:pic>
      <p:sp>
        <p:nvSpPr>
          <p:cNvPr id="3" name="Заголовок 2"/>
          <p:cNvSpPr>
            <a:spLocks noGrp="1"/>
          </p:cNvSpPr>
          <p:nvPr>
            <p:ph type="title"/>
          </p:nvPr>
        </p:nvSpPr>
        <p:spPr/>
        <p:txBody>
          <a:bodyPr/>
          <a:lstStyle/>
          <a:p>
            <a:r>
              <a:rPr lang="ru-RU" dirty="0"/>
              <a:t>Упражнения для мышц </a:t>
            </a:r>
            <a:r>
              <a:rPr lang="ru-RU" dirty="0" smtClean="0"/>
              <a:t>шеи</a:t>
            </a:r>
            <a:endParaRPr lang="ru-RU" dirty="0"/>
          </a:p>
        </p:txBody>
      </p:sp>
      <p:sp>
        <p:nvSpPr>
          <p:cNvPr id="24" name="Line 253"/>
          <p:cNvSpPr>
            <a:spLocks noChangeShapeType="1"/>
          </p:cNvSpPr>
          <p:nvPr/>
        </p:nvSpPr>
        <p:spPr bwMode="gray">
          <a:xfrm>
            <a:off x="892643" y="5319079"/>
            <a:ext cx="4800600" cy="0"/>
          </a:xfrm>
          <a:prstGeom prst="line">
            <a:avLst/>
          </a:prstGeom>
          <a:noFill/>
          <a:ln w="25400">
            <a:solidFill>
              <a:schemeClr val="accent4">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379534" y="4460408"/>
            <a:ext cx="674294" cy="743366"/>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1393882" y="477272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27" name="Line 256"/>
          <p:cNvSpPr>
            <a:spLocks noChangeShapeType="1"/>
          </p:cNvSpPr>
          <p:nvPr/>
        </p:nvSpPr>
        <p:spPr bwMode="gray">
          <a:xfrm>
            <a:off x="2482617" y="2585442"/>
            <a:ext cx="4800600" cy="0"/>
          </a:xfrm>
          <a:prstGeom prst="line">
            <a:avLst/>
          </a:prstGeom>
          <a:noFill/>
          <a:ln w="25400">
            <a:solidFill>
              <a:schemeClr val="accent4">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2080000" y="1766463"/>
            <a:ext cx="660077" cy="701993"/>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2934648" y="1665533"/>
            <a:ext cx="5706640" cy="954107"/>
          </a:xfrm>
          <a:prstGeom prst="rect">
            <a:avLst/>
          </a:prstGeom>
          <a:noFill/>
          <a:ln w="9525" algn="ctr">
            <a:noFill/>
            <a:miter lim="800000"/>
            <a:headEnd/>
            <a:tailEnd/>
          </a:ln>
          <a:effectLst/>
        </p:spPr>
        <p:txBody>
          <a:bodyPr wrap="square">
            <a:spAutoFit/>
          </a:bodyPr>
          <a:lstStyle/>
          <a:p>
            <a:pPr eaLnBrk="0" hangingPunct="0"/>
            <a:r>
              <a:rPr lang="ru-RU" sz="1600" dirty="0" smtClean="0">
                <a:solidFill>
                  <a:schemeClr val="accent4">
                    <a:lumMod val="50000"/>
                  </a:schemeClr>
                </a:solidFill>
                <a:latin typeface="Arial" charset="0"/>
              </a:rPr>
              <a:t>И.П. – стойка ноги на ширине плеч, руки на поясе. Медленно поверните голову максимально вправо, затем влево. Повторяем 8 раз</a:t>
            </a:r>
            <a:r>
              <a:rPr lang="ru-RU" sz="2400" dirty="0" smtClean="0">
                <a:solidFill>
                  <a:schemeClr val="accent4">
                    <a:lumMod val="50000"/>
                  </a:schemeClr>
                </a:solidFill>
                <a:latin typeface="Arial" charset="0"/>
              </a:rPr>
              <a:t>. </a:t>
            </a:r>
            <a:endParaRPr lang="en-US" sz="2400" dirty="0">
              <a:solidFill>
                <a:schemeClr val="accent4">
                  <a:lumMod val="50000"/>
                </a:schemeClr>
              </a:solidFill>
              <a:latin typeface="Arial" charset="0"/>
            </a:endParaRPr>
          </a:p>
        </p:txBody>
      </p:sp>
      <p:sp>
        <p:nvSpPr>
          <p:cNvPr id="30" name="Text Box 259"/>
          <p:cNvSpPr txBox="1">
            <a:spLocks noChangeArrowheads="1"/>
          </p:cNvSpPr>
          <p:nvPr/>
        </p:nvSpPr>
        <p:spPr bwMode="gray">
          <a:xfrm>
            <a:off x="2305611" y="185374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31" name="Line 260"/>
          <p:cNvSpPr>
            <a:spLocks noChangeShapeType="1"/>
          </p:cNvSpPr>
          <p:nvPr/>
        </p:nvSpPr>
        <p:spPr bwMode="gray">
          <a:xfrm>
            <a:off x="1864026" y="3449937"/>
            <a:ext cx="4800600" cy="0"/>
          </a:xfrm>
          <a:prstGeom prst="line">
            <a:avLst/>
          </a:prstGeom>
          <a:noFill/>
          <a:ln w="25400">
            <a:solidFill>
              <a:schemeClr val="accent4">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1534153" y="2599703"/>
            <a:ext cx="657310" cy="710718"/>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1688942" y="275022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34" name="Line 263"/>
          <p:cNvSpPr>
            <a:spLocks noChangeShapeType="1"/>
          </p:cNvSpPr>
          <p:nvPr/>
        </p:nvSpPr>
        <p:spPr bwMode="gray">
          <a:xfrm>
            <a:off x="1298680" y="4346877"/>
            <a:ext cx="4799012" cy="1587"/>
          </a:xfrm>
          <a:prstGeom prst="line">
            <a:avLst/>
          </a:prstGeom>
          <a:noFill/>
          <a:ln w="25400">
            <a:solidFill>
              <a:schemeClr val="accent4">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859595" y="3456359"/>
            <a:ext cx="736231" cy="740499"/>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1110246" y="361607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7" name="Line 266"/>
          <p:cNvSpPr>
            <a:spLocks noChangeShapeType="1"/>
          </p:cNvSpPr>
          <p:nvPr/>
        </p:nvSpPr>
        <p:spPr bwMode="gray">
          <a:xfrm>
            <a:off x="573556" y="6350244"/>
            <a:ext cx="4800600" cy="0"/>
          </a:xfrm>
          <a:prstGeom prst="line">
            <a:avLst/>
          </a:prstGeom>
          <a:noFill/>
          <a:ln w="25400">
            <a:solidFill>
              <a:schemeClr val="accent4">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8" name="Rectangle 267"/>
          <p:cNvSpPr>
            <a:spLocks noChangeArrowheads="1"/>
          </p:cNvSpPr>
          <p:nvPr/>
        </p:nvSpPr>
        <p:spPr bwMode="ltGray">
          <a:xfrm rot="3419336">
            <a:off x="17498" y="5563789"/>
            <a:ext cx="728609" cy="647893"/>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221322" y="5638724"/>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40" name="Text Box 269"/>
          <p:cNvSpPr txBox="1">
            <a:spLocks noChangeArrowheads="1"/>
          </p:cNvSpPr>
          <p:nvPr/>
        </p:nvSpPr>
        <p:spPr bwMode="gray">
          <a:xfrm>
            <a:off x="2410038" y="2677751"/>
            <a:ext cx="5253745" cy="830997"/>
          </a:xfrm>
          <a:prstGeom prst="rect">
            <a:avLst/>
          </a:prstGeom>
          <a:noFill/>
          <a:ln w="9525" algn="ctr">
            <a:noFill/>
            <a:miter lim="800000"/>
            <a:headEnd/>
            <a:tailEnd/>
          </a:ln>
          <a:effectLst/>
        </p:spPr>
        <p:txBody>
          <a:bodyPr wrap="square">
            <a:spAutoFit/>
          </a:bodyPr>
          <a:lstStyle/>
          <a:p>
            <a:pPr eaLnBrk="0" hangingPunct="0"/>
            <a:r>
              <a:rPr lang="ru-RU" sz="1600" dirty="0" smtClean="0">
                <a:solidFill>
                  <a:schemeClr val="accent4">
                    <a:lumMod val="50000"/>
                  </a:schemeClr>
                </a:solidFill>
                <a:latin typeface="Arial" charset="0"/>
              </a:rPr>
              <a:t>И.П</a:t>
            </a:r>
            <a:r>
              <a:rPr lang="ru-RU" sz="1600" dirty="0">
                <a:solidFill>
                  <a:schemeClr val="accent4">
                    <a:lumMod val="50000"/>
                  </a:schemeClr>
                </a:solidFill>
                <a:latin typeface="Arial" charset="0"/>
              </a:rPr>
              <a:t>. – ноги на ширине плеч, руки на поясе. Голову слегка запрокиньте назад, затем прижмите подбородок к яремной ямке. </a:t>
            </a:r>
            <a:r>
              <a:rPr lang="ru-RU" sz="1600" dirty="0" smtClean="0">
                <a:solidFill>
                  <a:schemeClr val="accent4">
                    <a:lumMod val="50000"/>
                  </a:schemeClr>
                </a:solidFill>
                <a:latin typeface="Arial" charset="0"/>
              </a:rPr>
              <a:t>Повторяем </a:t>
            </a:r>
            <a:r>
              <a:rPr lang="ru-RU" sz="1600" dirty="0">
                <a:solidFill>
                  <a:schemeClr val="accent4">
                    <a:lumMod val="50000"/>
                  </a:schemeClr>
                </a:solidFill>
                <a:latin typeface="Arial" charset="0"/>
              </a:rPr>
              <a:t>8 раз.</a:t>
            </a:r>
            <a:endParaRPr lang="en-US" sz="1600" dirty="0">
              <a:solidFill>
                <a:schemeClr val="accent4">
                  <a:lumMod val="50000"/>
                </a:schemeClr>
              </a:solidFill>
              <a:latin typeface="Arial" charset="0"/>
            </a:endParaRPr>
          </a:p>
        </p:txBody>
      </p:sp>
      <p:sp>
        <p:nvSpPr>
          <p:cNvPr id="41" name="Text Box 270"/>
          <p:cNvSpPr txBox="1">
            <a:spLocks noChangeArrowheads="1"/>
          </p:cNvSpPr>
          <p:nvPr/>
        </p:nvSpPr>
        <p:spPr bwMode="gray">
          <a:xfrm>
            <a:off x="1808925" y="3555462"/>
            <a:ext cx="6243808" cy="830997"/>
          </a:xfrm>
          <a:prstGeom prst="rect">
            <a:avLst/>
          </a:prstGeom>
          <a:noFill/>
          <a:ln w="9525" algn="ctr">
            <a:noFill/>
            <a:miter lim="800000"/>
            <a:headEnd/>
            <a:tailEnd/>
          </a:ln>
          <a:effectLst/>
        </p:spPr>
        <p:txBody>
          <a:bodyPr wrap="square">
            <a:spAutoFit/>
          </a:bodyPr>
          <a:lstStyle/>
          <a:p>
            <a:pPr eaLnBrk="0" hangingPunct="0"/>
            <a:r>
              <a:rPr lang="ru-RU" sz="1600" dirty="0" smtClean="0">
                <a:solidFill>
                  <a:schemeClr val="accent4">
                    <a:lumMod val="50000"/>
                  </a:schemeClr>
                </a:solidFill>
                <a:latin typeface="Arial" charset="0"/>
              </a:rPr>
              <a:t>И.П</a:t>
            </a:r>
            <a:r>
              <a:rPr lang="ru-RU" sz="1600" dirty="0">
                <a:solidFill>
                  <a:schemeClr val="accent4">
                    <a:lumMod val="50000"/>
                  </a:schemeClr>
                </a:solidFill>
                <a:latin typeface="Arial" charset="0"/>
              </a:rPr>
              <a:t>. – стойка ноги на ширине плеч, руки на поясе. Голову запрокиньте назад. Постарайтесь коснуться правым ухом правого плеча, затем левого плеча. </a:t>
            </a:r>
            <a:r>
              <a:rPr lang="ru-RU" sz="1600" dirty="0" smtClean="0">
                <a:solidFill>
                  <a:schemeClr val="accent4">
                    <a:lumMod val="50000"/>
                  </a:schemeClr>
                </a:solidFill>
                <a:latin typeface="Arial" charset="0"/>
              </a:rPr>
              <a:t>Повторяем </a:t>
            </a:r>
            <a:r>
              <a:rPr lang="ru-RU" sz="1600" dirty="0">
                <a:solidFill>
                  <a:schemeClr val="accent4">
                    <a:lumMod val="50000"/>
                  </a:schemeClr>
                </a:solidFill>
                <a:latin typeface="Arial" charset="0"/>
              </a:rPr>
              <a:t>8 раз.</a:t>
            </a:r>
            <a:endParaRPr lang="en-US" sz="1600" dirty="0">
              <a:solidFill>
                <a:schemeClr val="accent4">
                  <a:lumMod val="50000"/>
                </a:schemeClr>
              </a:solidFill>
              <a:latin typeface="Arial" charset="0"/>
            </a:endParaRPr>
          </a:p>
        </p:txBody>
      </p:sp>
      <p:sp>
        <p:nvSpPr>
          <p:cNvPr id="42" name="Text Box 271"/>
          <p:cNvSpPr txBox="1">
            <a:spLocks noChangeArrowheads="1"/>
          </p:cNvSpPr>
          <p:nvPr/>
        </p:nvSpPr>
        <p:spPr bwMode="gray">
          <a:xfrm>
            <a:off x="1358368" y="4450906"/>
            <a:ext cx="6322056" cy="830997"/>
          </a:xfrm>
          <a:prstGeom prst="rect">
            <a:avLst/>
          </a:prstGeom>
          <a:noFill/>
          <a:ln w="9525" algn="ctr">
            <a:noFill/>
            <a:miter lim="800000"/>
            <a:headEnd/>
            <a:tailEnd/>
          </a:ln>
          <a:effectLst/>
        </p:spPr>
        <p:txBody>
          <a:bodyPr wrap="square">
            <a:spAutoFit/>
          </a:bodyPr>
          <a:lstStyle/>
          <a:p>
            <a:pPr eaLnBrk="0" hangingPunct="0"/>
            <a:r>
              <a:rPr lang="ru-RU" sz="1600" dirty="0" smtClean="0">
                <a:solidFill>
                  <a:schemeClr val="accent4">
                    <a:lumMod val="50000"/>
                  </a:schemeClr>
                </a:solidFill>
                <a:latin typeface="Arial" charset="0"/>
              </a:rPr>
              <a:t>И.П</a:t>
            </a:r>
            <a:r>
              <a:rPr lang="ru-RU" sz="1600" dirty="0">
                <a:solidFill>
                  <a:schemeClr val="accent4">
                    <a:lumMod val="50000"/>
                  </a:schemeClr>
                </a:solidFill>
                <a:latin typeface="Arial" charset="0"/>
              </a:rPr>
              <a:t>. – стойка ноги на ширине плеч, руки на поясе. Надавите лбом на ладонь и напрягите мышцы шеи. Затем на ладонь надавите затылком. </a:t>
            </a:r>
            <a:r>
              <a:rPr lang="ru-RU" sz="1600" dirty="0" smtClean="0">
                <a:solidFill>
                  <a:schemeClr val="accent4">
                    <a:lumMod val="50000"/>
                  </a:schemeClr>
                </a:solidFill>
                <a:latin typeface="Arial" charset="0"/>
              </a:rPr>
              <a:t>Повторяем </a:t>
            </a:r>
            <a:r>
              <a:rPr lang="ru-RU" sz="1600" dirty="0">
                <a:solidFill>
                  <a:schemeClr val="accent4">
                    <a:lumMod val="50000"/>
                  </a:schemeClr>
                </a:solidFill>
                <a:latin typeface="Arial" charset="0"/>
              </a:rPr>
              <a:t>2 раза по 8 счетов (8 секунд).</a:t>
            </a:r>
            <a:endParaRPr lang="en-US" sz="1600" dirty="0">
              <a:solidFill>
                <a:schemeClr val="accent4">
                  <a:lumMod val="50000"/>
                </a:schemeClr>
              </a:solidFill>
              <a:latin typeface="Arial" charset="0"/>
            </a:endParaRPr>
          </a:p>
        </p:txBody>
      </p:sp>
      <p:sp>
        <p:nvSpPr>
          <p:cNvPr id="43" name="Text Box 272"/>
          <p:cNvSpPr txBox="1">
            <a:spLocks noChangeArrowheads="1"/>
          </p:cNvSpPr>
          <p:nvPr/>
        </p:nvSpPr>
        <p:spPr bwMode="gray">
          <a:xfrm>
            <a:off x="957128" y="5381752"/>
            <a:ext cx="6706241" cy="830997"/>
          </a:xfrm>
          <a:prstGeom prst="rect">
            <a:avLst/>
          </a:prstGeom>
          <a:noFill/>
          <a:ln w="9525" algn="ctr">
            <a:noFill/>
            <a:miter lim="800000"/>
            <a:headEnd/>
            <a:tailEnd/>
          </a:ln>
          <a:effectLst/>
        </p:spPr>
        <p:txBody>
          <a:bodyPr wrap="square">
            <a:spAutoFit/>
          </a:bodyPr>
          <a:lstStyle/>
          <a:p>
            <a:pPr eaLnBrk="0" hangingPunct="0"/>
            <a:r>
              <a:rPr lang="ru-RU" sz="1600" dirty="0" smtClean="0">
                <a:solidFill>
                  <a:schemeClr val="accent4">
                    <a:lumMod val="50000"/>
                  </a:schemeClr>
                </a:solidFill>
                <a:latin typeface="Arial" charset="0"/>
              </a:rPr>
              <a:t>И.П</a:t>
            </a:r>
            <a:r>
              <a:rPr lang="ru-RU" sz="1600" dirty="0">
                <a:solidFill>
                  <a:schemeClr val="accent4">
                    <a:lumMod val="50000"/>
                  </a:schemeClr>
                </a:solidFill>
                <a:latin typeface="Arial" charset="0"/>
              </a:rPr>
              <a:t>. – стойка ноги на ширине плеч, руки на поясе. Напрягая мышцы шеи, надавите левым виском на левую ладонь. Затем правым виском </a:t>
            </a:r>
            <a:r>
              <a:rPr lang="ru-RU" sz="1600" dirty="0" smtClean="0">
                <a:solidFill>
                  <a:schemeClr val="accent4">
                    <a:lumMod val="50000"/>
                  </a:schemeClr>
                </a:solidFill>
                <a:latin typeface="Arial" charset="0"/>
              </a:rPr>
              <a:t>на </a:t>
            </a:r>
            <a:r>
              <a:rPr lang="ru-RU" sz="1600" dirty="0">
                <a:solidFill>
                  <a:schemeClr val="accent4">
                    <a:lumMod val="50000"/>
                  </a:schemeClr>
                </a:solidFill>
                <a:latin typeface="Arial" charset="0"/>
              </a:rPr>
              <a:t>правую ладонь</a:t>
            </a:r>
            <a:r>
              <a:rPr lang="ru-RU" sz="1600" dirty="0" smtClean="0">
                <a:solidFill>
                  <a:schemeClr val="accent4">
                    <a:lumMod val="50000"/>
                  </a:schemeClr>
                </a:solidFill>
                <a:latin typeface="Arial" charset="0"/>
              </a:rPr>
              <a:t>. Повторяем </a:t>
            </a:r>
            <a:r>
              <a:rPr lang="ru-RU" sz="1600" dirty="0">
                <a:solidFill>
                  <a:schemeClr val="accent4">
                    <a:lumMod val="50000"/>
                  </a:schemeClr>
                </a:solidFill>
                <a:latin typeface="Arial" charset="0"/>
              </a:rPr>
              <a:t>2 раза по 8 счетов (8 секунд).</a:t>
            </a:r>
            <a:endParaRPr lang="en-US" sz="1600" dirty="0">
              <a:solidFill>
                <a:schemeClr val="accent4">
                  <a:lumMod val="50000"/>
                </a:schemeClr>
              </a:solidFill>
              <a:latin typeface="Arial" charset="0"/>
            </a:endParaRPr>
          </a:p>
        </p:txBody>
      </p:sp>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l="23788" t="16753"/>
          <a:stretch/>
        </p:blipFill>
        <p:spPr>
          <a:xfrm>
            <a:off x="8461883" y="1633941"/>
            <a:ext cx="682117" cy="993440"/>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23169" t="12794" b="15623"/>
          <a:stretch/>
        </p:blipFill>
        <p:spPr>
          <a:xfrm>
            <a:off x="7663370" y="2489375"/>
            <a:ext cx="873870" cy="1085583"/>
          </a:xfrm>
          <a:prstGeom prst="rect">
            <a:avLst/>
          </a:prstGeom>
        </p:spPr>
      </p:pic>
      <p:pic>
        <p:nvPicPr>
          <p:cNvPr id="11" name="Рисунок 10"/>
          <p:cNvPicPr>
            <a:picLocks noChangeAspect="1"/>
          </p:cNvPicPr>
          <p:nvPr/>
        </p:nvPicPr>
        <p:blipFill rotWithShape="1">
          <a:blip r:embed="rId6" cstate="print">
            <a:extLst>
              <a:ext uri="{28A0092B-C50C-407E-A947-70E740481C1C}">
                <a14:useLocalDpi xmlns:a14="http://schemas.microsoft.com/office/drawing/2010/main" val="0"/>
              </a:ext>
            </a:extLst>
          </a:blip>
          <a:srcRect l="29000" t="25850" r="10801" b="27300"/>
          <a:stretch/>
        </p:blipFill>
        <p:spPr>
          <a:xfrm>
            <a:off x="8156781" y="3431560"/>
            <a:ext cx="830004" cy="1053261"/>
          </a:xfrm>
          <a:prstGeom prst="rect">
            <a:avLst/>
          </a:prstGeom>
        </p:spPr>
      </p:pic>
      <p:sp>
        <p:nvSpPr>
          <p:cNvPr id="12" name="Прямоугольник 11"/>
          <p:cNvSpPr/>
          <p:nvPr/>
        </p:nvSpPr>
        <p:spPr>
          <a:xfrm>
            <a:off x="573556" y="4601258"/>
            <a:ext cx="277884" cy="461665"/>
          </a:xfrm>
          <a:prstGeom prst="rect">
            <a:avLst/>
          </a:prstGeom>
        </p:spPr>
        <p:txBody>
          <a:bodyPr wrap="square">
            <a:spAutoFit/>
          </a:bodyPr>
          <a:lstStyle/>
          <a:p>
            <a:r>
              <a:rPr lang="ru-RU" sz="2400" b="1" dirty="0" smtClean="0">
                <a:solidFill>
                  <a:schemeClr val="bg1"/>
                </a:solidFill>
              </a:rPr>
              <a:t>4</a:t>
            </a:r>
            <a:endParaRPr lang="ru-RU" sz="2400" b="1" dirty="0">
              <a:solidFill>
                <a:schemeClr val="bg1"/>
              </a:solidFill>
            </a:endParaRPr>
          </a:p>
        </p:txBody>
      </p:sp>
      <p:pic>
        <p:nvPicPr>
          <p:cNvPr id="14" name="Рисунок 13"/>
          <p:cNvPicPr>
            <a:picLocks noChangeAspect="1"/>
          </p:cNvPicPr>
          <p:nvPr/>
        </p:nvPicPr>
        <p:blipFill rotWithShape="1">
          <a:blip r:embed="rId7" cstate="print">
            <a:extLst>
              <a:ext uri="{28A0092B-C50C-407E-A947-70E740481C1C}">
                <a14:useLocalDpi xmlns:a14="http://schemas.microsoft.com/office/drawing/2010/main" val="0"/>
              </a:ext>
            </a:extLst>
          </a:blip>
          <a:srcRect l="24800" t="27950" r="12201" b="6950"/>
          <a:stretch/>
        </p:blipFill>
        <p:spPr>
          <a:xfrm>
            <a:off x="7945311" y="5226908"/>
            <a:ext cx="1183857" cy="1631092"/>
          </a:xfrm>
          <a:prstGeom prst="rect">
            <a:avLst/>
          </a:prstGeom>
        </p:spPr>
      </p:pic>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4294967295"/>
          </p:nvPr>
        </p:nvSpPr>
        <p:spPr>
          <a:xfrm>
            <a:off x="216024" y="2060575"/>
            <a:ext cx="8676456" cy="4094163"/>
          </a:xfrm>
        </p:spPr>
        <p:txBody>
          <a:bodyPr>
            <a:normAutofit/>
          </a:bodyPr>
          <a:lstStyle/>
          <a:p>
            <a:r>
              <a:rPr lang="ru-RU" dirty="0"/>
              <a:t>Эти упражнения можно выполнять не только во время разминки, но и в течение дня, для перерывов в работе за компьютером или между выполнениями домашних заданий. Делать их можно не только стоя, но и сидя, не вставая из-за рабочего места. При этом обе стопы должны быть плотно прижаты к полу параллельно друг другу, а спина прямой.</a:t>
            </a: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CBAF14-3471-4FC0-965A-3F7D3A08F4C3}"/>
              </a:ext>
            </a:extLst>
          </p:cNvPr>
          <p:cNvSpPr>
            <a:spLocks noGrp="1"/>
          </p:cNvSpPr>
          <p:nvPr>
            <p:ph type="title"/>
          </p:nvPr>
        </p:nvSpPr>
        <p:spPr/>
        <p:txBody>
          <a:bodyPr>
            <a:normAutofit fontScale="90000"/>
          </a:bodyPr>
          <a:lstStyle/>
          <a:p>
            <a:r>
              <a:rPr lang="ru-RU" dirty="0"/>
              <a:t>Упражнения для мышц плечевого пояса</a:t>
            </a:r>
          </a:p>
        </p:txBody>
      </p:sp>
      <p:pic>
        <p:nvPicPr>
          <p:cNvPr id="4" name="Рисунок 3">
            <a:extLst>
              <a:ext uri="{FF2B5EF4-FFF2-40B4-BE49-F238E27FC236}">
                <a16:creationId xmlns:a16="http://schemas.microsoft.com/office/drawing/2014/main" xmlns="" id="{B06738FB-FC08-4F3D-9602-C60742369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0853"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5" name="Рисунок 4">
            <a:extLst>
              <a:ext uri="{FF2B5EF4-FFF2-40B4-BE49-F238E27FC236}">
                <a16:creationId xmlns:a16="http://schemas.microsoft.com/office/drawing/2014/main" xmlns="" id="{54DB8AF7-6BCD-4856-BC8B-0CF65D6C5B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37" t="11788" r="4064"/>
          <a:stretch/>
        </p:blipFill>
        <p:spPr>
          <a:xfrm>
            <a:off x="4639536" y="1742570"/>
            <a:ext cx="2040767"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6" name="Рисунок 5">
            <a:extLst>
              <a:ext uri="{FF2B5EF4-FFF2-40B4-BE49-F238E27FC236}">
                <a16:creationId xmlns:a16="http://schemas.microsoft.com/office/drawing/2014/main" xmlns="" id="{9C647BE1-5A27-4F53-BC61-90790064D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04"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7" name="Рисунок 6">
            <a:extLst>
              <a:ext uri="{FF2B5EF4-FFF2-40B4-BE49-F238E27FC236}">
                <a16:creationId xmlns:a16="http://schemas.microsoft.com/office/drawing/2014/main" xmlns="" id="{C11616CF-272A-41BD-9825-D3BEB4C433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03" t="11788" r="5666" b="8203"/>
          <a:stretch/>
        </p:blipFill>
        <p:spPr>
          <a:xfrm>
            <a:off x="6922941" y="1749986"/>
            <a:ext cx="2007090" cy="2478518"/>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sp>
        <p:nvSpPr>
          <p:cNvPr id="8" name="Прямоугольник 7">
            <a:extLst>
              <a:ext uri="{FF2B5EF4-FFF2-40B4-BE49-F238E27FC236}">
                <a16:creationId xmlns:a16="http://schemas.microsoft.com/office/drawing/2014/main" xmlns="" id="{92ABE54F-2277-4050-AB09-A2270987F1A0}"/>
              </a:ext>
            </a:extLst>
          </p:cNvPr>
          <p:cNvSpPr/>
          <p:nvPr/>
        </p:nvSpPr>
        <p:spPr>
          <a:xfrm>
            <a:off x="159791" y="4183934"/>
            <a:ext cx="2035548" cy="2321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TextBox 8">
            <a:extLst>
              <a:ext uri="{FF2B5EF4-FFF2-40B4-BE49-F238E27FC236}">
                <a16:creationId xmlns:a16="http://schemas.microsoft.com/office/drawing/2014/main" xmlns="" id="{7F6EFD70-932F-4D55-896E-C76E09FE3A7B}"/>
              </a:ext>
            </a:extLst>
          </p:cNvPr>
          <p:cNvSpPr txBox="1"/>
          <p:nvPr/>
        </p:nvSpPr>
        <p:spPr>
          <a:xfrm>
            <a:off x="224355" y="4166173"/>
            <a:ext cx="1916824" cy="1600438"/>
          </a:xfrm>
          <a:prstGeom prst="rect">
            <a:avLst/>
          </a:prstGeom>
          <a:noFill/>
        </p:spPr>
        <p:txBody>
          <a:bodyPr wrap="square" rtlCol="0">
            <a:spAutoFit/>
          </a:bodyPr>
          <a:lstStyle/>
          <a:p>
            <a:pPr algn="just" eaLnBrk="0" hangingPunct="0"/>
            <a:r>
              <a:rPr lang="ru-RU" sz="1400" b="1" dirty="0">
                <a:solidFill>
                  <a:srgbClr val="2B7564"/>
                </a:solidFill>
                <a:latin typeface="Arial" charset="0"/>
              </a:rPr>
              <a:t>И.П. – стойка ноги врозь, руки вдоль тела. Поднять руки к плечам, свести локти согнутых рук вперед. </a:t>
            </a:r>
            <a:r>
              <a:rPr lang="ru-RU" sz="1400" b="1" dirty="0" smtClean="0">
                <a:solidFill>
                  <a:srgbClr val="2B7564"/>
                </a:solidFill>
                <a:latin typeface="Arial" charset="0"/>
              </a:rPr>
              <a:t>Повторяем </a:t>
            </a:r>
            <a:r>
              <a:rPr lang="ru-RU" sz="1400" b="1" dirty="0">
                <a:solidFill>
                  <a:srgbClr val="2B7564"/>
                </a:solidFill>
                <a:latin typeface="Arial" charset="0"/>
              </a:rPr>
              <a:t>8 раз.</a:t>
            </a:r>
          </a:p>
        </p:txBody>
      </p:sp>
      <p:sp>
        <p:nvSpPr>
          <p:cNvPr id="11" name="Прямоугольник 10">
            <a:extLst>
              <a:ext uri="{FF2B5EF4-FFF2-40B4-BE49-F238E27FC236}">
                <a16:creationId xmlns:a16="http://schemas.microsoft.com/office/drawing/2014/main" xmlns="" id="{E160A574-1CEA-422B-A369-64B3F805AAF1}"/>
              </a:ext>
            </a:extLst>
          </p:cNvPr>
          <p:cNvSpPr/>
          <p:nvPr/>
        </p:nvSpPr>
        <p:spPr>
          <a:xfrm>
            <a:off x="2357554" y="3838177"/>
            <a:ext cx="2079171"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TextBox 11">
            <a:extLst>
              <a:ext uri="{FF2B5EF4-FFF2-40B4-BE49-F238E27FC236}">
                <a16:creationId xmlns:a16="http://schemas.microsoft.com/office/drawing/2014/main" xmlns="" id="{61821846-41CB-494E-851C-63E296451D7D}"/>
              </a:ext>
            </a:extLst>
          </p:cNvPr>
          <p:cNvSpPr txBox="1"/>
          <p:nvPr/>
        </p:nvSpPr>
        <p:spPr>
          <a:xfrm>
            <a:off x="2304721" y="3735285"/>
            <a:ext cx="2078447" cy="2677656"/>
          </a:xfrm>
          <a:prstGeom prst="rect">
            <a:avLst/>
          </a:prstGeom>
          <a:noFill/>
        </p:spPr>
        <p:txBody>
          <a:bodyPr wrap="square" rtlCol="0">
            <a:spAutoFit/>
          </a:bodyPr>
          <a:lstStyle/>
          <a:p>
            <a:pPr algn="just" eaLnBrk="0" hangingPunct="0"/>
            <a:r>
              <a:rPr lang="ru-RU" sz="1400" b="1" dirty="0">
                <a:solidFill>
                  <a:srgbClr val="2B7564"/>
                </a:solidFill>
                <a:latin typeface="Arial" charset="0"/>
              </a:rPr>
              <a:t>И.П. – стойка ноги на ширине плеч, руки вдоль тела. Поднять согнутые в локтях руки перед собой, ладони параллельно полу. Отвести локти назад, постараться соединить лопатки, удержать в течении 4 секунд. </a:t>
            </a:r>
            <a:r>
              <a:rPr lang="ru-RU" sz="1400" b="1" dirty="0" smtClean="0">
                <a:solidFill>
                  <a:srgbClr val="2B7564"/>
                </a:solidFill>
                <a:latin typeface="Arial" charset="0"/>
              </a:rPr>
              <a:t>Повторяем </a:t>
            </a:r>
            <a:r>
              <a:rPr lang="ru-RU" sz="1400" b="1" dirty="0">
                <a:solidFill>
                  <a:srgbClr val="2B7564"/>
                </a:solidFill>
                <a:latin typeface="Arial" charset="0"/>
              </a:rPr>
              <a:t>4 раза.</a:t>
            </a:r>
          </a:p>
        </p:txBody>
      </p:sp>
      <p:sp>
        <p:nvSpPr>
          <p:cNvPr id="14" name="Прямоугольник 13">
            <a:extLst>
              <a:ext uri="{FF2B5EF4-FFF2-40B4-BE49-F238E27FC236}">
                <a16:creationId xmlns:a16="http://schemas.microsoft.com/office/drawing/2014/main" xmlns="" id="{0EB21BE8-345E-4FF6-A0B9-074EC10DE641}"/>
              </a:ext>
            </a:extLst>
          </p:cNvPr>
          <p:cNvSpPr/>
          <p:nvPr/>
        </p:nvSpPr>
        <p:spPr>
          <a:xfrm>
            <a:off x="4634237" y="3838177"/>
            <a:ext cx="2036289"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TextBox 14">
            <a:extLst>
              <a:ext uri="{FF2B5EF4-FFF2-40B4-BE49-F238E27FC236}">
                <a16:creationId xmlns:a16="http://schemas.microsoft.com/office/drawing/2014/main" xmlns="" id="{877DE03D-87D2-43B0-92CB-395EAC2D3683}"/>
              </a:ext>
            </a:extLst>
          </p:cNvPr>
          <p:cNvSpPr txBox="1"/>
          <p:nvPr/>
        </p:nvSpPr>
        <p:spPr>
          <a:xfrm>
            <a:off x="4592831" y="3738881"/>
            <a:ext cx="2110239" cy="2954655"/>
          </a:xfrm>
          <a:prstGeom prst="rect">
            <a:avLst/>
          </a:prstGeom>
          <a:noFill/>
        </p:spPr>
        <p:txBody>
          <a:bodyPr wrap="square" rtlCol="0">
            <a:spAutoFit/>
          </a:bodyPr>
          <a:lstStyle/>
          <a:p>
            <a:pPr lvl="0" algn="just"/>
            <a:r>
              <a:rPr lang="ru-RU" sz="1400" b="1" dirty="0">
                <a:solidFill>
                  <a:srgbClr val="2B7564"/>
                </a:solidFill>
                <a:latin typeface="Arial" charset="0"/>
              </a:rPr>
              <a:t>И.П. – стойка ноги врозь, правая рука за спину, локтем вверх. Аккуратно надавливая левой рукой на локоть правой, постараться коснуться лопаток. Надавливание выполняем в течении 4 секунд, затем меняем руки. </a:t>
            </a:r>
            <a:r>
              <a:rPr lang="ru-RU" sz="1400" b="1" dirty="0" smtClean="0">
                <a:solidFill>
                  <a:srgbClr val="2B7564"/>
                </a:solidFill>
                <a:latin typeface="Arial" charset="0"/>
              </a:rPr>
              <a:t>Повторяем </a:t>
            </a:r>
            <a:r>
              <a:rPr lang="ru-RU" sz="1400" b="1" dirty="0">
                <a:solidFill>
                  <a:srgbClr val="2B7564"/>
                </a:solidFill>
                <a:latin typeface="Arial" charset="0"/>
              </a:rPr>
              <a:t>4 раза</a:t>
            </a:r>
            <a:r>
              <a:rPr lang="ru-RU" dirty="0"/>
              <a:t>.</a:t>
            </a:r>
          </a:p>
        </p:txBody>
      </p:sp>
      <p:sp>
        <p:nvSpPr>
          <p:cNvPr id="17" name="Прямоугольник 16">
            <a:extLst>
              <a:ext uri="{FF2B5EF4-FFF2-40B4-BE49-F238E27FC236}">
                <a16:creationId xmlns:a16="http://schemas.microsoft.com/office/drawing/2014/main" xmlns="" id="{3A4A0839-F8AF-4A33-ACCF-78839485AD21}"/>
              </a:ext>
            </a:extLst>
          </p:cNvPr>
          <p:cNvSpPr/>
          <p:nvPr/>
        </p:nvSpPr>
        <p:spPr>
          <a:xfrm>
            <a:off x="6913986" y="3834004"/>
            <a:ext cx="2025000" cy="2670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TextBox 17">
            <a:extLst>
              <a:ext uri="{FF2B5EF4-FFF2-40B4-BE49-F238E27FC236}">
                <a16:creationId xmlns:a16="http://schemas.microsoft.com/office/drawing/2014/main" xmlns="" id="{4587C98E-36A1-4DA7-9B18-13693AF92F92}"/>
              </a:ext>
            </a:extLst>
          </p:cNvPr>
          <p:cNvSpPr txBox="1"/>
          <p:nvPr/>
        </p:nvSpPr>
        <p:spPr>
          <a:xfrm>
            <a:off x="6901674" y="3790168"/>
            <a:ext cx="2076584" cy="2893100"/>
          </a:xfrm>
          <a:prstGeom prst="rect">
            <a:avLst/>
          </a:prstGeom>
          <a:noFill/>
        </p:spPr>
        <p:txBody>
          <a:bodyPr wrap="square" rtlCol="0">
            <a:spAutoFit/>
          </a:bodyPr>
          <a:lstStyle/>
          <a:p>
            <a:r>
              <a:rPr lang="ru-RU" sz="1400" b="1" dirty="0">
                <a:solidFill>
                  <a:srgbClr val="2B7564"/>
                </a:solidFill>
                <a:latin typeface="Arial" charset="0"/>
              </a:rPr>
              <a:t>И.П. – стойка ноги врозь, правая рука к левому плечу. Аккуратно надавливая левой рукой на локоть правой, постараться коснуться лопатки. Надавливание выполняем в течение 4 секунд, затем меняем руки. </a:t>
            </a:r>
            <a:r>
              <a:rPr lang="ru-RU" sz="1400" b="1" dirty="0" smtClean="0">
                <a:solidFill>
                  <a:srgbClr val="2B7564"/>
                </a:solidFill>
                <a:latin typeface="Arial" charset="0"/>
              </a:rPr>
              <a:t>Повторяем </a:t>
            </a:r>
            <a:r>
              <a:rPr lang="ru-RU" sz="1400" b="1" dirty="0">
                <a:solidFill>
                  <a:srgbClr val="2B7564"/>
                </a:solidFill>
                <a:latin typeface="Arial" charset="0"/>
              </a:rPr>
              <a:t>4 раза.</a:t>
            </a:r>
          </a:p>
        </p:txBody>
      </p:sp>
    </p:spTree>
    <p:extLst>
      <p:ext uri="{BB962C8B-B14F-4D97-AF65-F5344CB8AC3E}">
        <p14:creationId xmlns:p14="http://schemas.microsoft.com/office/powerpoint/2010/main" val="3042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CBAF14-3471-4FC0-965A-3F7D3A08F4C3}"/>
              </a:ext>
            </a:extLst>
          </p:cNvPr>
          <p:cNvSpPr>
            <a:spLocks noGrp="1"/>
          </p:cNvSpPr>
          <p:nvPr>
            <p:ph type="title"/>
          </p:nvPr>
        </p:nvSpPr>
        <p:spPr/>
        <p:txBody>
          <a:bodyPr>
            <a:normAutofit fontScale="90000"/>
          </a:bodyPr>
          <a:lstStyle/>
          <a:p>
            <a:r>
              <a:rPr lang="ru-RU" dirty="0"/>
              <a:t>Упражнения для мышц плечевого пояса</a:t>
            </a:r>
          </a:p>
        </p:txBody>
      </p:sp>
      <p:pic>
        <p:nvPicPr>
          <p:cNvPr id="4" name="Рисунок 3">
            <a:extLst>
              <a:ext uri="{FF2B5EF4-FFF2-40B4-BE49-F238E27FC236}">
                <a16:creationId xmlns:a16="http://schemas.microsoft.com/office/drawing/2014/main" xmlns="" id="{B06738FB-FC08-4F3D-9602-C60742369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0853"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5" name="Рисунок 4">
            <a:extLst>
              <a:ext uri="{FF2B5EF4-FFF2-40B4-BE49-F238E27FC236}">
                <a16:creationId xmlns:a16="http://schemas.microsoft.com/office/drawing/2014/main" xmlns="" id="{54DB8AF7-6BCD-4856-BC8B-0CF65D6C5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419"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6" name="Рисунок 5">
            <a:extLst>
              <a:ext uri="{FF2B5EF4-FFF2-40B4-BE49-F238E27FC236}">
                <a16:creationId xmlns:a16="http://schemas.microsoft.com/office/drawing/2014/main" xmlns="" id="{9C647BE1-5A27-4F53-BC61-90790064D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04"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7" name="Рисунок 6">
            <a:extLst>
              <a:ext uri="{FF2B5EF4-FFF2-40B4-BE49-F238E27FC236}">
                <a16:creationId xmlns:a16="http://schemas.microsoft.com/office/drawing/2014/main" xmlns="" id="{C11616CF-272A-41BD-9825-D3BEB4C43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042" y="1749986"/>
            <a:ext cx="1858888" cy="2478518"/>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sp>
        <p:nvSpPr>
          <p:cNvPr id="8" name="Прямоугольник 7">
            <a:extLst>
              <a:ext uri="{FF2B5EF4-FFF2-40B4-BE49-F238E27FC236}">
                <a16:creationId xmlns:a16="http://schemas.microsoft.com/office/drawing/2014/main" xmlns="" id="{92ABE54F-2277-4050-AB09-A2270987F1A0}"/>
              </a:ext>
            </a:extLst>
          </p:cNvPr>
          <p:cNvSpPr/>
          <p:nvPr/>
        </p:nvSpPr>
        <p:spPr>
          <a:xfrm>
            <a:off x="159791" y="4183934"/>
            <a:ext cx="2035548" cy="2321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TextBox 8">
            <a:extLst>
              <a:ext uri="{FF2B5EF4-FFF2-40B4-BE49-F238E27FC236}">
                <a16:creationId xmlns:a16="http://schemas.microsoft.com/office/drawing/2014/main" xmlns="" id="{7F6EFD70-932F-4D55-896E-C76E09FE3A7B}"/>
              </a:ext>
            </a:extLst>
          </p:cNvPr>
          <p:cNvSpPr txBox="1"/>
          <p:nvPr/>
        </p:nvSpPr>
        <p:spPr>
          <a:xfrm>
            <a:off x="224355" y="4166173"/>
            <a:ext cx="1916824" cy="2462213"/>
          </a:xfrm>
          <a:prstGeom prst="rect">
            <a:avLst/>
          </a:prstGeom>
          <a:noFill/>
        </p:spPr>
        <p:txBody>
          <a:bodyPr wrap="square" rtlCol="0">
            <a:spAutoFit/>
          </a:bodyPr>
          <a:lstStyle/>
          <a:p>
            <a:pPr algn="just" eaLnBrk="0" hangingPunct="0"/>
            <a:r>
              <a:rPr lang="ru-RU" sz="1400" b="1" dirty="0" smtClean="0">
                <a:solidFill>
                  <a:srgbClr val="2B7564"/>
                </a:solidFill>
                <a:latin typeface="Arial" charset="0"/>
              </a:rPr>
              <a:t>И.П</a:t>
            </a:r>
            <a:r>
              <a:rPr lang="ru-RU" sz="1400" b="1" dirty="0">
                <a:solidFill>
                  <a:srgbClr val="2B7564"/>
                </a:solidFill>
                <a:latin typeface="Arial" charset="0"/>
              </a:rPr>
              <a:t>. – стойка ноги врозь, руки вдоль тела. Захватить кистью правой руки локоть левой за спиной. Удержать в течение 4 секунд, затем поменять руки. </a:t>
            </a:r>
            <a:r>
              <a:rPr lang="ru-RU" sz="1400" b="1" dirty="0" smtClean="0">
                <a:solidFill>
                  <a:srgbClr val="2B7564"/>
                </a:solidFill>
                <a:latin typeface="Arial" charset="0"/>
              </a:rPr>
              <a:t>Повторяем </a:t>
            </a:r>
            <a:r>
              <a:rPr lang="ru-RU" sz="1400" b="1" dirty="0">
                <a:solidFill>
                  <a:srgbClr val="2B7564"/>
                </a:solidFill>
                <a:latin typeface="Arial" charset="0"/>
              </a:rPr>
              <a:t>4 раза.</a:t>
            </a:r>
          </a:p>
        </p:txBody>
      </p:sp>
      <p:sp>
        <p:nvSpPr>
          <p:cNvPr id="11" name="Прямоугольник 10">
            <a:extLst>
              <a:ext uri="{FF2B5EF4-FFF2-40B4-BE49-F238E27FC236}">
                <a16:creationId xmlns:a16="http://schemas.microsoft.com/office/drawing/2014/main" xmlns="" id="{E160A574-1CEA-422B-A369-64B3F805AAF1}"/>
              </a:ext>
            </a:extLst>
          </p:cNvPr>
          <p:cNvSpPr/>
          <p:nvPr/>
        </p:nvSpPr>
        <p:spPr>
          <a:xfrm>
            <a:off x="2357554" y="3838177"/>
            <a:ext cx="2079171"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TextBox 11">
            <a:extLst>
              <a:ext uri="{FF2B5EF4-FFF2-40B4-BE49-F238E27FC236}">
                <a16:creationId xmlns:a16="http://schemas.microsoft.com/office/drawing/2014/main" xmlns="" id="{61821846-41CB-494E-851C-63E296451D7D}"/>
              </a:ext>
            </a:extLst>
          </p:cNvPr>
          <p:cNvSpPr txBox="1"/>
          <p:nvPr/>
        </p:nvSpPr>
        <p:spPr>
          <a:xfrm>
            <a:off x="2304721" y="3735285"/>
            <a:ext cx="2078447" cy="2677656"/>
          </a:xfrm>
          <a:prstGeom prst="rect">
            <a:avLst/>
          </a:prstGeom>
          <a:noFill/>
        </p:spPr>
        <p:txBody>
          <a:bodyPr wrap="square" rtlCol="0">
            <a:spAutoFit/>
          </a:bodyPr>
          <a:lstStyle/>
          <a:p>
            <a:pPr algn="just" eaLnBrk="0" hangingPunct="0"/>
            <a:r>
              <a:rPr lang="ru-RU" sz="1400" b="1" dirty="0" smtClean="0">
                <a:solidFill>
                  <a:srgbClr val="2B7564"/>
                </a:solidFill>
                <a:latin typeface="Arial" charset="0"/>
              </a:rPr>
              <a:t>И.П</a:t>
            </a:r>
            <a:r>
              <a:rPr lang="ru-RU" sz="1400" b="1" dirty="0">
                <a:solidFill>
                  <a:srgbClr val="2B7564"/>
                </a:solidFill>
                <a:latin typeface="Arial" charset="0"/>
              </a:rPr>
              <a:t>. – стойка ноги врозь, руки назад в замок. Прогнуться, пытаясь соединить лопатки. Удержать в течение 4 секунд, принять И.П.. Прогнуться с подниманием рук за спиной. Удержать в течение 4 секунд, </a:t>
            </a:r>
            <a:r>
              <a:rPr lang="ru-RU" sz="1400" b="1" dirty="0" smtClean="0">
                <a:solidFill>
                  <a:srgbClr val="2B7564"/>
                </a:solidFill>
                <a:latin typeface="Arial" charset="0"/>
              </a:rPr>
              <a:t>принять</a:t>
            </a:r>
            <a:endParaRPr lang="ru-RU" sz="1400" b="1" dirty="0">
              <a:solidFill>
                <a:srgbClr val="2B7564"/>
              </a:solidFill>
              <a:latin typeface="Arial" charset="0"/>
            </a:endParaRPr>
          </a:p>
        </p:txBody>
      </p:sp>
      <p:sp>
        <p:nvSpPr>
          <p:cNvPr id="14" name="Прямоугольник 13">
            <a:extLst>
              <a:ext uri="{FF2B5EF4-FFF2-40B4-BE49-F238E27FC236}">
                <a16:creationId xmlns:a16="http://schemas.microsoft.com/office/drawing/2014/main" xmlns="" id="{0EB21BE8-345E-4FF6-A0B9-074EC10DE641}"/>
              </a:ext>
            </a:extLst>
          </p:cNvPr>
          <p:cNvSpPr/>
          <p:nvPr/>
        </p:nvSpPr>
        <p:spPr>
          <a:xfrm>
            <a:off x="4634237" y="3838177"/>
            <a:ext cx="2036289"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TextBox 14">
            <a:extLst>
              <a:ext uri="{FF2B5EF4-FFF2-40B4-BE49-F238E27FC236}">
                <a16:creationId xmlns:a16="http://schemas.microsoft.com/office/drawing/2014/main" xmlns="" id="{877DE03D-87D2-43B0-92CB-395EAC2D3683}"/>
              </a:ext>
            </a:extLst>
          </p:cNvPr>
          <p:cNvSpPr txBox="1"/>
          <p:nvPr/>
        </p:nvSpPr>
        <p:spPr>
          <a:xfrm>
            <a:off x="4592831" y="3738881"/>
            <a:ext cx="2110239" cy="1815882"/>
          </a:xfrm>
          <a:prstGeom prst="rect">
            <a:avLst/>
          </a:prstGeom>
          <a:noFill/>
        </p:spPr>
        <p:txBody>
          <a:bodyPr wrap="square" rtlCol="0">
            <a:spAutoFit/>
          </a:bodyPr>
          <a:lstStyle/>
          <a:p>
            <a:pPr lvl="0" algn="just"/>
            <a:r>
              <a:rPr lang="ru-RU" sz="1400" b="1" dirty="0">
                <a:solidFill>
                  <a:srgbClr val="2B7564"/>
                </a:solidFill>
                <a:latin typeface="Arial" charset="0"/>
              </a:rPr>
              <a:t>И.П.. Упражнение повторяем 2 раза. Если руки в замок за спиной не соединяются, можно использовать скакалку или полотенце.</a:t>
            </a:r>
          </a:p>
        </p:txBody>
      </p:sp>
      <p:sp>
        <p:nvSpPr>
          <p:cNvPr id="17" name="Прямоугольник 16">
            <a:extLst>
              <a:ext uri="{FF2B5EF4-FFF2-40B4-BE49-F238E27FC236}">
                <a16:creationId xmlns:a16="http://schemas.microsoft.com/office/drawing/2014/main" xmlns="" id="{3A4A0839-F8AF-4A33-ACCF-78839485AD21}"/>
              </a:ext>
            </a:extLst>
          </p:cNvPr>
          <p:cNvSpPr/>
          <p:nvPr/>
        </p:nvSpPr>
        <p:spPr>
          <a:xfrm>
            <a:off x="6913986" y="3834004"/>
            <a:ext cx="2025000" cy="2670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TextBox 17">
            <a:extLst>
              <a:ext uri="{FF2B5EF4-FFF2-40B4-BE49-F238E27FC236}">
                <a16:creationId xmlns:a16="http://schemas.microsoft.com/office/drawing/2014/main" xmlns="" id="{4587C98E-36A1-4DA7-9B18-13693AF92F92}"/>
              </a:ext>
            </a:extLst>
          </p:cNvPr>
          <p:cNvSpPr txBox="1"/>
          <p:nvPr/>
        </p:nvSpPr>
        <p:spPr>
          <a:xfrm>
            <a:off x="6901674" y="3790168"/>
            <a:ext cx="2076584" cy="2893100"/>
          </a:xfrm>
          <a:prstGeom prst="rect">
            <a:avLst/>
          </a:prstGeom>
          <a:noFill/>
        </p:spPr>
        <p:txBody>
          <a:bodyPr wrap="square" rtlCol="0">
            <a:spAutoFit/>
          </a:bodyPr>
          <a:lstStyle/>
          <a:p>
            <a:r>
              <a:rPr lang="ru-RU" sz="1400" b="1" dirty="0" smtClean="0">
                <a:solidFill>
                  <a:srgbClr val="2B7564"/>
                </a:solidFill>
                <a:latin typeface="Arial" charset="0"/>
              </a:rPr>
              <a:t>И.П</a:t>
            </a:r>
            <a:r>
              <a:rPr lang="ru-RU" sz="1400" b="1" dirty="0">
                <a:solidFill>
                  <a:srgbClr val="2B7564"/>
                </a:solidFill>
                <a:latin typeface="Arial" charset="0"/>
              </a:rPr>
              <a:t>. – стойка ноги врозь, руки с гимнастической палкой вниз, хватом сверху. Поднимаем руки с гимнастической палкой вверх, ногу назад на носок попеременно, затем И.П. Упражнение повторяем по 8 раз для каждой ноги.</a:t>
            </a:r>
          </a:p>
        </p:txBody>
      </p:sp>
    </p:spTree>
    <p:extLst>
      <p:ext uri="{BB962C8B-B14F-4D97-AF65-F5344CB8AC3E}">
        <p14:creationId xmlns:p14="http://schemas.microsoft.com/office/powerpoint/2010/main" val="25847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CBAF14-3471-4FC0-965A-3F7D3A08F4C3}"/>
              </a:ext>
            </a:extLst>
          </p:cNvPr>
          <p:cNvSpPr>
            <a:spLocks noGrp="1"/>
          </p:cNvSpPr>
          <p:nvPr>
            <p:ph type="title"/>
          </p:nvPr>
        </p:nvSpPr>
        <p:spPr/>
        <p:txBody>
          <a:bodyPr>
            <a:normAutofit/>
          </a:bodyPr>
          <a:lstStyle/>
          <a:p>
            <a:r>
              <a:rPr lang="ru-RU" dirty="0"/>
              <a:t>Упражнения для мышц кора</a:t>
            </a:r>
          </a:p>
        </p:txBody>
      </p:sp>
      <p:pic>
        <p:nvPicPr>
          <p:cNvPr id="4" name="Рисунок 3">
            <a:extLst>
              <a:ext uri="{FF2B5EF4-FFF2-40B4-BE49-F238E27FC236}">
                <a16:creationId xmlns:a16="http://schemas.microsoft.com/office/drawing/2014/main" xmlns="" id="{B06738FB-FC08-4F3D-9602-C60742369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0817" y="1683455"/>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5" name="Рисунок 4">
            <a:extLst>
              <a:ext uri="{FF2B5EF4-FFF2-40B4-BE49-F238E27FC236}">
                <a16:creationId xmlns:a16="http://schemas.microsoft.com/office/drawing/2014/main" xmlns="" id="{54DB8AF7-6BCD-4856-BC8B-0CF65D6C5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419"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6" name="Рисунок 5">
            <a:extLst>
              <a:ext uri="{FF2B5EF4-FFF2-40B4-BE49-F238E27FC236}">
                <a16:creationId xmlns:a16="http://schemas.microsoft.com/office/drawing/2014/main" xmlns="" id="{9C647BE1-5A27-4F53-BC61-90790064D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04"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7" name="Рисунок 6">
            <a:extLst>
              <a:ext uri="{FF2B5EF4-FFF2-40B4-BE49-F238E27FC236}">
                <a16:creationId xmlns:a16="http://schemas.microsoft.com/office/drawing/2014/main" xmlns="" id="{C11616CF-272A-41BD-9825-D3BEB4C43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7042" y="1749986"/>
            <a:ext cx="1858888" cy="2478517"/>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sp>
        <p:nvSpPr>
          <p:cNvPr id="8" name="Прямоугольник 7">
            <a:extLst>
              <a:ext uri="{FF2B5EF4-FFF2-40B4-BE49-F238E27FC236}">
                <a16:creationId xmlns:a16="http://schemas.microsoft.com/office/drawing/2014/main" xmlns="" id="{92ABE54F-2277-4050-AB09-A2270987F1A0}"/>
              </a:ext>
            </a:extLst>
          </p:cNvPr>
          <p:cNvSpPr/>
          <p:nvPr/>
        </p:nvSpPr>
        <p:spPr>
          <a:xfrm>
            <a:off x="159791" y="4183934"/>
            <a:ext cx="2035548" cy="2321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hangingPunct="0"/>
            <a:r>
              <a:rPr lang="ru-RU" sz="1400" b="1" dirty="0">
                <a:solidFill>
                  <a:srgbClr val="2B7564"/>
                </a:solidFill>
                <a:latin typeface="Arial" charset="0"/>
              </a:rPr>
              <a:t>И.П. – стойка ноги врозь, руки на поясе. Выполнить круговые движения таза вправо 4 раза, затем влево. Упражнение повторяем 2 раза.</a:t>
            </a:r>
          </a:p>
        </p:txBody>
      </p:sp>
      <p:sp>
        <p:nvSpPr>
          <p:cNvPr id="11" name="Прямоугольник 10">
            <a:extLst>
              <a:ext uri="{FF2B5EF4-FFF2-40B4-BE49-F238E27FC236}">
                <a16:creationId xmlns:a16="http://schemas.microsoft.com/office/drawing/2014/main" xmlns="" id="{E160A574-1CEA-422B-A369-64B3F805AAF1}"/>
              </a:ext>
            </a:extLst>
          </p:cNvPr>
          <p:cNvSpPr/>
          <p:nvPr/>
        </p:nvSpPr>
        <p:spPr>
          <a:xfrm>
            <a:off x="2357554" y="3838177"/>
            <a:ext cx="2079171"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TextBox 11">
            <a:extLst>
              <a:ext uri="{FF2B5EF4-FFF2-40B4-BE49-F238E27FC236}">
                <a16:creationId xmlns:a16="http://schemas.microsoft.com/office/drawing/2014/main" xmlns="" id="{61821846-41CB-494E-851C-63E296451D7D}"/>
              </a:ext>
            </a:extLst>
          </p:cNvPr>
          <p:cNvSpPr txBox="1"/>
          <p:nvPr/>
        </p:nvSpPr>
        <p:spPr>
          <a:xfrm>
            <a:off x="2312942" y="3738881"/>
            <a:ext cx="2124730" cy="3108543"/>
          </a:xfrm>
          <a:prstGeom prst="rect">
            <a:avLst/>
          </a:prstGeom>
          <a:noFill/>
        </p:spPr>
        <p:txBody>
          <a:bodyPr wrap="square" rtlCol="0">
            <a:spAutoFit/>
          </a:bodyPr>
          <a:lstStyle/>
          <a:p>
            <a:pPr algn="just" eaLnBrk="0" hangingPunct="0"/>
            <a:r>
              <a:rPr lang="ru-RU" sz="1350" b="1" dirty="0" smtClean="0">
                <a:solidFill>
                  <a:srgbClr val="2B7564"/>
                </a:solidFill>
                <a:latin typeface="Arial" charset="0"/>
              </a:rPr>
              <a:t>И.П</a:t>
            </a:r>
            <a:r>
              <a:rPr lang="ru-RU" sz="1350" b="1" dirty="0">
                <a:solidFill>
                  <a:srgbClr val="2B7564"/>
                </a:solidFill>
                <a:latin typeface="Arial" charset="0"/>
              </a:rPr>
              <a:t>. – Встаньте на расстоянии 2х шагов от свободного участка стены, ноги врозь. Выполните наклон вперед с опорой руками о стену, корпус параллельно полу. Наклонитесь с прогибом в спине, сделайте 3 рывка, затем удерживайте в течение 4 секунд. Примите И.П.. </a:t>
            </a:r>
          </a:p>
        </p:txBody>
      </p:sp>
      <p:sp>
        <p:nvSpPr>
          <p:cNvPr id="14" name="Прямоугольник 13">
            <a:extLst>
              <a:ext uri="{FF2B5EF4-FFF2-40B4-BE49-F238E27FC236}">
                <a16:creationId xmlns:a16="http://schemas.microsoft.com/office/drawing/2014/main" xmlns="" id="{0EB21BE8-345E-4FF6-A0B9-074EC10DE641}"/>
              </a:ext>
            </a:extLst>
          </p:cNvPr>
          <p:cNvSpPr/>
          <p:nvPr/>
        </p:nvSpPr>
        <p:spPr>
          <a:xfrm>
            <a:off x="4634237" y="3838177"/>
            <a:ext cx="2036289"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TextBox 14">
            <a:extLst>
              <a:ext uri="{FF2B5EF4-FFF2-40B4-BE49-F238E27FC236}">
                <a16:creationId xmlns:a16="http://schemas.microsoft.com/office/drawing/2014/main" xmlns="" id="{877DE03D-87D2-43B0-92CB-395EAC2D3683}"/>
              </a:ext>
            </a:extLst>
          </p:cNvPr>
          <p:cNvSpPr txBox="1"/>
          <p:nvPr/>
        </p:nvSpPr>
        <p:spPr>
          <a:xfrm>
            <a:off x="4592831" y="3738881"/>
            <a:ext cx="2110239" cy="2246769"/>
          </a:xfrm>
          <a:prstGeom prst="rect">
            <a:avLst/>
          </a:prstGeom>
          <a:noFill/>
        </p:spPr>
        <p:txBody>
          <a:bodyPr wrap="square" rtlCol="0">
            <a:spAutoFit/>
          </a:bodyPr>
          <a:lstStyle/>
          <a:p>
            <a:pPr lvl="0" algn="just"/>
            <a:r>
              <a:rPr lang="ru-RU" sz="1400" b="1" dirty="0" smtClean="0">
                <a:solidFill>
                  <a:srgbClr val="2B7564"/>
                </a:solidFill>
                <a:latin typeface="Arial" charset="0"/>
              </a:rPr>
              <a:t>И.П</a:t>
            </a:r>
            <a:r>
              <a:rPr lang="ru-RU" sz="1400" b="1" dirty="0">
                <a:solidFill>
                  <a:srgbClr val="2B7564"/>
                </a:solidFill>
                <a:latin typeface="Arial" charset="0"/>
              </a:rPr>
              <a:t>. – стойка ноги шире плеч, руки на поясе. С наклоном вперед выполняем упражнение «Мельница». Руки прямые, спина прямая. Упражнение выполняем на 16 счетов.</a:t>
            </a:r>
          </a:p>
        </p:txBody>
      </p:sp>
      <p:sp>
        <p:nvSpPr>
          <p:cNvPr id="17" name="Прямоугольник 16">
            <a:extLst>
              <a:ext uri="{FF2B5EF4-FFF2-40B4-BE49-F238E27FC236}">
                <a16:creationId xmlns:a16="http://schemas.microsoft.com/office/drawing/2014/main" xmlns="" id="{3A4A0839-F8AF-4A33-ACCF-78839485AD21}"/>
              </a:ext>
            </a:extLst>
          </p:cNvPr>
          <p:cNvSpPr/>
          <p:nvPr/>
        </p:nvSpPr>
        <p:spPr>
          <a:xfrm>
            <a:off x="6913986" y="3834004"/>
            <a:ext cx="2025000" cy="26709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TextBox 17">
            <a:extLst>
              <a:ext uri="{FF2B5EF4-FFF2-40B4-BE49-F238E27FC236}">
                <a16:creationId xmlns:a16="http://schemas.microsoft.com/office/drawing/2014/main" xmlns="" id="{4587C98E-36A1-4DA7-9B18-13693AF92F92}"/>
              </a:ext>
            </a:extLst>
          </p:cNvPr>
          <p:cNvSpPr txBox="1"/>
          <p:nvPr/>
        </p:nvSpPr>
        <p:spPr>
          <a:xfrm>
            <a:off x="6901674" y="3790168"/>
            <a:ext cx="2076584" cy="2677656"/>
          </a:xfrm>
          <a:prstGeom prst="rect">
            <a:avLst/>
          </a:prstGeom>
          <a:noFill/>
        </p:spPr>
        <p:txBody>
          <a:bodyPr wrap="square" rtlCol="0">
            <a:spAutoFit/>
          </a:bodyPr>
          <a:lstStyle/>
          <a:p>
            <a:r>
              <a:rPr lang="ru-RU" sz="1400" b="1" dirty="0" smtClean="0">
                <a:solidFill>
                  <a:srgbClr val="2B7564"/>
                </a:solidFill>
                <a:latin typeface="Arial" charset="0"/>
              </a:rPr>
              <a:t>И.П</a:t>
            </a:r>
            <a:r>
              <a:rPr lang="ru-RU" sz="1400" b="1" dirty="0">
                <a:solidFill>
                  <a:srgbClr val="2B7564"/>
                </a:solidFill>
                <a:latin typeface="Arial" charset="0"/>
              </a:rPr>
              <a:t>. – основная стойка, руки вверх, ладони вместе. Правую ногу согнуть, поставить стопой на бедро левой ноги, колено отвести в сторону. Удержать положение в течении 8 секунд, затем то же для левой ноги.</a:t>
            </a:r>
          </a:p>
        </p:txBody>
      </p:sp>
    </p:spTree>
    <p:extLst>
      <p:ext uri="{BB962C8B-B14F-4D97-AF65-F5344CB8AC3E}">
        <p14:creationId xmlns:p14="http://schemas.microsoft.com/office/powerpoint/2010/main" val="15353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CBAF14-3471-4FC0-965A-3F7D3A08F4C3}"/>
              </a:ext>
            </a:extLst>
          </p:cNvPr>
          <p:cNvSpPr>
            <a:spLocks noGrp="1"/>
          </p:cNvSpPr>
          <p:nvPr>
            <p:ph type="title"/>
          </p:nvPr>
        </p:nvSpPr>
        <p:spPr/>
        <p:txBody>
          <a:bodyPr>
            <a:normAutofit/>
          </a:bodyPr>
          <a:lstStyle/>
          <a:p>
            <a:r>
              <a:rPr lang="ru-RU" dirty="0"/>
              <a:t>Упражнения для мышц </a:t>
            </a:r>
            <a:r>
              <a:rPr lang="ru-RU" dirty="0" smtClean="0"/>
              <a:t>ног</a:t>
            </a:r>
            <a:endParaRPr lang="ru-RU" dirty="0"/>
          </a:p>
        </p:txBody>
      </p:sp>
      <p:pic>
        <p:nvPicPr>
          <p:cNvPr id="4" name="Рисунок 3">
            <a:extLst>
              <a:ext uri="{FF2B5EF4-FFF2-40B4-BE49-F238E27FC236}">
                <a16:creationId xmlns:a16="http://schemas.microsoft.com/office/drawing/2014/main" xmlns="" id="{B06738FB-FC08-4F3D-9602-C60742369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0817" y="1683455"/>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pic>
        <p:nvPicPr>
          <p:cNvPr id="6" name="Рисунок 5">
            <a:extLst>
              <a:ext uri="{FF2B5EF4-FFF2-40B4-BE49-F238E27FC236}">
                <a16:creationId xmlns:a16="http://schemas.microsoft.com/office/drawing/2014/main" xmlns="" id="{9C647BE1-5A27-4F53-BC61-90790064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04" y="1742570"/>
            <a:ext cx="2025000" cy="2700000"/>
          </a:xfrm>
          <a:custGeom>
            <a:avLst/>
            <a:gdLst>
              <a:gd name="connsiteX0" fmla="*/ 0 w 2700000"/>
              <a:gd name="connsiteY0" fmla="*/ 0 h 3600000"/>
              <a:gd name="connsiteX1" fmla="*/ 2700000 w 2700000"/>
              <a:gd name="connsiteY1" fmla="*/ 0 h 3600000"/>
              <a:gd name="connsiteX2" fmla="*/ 2700000 w 2700000"/>
              <a:gd name="connsiteY2" fmla="*/ 3600000 h 3600000"/>
              <a:gd name="connsiteX3" fmla="*/ 0 w 2700000"/>
              <a:gd name="connsiteY3" fmla="*/ 3600000 h 3600000"/>
            </a:gdLst>
            <a:ahLst/>
            <a:cxnLst>
              <a:cxn ang="0">
                <a:pos x="connsiteX0" y="connsiteY0"/>
              </a:cxn>
              <a:cxn ang="0">
                <a:pos x="connsiteX1" y="connsiteY1"/>
              </a:cxn>
              <a:cxn ang="0">
                <a:pos x="connsiteX2" y="connsiteY2"/>
              </a:cxn>
              <a:cxn ang="0">
                <a:pos x="connsiteX3" y="connsiteY3"/>
              </a:cxn>
            </a:cxnLst>
            <a:rect l="l" t="t" r="r" b="b"/>
            <a:pathLst>
              <a:path w="2700000" h="3600000">
                <a:moveTo>
                  <a:pt x="0" y="0"/>
                </a:moveTo>
                <a:lnTo>
                  <a:pt x="2700000" y="0"/>
                </a:lnTo>
                <a:lnTo>
                  <a:pt x="2700000" y="3600000"/>
                </a:lnTo>
                <a:lnTo>
                  <a:pt x="0" y="3600000"/>
                </a:lnTo>
                <a:close/>
              </a:path>
            </a:pathLst>
          </a:custGeom>
        </p:spPr>
      </p:pic>
      <p:sp>
        <p:nvSpPr>
          <p:cNvPr id="8" name="Прямоугольник 7">
            <a:extLst>
              <a:ext uri="{FF2B5EF4-FFF2-40B4-BE49-F238E27FC236}">
                <a16:creationId xmlns:a16="http://schemas.microsoft.com/office/drawing/2014/main" xmlns="" id="{92ABE54F-2277-4050-AB09-A2270987F1A0}"/>
              </a:ext>
            </a:extLst>
          </p:cNvPr>
          <p:cNvSpPr/>
          <p:nvPr/>
        </p:nvSpPr>
        <p:spPr>
          <a:xfrm>
            <a:off x="159791" y="4183934"/>
            <a:ext cx="2035548" cy="2321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hangingPunct="0"/>
            <a:r>
              <a:rPr lang="ru-RU" sz="1400" b="1" dirty="0" smtClean="0">
                <a:solidFill>
                  <a:srgbClr val="2B7564"/>
                </a:solidFill>
                <a:latin typeface="Arial" charset="0"/>
              </a:rPr>
              <a:t>И.П. - основная </a:t>
            </a:r>
            <a:r>
              <a:rPr lang="ru-RU" sz="1400" b="1" dirty="0">
                <a:solidFill>
                  <a:srgbClr val="2B7564"/>
                </a:solidFill>
                <a:latin typeface="Arial" charset="0"/>
              </a:rPr>
              <a:t>стойка, руки на поясе. Выполнить глубокий выпад вперед, бедро параллельно полу, колено не касается пола, затем принять И.П.. Упражнение повторяем по 10 раз для каждой ноги.</a:t>
            </a:r>
          </a:p>
        </p:txBody>
      </p:sp>
      <p:sp>
        <p:nvSpPr>
          <p:cNvPr id="11" name="Прямоугольник 10">
            <a:extLst>
              <a:ext uri="{FF2B5EF4-FFF2-40B4-BE49-F238E27FC236}">
                <a16:creationId xmlns:a16="http://schemas.microsoft.com/office/drawing/2014/main" xmlns="" id="{E160A574-1CEA-422B-A369-64B3F805AAF1}"/>
              </a:ext>
            </a:extLst>
          </p:cNvPr>
          <p:cNvSpPr/>
          <p:nvPr/>
        </p:nvSpPr>
        <p:spPr>
          <a:xfrm>
            <a:off x="2357554" y="3838177"/>
            <a:ext cx="2079171" cy="266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TextBox 11">
            <a:extLst>
              <a:ext uri="{FF2B5EF4-FFF2-40B4-BE49-F238E27FC236}">
                <a16:creationId xmlns:a16="http://schemas.microsoft.com/office/drawing/2014/main" xmlns="" id="{61821846-41CB-494E-851C-63E296451D7D}"/>
              </a:ext>
            </a:extLst>
          </p:cNvPr>
          <p:cNvSpPr txBox="1"/>
          <p:nvPr/>
        </p:nvSpPr>
        <p:spPr>
          <a:xfrm>
            <a:off x="2312942" y="3738881"/>
            <a:ext cx="2090147" cy="3108543"/>
          </a:xfrm>
          <a:prstGeom prst="rect">
            <a:avLst/>
          </a:prstGeom>
          <a:noFill/>
        </p:spPr>
        <p:txBody>
          <a:bodyPr wrap="square" rtlCol="0">
            <a:spAutoFit/>
          </a:bodyPr>
          <a:lstStyle/>
          <a:p>
            <a:pPr algn="just" eaLnBrk="0" hangingPunct="0"/>
            <a:r>
              <a:rPr lang="ru-RU" sz="1400" b="1" dirty="0" smtClean="0">
                <a:solidFill>
                  <a:srgbClr val="2B7564"/>
                </a:solidFill>
                <a:latin typeface="Arial" charset="0"/>
              </a:rPr>
              <a:t>И.П</a:t>
            </a:r>
            <a:r>
              <a:rPr lang="ru-RU" sz="1400" b="1" dirty="0">
                <a:solidFill>
                  <a:srgbClr val="2B7564"/>
                </a:solidFill>
                <a:latin typeface="Arial" charset="0"/>
              </a:rPr>
              <a:t>. – лицом к спинке стула, стойка ноги шире плеч, руки на спинке стула. Выполнить глубокий выпад на правую ногу, нога прямая, пятки от пола не отрываем, спину держим прямо. Принять И.П. Упражнение повторяем по 10 раз для каждой ноги.</a:t>
            </a:r>
          </a:p>
        </p:txBody>
      </p:sp>
      <p:sp>
        <p:nvSpPr>
          <p:cNvPr id="14" name="Прямоугольник 13">
            <a:extLst>
              <a:ext uri="{FF2B5EF4-FFF2-40B4-BE49-F238E27FC236}">
                <a16:creationId xmlns:a16="http://schemas.microsoft.com/office/drawing/2014/main" xmlns="" id="{0EB21BE8-345E-4FF6-A0B9-074EC10DE641}"/>
              </a:ext>
            </a:extLst>
          </p:cNvPr>
          <p:cNvSpPr/>
          <p:nvPr/>
        </p:nvSpPr>
        <p:spPr>
          <a:xfrm>
            <a:off x="4623738" y="1770220"/>
            <a:ext cx="4352548" cy="4660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TextBox 14">
            <a:extLst>
              <a:ext uri="{FF2B5EF4-FFF2-40B4-BE49-F238E27FC236}">
                <a16:creationId xmlns:a16="http://schemas.microsoft.com/office/drawing/2014/main" xmlns="" id="{877DE03D-87D2-43B0-92CB-395EAC2D3683}"/>
              </a:ext>
            </a:extLst>
          </p:cNvPr>
          <p:cNvSpPr txBox="1"/>
          <p:nvPr/>
        </p:nvSpPr>
        <p:spPr>
          <a:xfrm>
            <a:off x="4671835" y="1847575"/>
            <a:ext cx="4321640" cy="3323987"/>
          </a:xfrm>
          <a:prstGeom prst="rect">
            <a:avLst/>
          </a:prstGeom>
          <a:noFill/>
        </p:spPr>
        <p:txBody>
          <a:bodyPr wrap="square" rtlCol="0">
            <a:spAutoFit/>
          </a:bodyPr>
          <a:lstStyle/>
          <a:p>
            <a:pPr lvl="0" algn="just"/>
            <a:r>
              <a:rPr lang="ru-RU" sz="1400" b="1" dirty="0">
                <a:solidFill>
                  <a:srgbClr val="2B7564"/>
                </a:solidFill>
                <a:latin typeface="Arial" charset="0"/>
              </a:rPr>
              <a:t>Заканчивать блок разминки лучше всего классическим упражнением «Планка».</a:t>
            </a:r>
          </a:p>
          <a:p>
            <a:pPr lvl="0" algn="just"/>
            <a:r>
              <a:rPr lang="ru-RU" sz="1400" b="1" dirty="0">
                <a:solidFill>
                  <a:srgbClr val="2B7564"/>
                </a:solidFill>
                <a:latin typeface="Arial" charset="0"/>
              </a:rPr>
              <a:t>Согните руки в локтях под прямым углом и поставьте предплечья параллельно друг другу. Перенесите вес тела на предплечья, ноги при этом опираются  на носки, а корпус находится на весу. Тело параллельно полу, без прогибов. Удерживать в течение 30 секунд.</a:t>
            </a:r>
          </a:p>
          <a:p>
            <a:pPr lvl="0" algn="just"/>
            <a:r>
              <a:rPr lang="ru-RU" sz="1400" b="1" dirty="0">
                <a:solidFill>
                  <a:srgbClr val="2B7564"/>
                </a:solidFill>
                <a:latin typeface="Arial" charset="0"/>
              </a:rPr>
              <a:t>Упражнение «Планка», так же можно использовать в качестве силовых упражнений, в котором прорабатываются все мышцы тела, для этого продолжительность выполнения данного упражнения постепенно увеличивают.</a:t>
            </a: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t="34125" b="27314"/>
          <a:stretch/>
        </p:blipFill>
        <p:spPr>
          <a:xfrm>
            <a:off x="5076056" y="5293152"/>
            <a:ext cx="2987824" cy="864096"/>
          </a:xfrm>
          <a:prstGeom prst="rect">
            <a:avLst/>
          </a:prstGeom>
        </p:spPr>
      </p:pic>
    </p:spTree>
    <p:extLst>
      <p:ext uri="{BB962C8B-B14F-4D97-AF65-F5344CB8AC3E}">
        <p14:creationId xmlns:p14="http://schemas.microsoft.com/office/powerpoint/2010/main" val="47888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ea2bb2843f587fa71fdf0462932f09ee5f16d2f"/>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964</Words>
  <Application>Microsoft Office PowerPoint</Application>
  <PresentationFormat>Экран (4:3)</PresentationFormat>
  <Paragraphs>40</Paragraphs>
  <Slides>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План силовых тренировок для дистанционного образования</vt:lpstr>
      <vt:lpstr>Презентация PowerPoint</vt:lpstr>
      <vt:lpstr>Упражнения для мышц шеи</vt:lpstr>
      <vt:lpstr>Презентация PowerPoint</vt:lpstr>
      <vt:lpstr>Упражнения для мышц плечевого пояса</vt:lpstr>
      <vt:lpstr>Упражнения для мышц плечевого пояса</vt:lpstr>
      <vt:lpstr>Упражнения для мышц кора</vt:lpstr>
      <vt:lpstr>Упражнения для мышц ног</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Стань чемпионом</dc:title>
  <dc:creator>obstinate</dc:creator>
  <dc:description>Шаблон презентации с сайта https://presentation-creation.ru/</dc:description>
  <cp:lastModifiedBy>Данил Гончаров</cp:lastModifiedBy>
  <cp:revision>1365</cp:revision>
  <dcterms:created xsi:type="dcterms:W3CDTF">2018-02-25T09:09:03Z</dcterms:created>
  <dcterms:modified xsi:type="dcterms:W3CDTF">2022-03-24T11:18:22Z</dcterms:modified>
</cp:coreProperties>
</file>