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0" r:id="rId5"/>
    <p:sldId id="275" r:id="rId6"/>
    <p:sldId id="276" r:id="rId7"/>
    <p:sldId id="259" r:id="rId8"/>
    <p:sldId id="261" r:id="rId9"/>
    <p:sldId id="273" r:id="rId10"/>
    <p:sldId id="262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0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1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40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20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322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34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8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3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2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0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4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5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9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4938-1519-44DC-A125-6F444EA1637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86340F-7667-4AB8-B91B-3690DB9E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0323"/>
            <a:ext cx="10662140" cy="6477001"/>
          </a:xfrm>
        </p:spPr>
      </p:pic>
    </p:spTree>
    <p:extLst>
      <p:ext uri="{BB962C8B-B14F-4D97-AF65-F5344CB8AC3E}">
        <p14:creationId xmlns:p14="http://schemas.microsoft.com/office/powerpoint/2010/main" val="4031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422031"/>
            <a:ext cx="9257974" cy="613703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2 метода грима: живописный и объёмный (пластический).</a:t>
            </a:r>
          </a:p>
          <a:p>
            <a:r>
              <a:rPr lang="ru-RU" dirty="0"/>
              <a:t>Живописные приёмы грима предполагают использование только красок для имитации объёма - нужные впадины и выпуклости просто рисуются на лице, и меняется цвет кожи. Такой грим, как правило, применяется для театра и сцены, всегда весьма грубый и условный. Гримёрные материалы и краски, наносимые на кожу, должны быть безопасными и </a:t>
            </a:r>
            <a:r>
              <a:rPr lang="ru-RU" dirty="0" err="1"/>
              <a:t>гипоаллергенными</a:t>
            </a:r>
            <a:r>
              <a:rPr lang="ru-RU" dirty="0"/>
              <a:t>, и должны смываться без особого труда и вреда для здоровья.</a:t>
            </a:r>
          </a:p>
          <a:p>
            <a:r>
              <a:rPr lang="ru-RU" dirty="0"/>
              <a:t>Объёмный грим предполагает использование </a:t>
            </a:r>
            <a:r>
              <a:rPr lang="ru-RU" dirty="0" err="1"/>
              <a:t>налепок</a:t>
            </a:r>
            <a:r>
              <a:rPr lang="ru-RU" dirty="0"/>
              <a:t>, наклеек и подтяжек, а также постижёрных изделий (усы, бороды, парики). Они очень важны для создания образа. Изготовление накладных усов или бород - это очень кропотливый процесс, требующий большого количества времени и аккуратности.</a:t>
            </a:r>
          </a:p>
          <a:p>
            <a:r>
              <a:rPr lang="ru-RU" dirty="0"/>
              <a:t>Он заключается в том, что с помощью маленького крючка на тончайший тюль навязываются волосы почти на каждую ячейку. Этот процесс называется "</a:t>
            </a:r>
            <a:r>
              <a:rPr lang="ru-RU" dirty="0" err="1"/>
              <a:t>тамбуровка</a:t>
            </a:r>
            <a:r>
              <a:rPr lang="ru-RU" dirty="0"/>
              <a:t>". Парики делаются чаще всего с использованием </a:t>
            </a:r>
            <a:r>
              <a:rPr lang="ru-RU" dirty="0" err="1"/>
              <a:t>треса</a:t>
            </a:r>
            <a:r>
              <a:rPr lang="ru-RU" dirty="0"/>
              <a:t> - шнура из особым образом сплетённых волос. </a:t>
            </a:r>
            <a:r>
              <a:rPr lang="ru-RU" dirty="0" err="1"/>
              <a:t>Трес</a:t>
            </a:r>
            <a:r>
              <a:rPr lang="ru-RU" dirty="0"/>
              <a:t> нашивается рядами на шапочку-основу для парика - </a:t>
            </a:r>
            <a:r>
              <a:rPr lang="ru-RU" dirty="0" err="1"/>
              <a:t>монтюр</a:t>
            </a:r>
            <a:r>
              <a:rPr lang="ru-RU" dirty="0"/>
              <a:t>.</a:t>
            </a:r>
          </a:p>
          <a:p>
            <a:r>
              <a:rPr lang="ru-RU" dirty="0"/>
              <a:t>Также нередко для изменения прикуса используются даже вставные челюсти и накладные клыки, изготовленные из стоматологических материалов. В настоящее время понятие объёмного грима полностью отождествляется с понятием пластического грима.</a:t>
            </a:r>
          </a:p>
          <a:p>
            <a:r>
              <a:rPr lang="ru-RU" dirty="0"/>
              <a:t>Пластический грим предполагает наклеивание на кожу эластичных накладок. Основные материалы для их изготовления - различные виды силикона, латекса (как правило, вспененного), желатиновые смеси, полиуретаны, и прочие эластичные материалы. Ранее широко использовался вспененный латекс, но на сегодняшний момент его вытесняет силикон. Все детали этого грима стараются максимально приблизить к человеческой плоти, что позволяет использовать этот грим в кино.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0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86" y="0"/>
            <a:ext cx="6506306" cy="6506306"/>
          </a:xfrm>
        </p:spPr>
      </p:pic>
    </p:spTree>
    <p:extLst>
      <p:ext uri="{BB962C8B-B14F-4D97-AF65-F5344CB8AC3E}">
        <p14:creationId xmlns:p14="http://schemas.microsoft.com/office/powerpoint/2010/main" val="1267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98" y="281355"/>
            <a:ext cx="6370148" cy="6370148"/>
          </a:xfrm>
        </p:spPr>
      </p:pic>
    </p:spTree>
    <p:extLst>
      <p:ext uri="{BB962C8B-B14F-4D97-AF65-F5344CB8AC3E}">
        <p14:creationId xmlns:p14="http://schemas.microsoft.com/office/powerpoint/2010/main" val="18491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54" y="260524"/>
            <a:ext cx="6238702" cy="6238702"/>
          </a:xfrm>
        </p:spPr>
      </p:pic>
    </p:spTree>
    <p:extLst>
      <p:ext uri="{BB962C8B-B14F-4D97-AF65-F5344CB8AC3E}">
        <p14:creationId xmlns:p14="http://schemas.microsoft.com/office/powerpoint/2010/main" val="39069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348447"/>
            <a:ext cx="6238702" cy="6238702"/>
          </a:xfrm>
        </p:spPr>
      </p:pic>
    </p:spTree>
    <p:extLst>
      <p:ext uri="{BB962C8B-B14F-4D97-AF65-F5344CB8AC3E}">
        <p14:creationId xmlns:p14="http://schemas.microsoft.com/office/powerpoint/2010/main" val="28584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330862"/>
            <a:ext cx="6238702" cy="6238702"/>
          </a:xfrm>
        </p:spPr>
      </p:pic>
    </p:spTree>
    <p:extLst>
      <p:ext uri="{BB962C8B-B14F-4D97-AF65-F5344CB8AC3E}">
        <p14:creationId xmlns:p14="http://schemas.microsoft.com/office/powerpoint/2010/main" val="25668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11" y="161925"/>
            <a:ext cx="6555398" cy="6555398"/>
          </a:xfrm>
        </p:spPr>
      </p:pic>
    </p:spTree>
    <p:extLst>
      <p:ext uri="{BB962C8B-B14F-4D97-AF65-F5344CB8AC3E}">
        <p14:creationId xmlns:p14="http://schemas.microsoft.com/office/powerpoint/2010/main" val="4653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90" y="237087"/>
            <a:ext cx="5154448" cy="6244554"/>
          </a:xfrm>
        </p:spPr>
      </p:pic>
    </p:spTree>
    <p:extLst>
      <p:ext uri="{BB962C8B-B14F-4D97-AF65-F5344CB8AC3E}">
        <p14:creationId xmlns:p14="http://schemas.microsoft.com/office/powerpoint/2010/main" val="28201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" y="566049"/>
            <a:ext cx="6741376" cy="4194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95" y="3025980"/>
            <a:ext cx="4853698" cy="3750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7" y="0"/>
            <a:ext cx="4461528" cy="28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208" y="130800"/>
            <a:ext cx="8596668" cy="1320800"/>
          </a:xfrm>
        </p:spPr>
        <p:txBody>
          <a:bodyPr/>
          <a:lstStyle/>
          <a:p>
            <a:r>
              <a:rPr lang="ru-RU" dirty="0" smtClean="0"/>
              <a:t>Что общего?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78147" y="1397551"/>
            <a:ext cx="32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Забавный старикан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65338" y="430501"/>
            <a:ext cx="269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грим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08" y="2091469"/>
            <a:ext cx="3750501" cy="37505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9" y="1177447"/>
            <a:ext cx="4443608" cy="33327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301" y="5934670"/>
            <a:ext cx="10584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Грим (фр. </a:t>
            </a:r>
            <a:r>
              <a:rPr lang="ru-RU" dirty="0" err="1"/>
              <a:t>grime</a:t>
            </a:r>
            <a:r>
              <a:rPr lang="ru-RU" dirty="0"/>
              <a:t>, буквально — забавный старикан, от </a:t>
            </a:r>
            <a:r>
              <a:rPr lang="ru-RU" dirty="0" err="1"/>
              <a:t>староитал</a:t>
            </a:r>
            <a:r>
              <a:rPr lang="ru-RU" dirty="0"/>
              <a:t>. </a:t>
            </a:r>
            <a:r>
              <a:rPr lang="ru-RU" dirty="0" err="1"/>
              <a:t>grimo</a:t>
            </a:r>
            <a:r>
              <a:rPr lang="ru-RU" dirty="0"/>
              <a:t> — морщинистый) — искусство изменения внешности актёра, преимущественно его лица, с помощью гримировальных красок, пластических и волосяных наклеек, парика, причёски и др.</a:t>
            </a:r>
          </a:p>
        </p:txBody>
      </p:sp>
    </p:spTree>
    <p:extLst>
      <p:ext uri="{BB962C8B-B14F-4D97-AF65-F5344CB8AC3E}">
        <p14:creationId xmlns:p14="http://schemas.microsoft.com/office/powerpoint/2010/main" val="4076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9" y="365330"/>
            <a:ext cx="6239403" cy="62394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44" y="228599"/>
            <a:ext cx="6304085" cy="4202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30" y="175962"/>
            <a:ext cx="4285847" cy="6428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149350"/>
            <a:ext cx="10160000" cy="4559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6" y="0"/>
            <a:ext cx="514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10712363" cy="5127625"/>
          </a:xfr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007885"/>
              </p:ext>
            </p:extLst>
          </p:nvPr>
        </p:nvGraphicFramePr>
        <p:xfrm>
          <a:off x="4400550" y="4276725"/>
          <a:ext cx="12414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Объект упаковщика для оболочки" showAsIcon="1" r:id="rId4" imgW="1242000" imgH="439560" progId="Package">
                  <p:embed/>
                </p:oleObj>
              </mc:Choice>
              <mc:Fallback>
                <p:oleObj name="Объект упаковщика для оболочки" showAsIcon="1" r:id="rId4" imgW="124200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0550" y="4276725"/>
                        <a:ext cx="124142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1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52187"/>
            <a:ext cx="8596668" cy="4989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 НА КАЖДЫЙ ДЕНЬ.</a:t>
            </a:r>
          </a:p>
          <a:p>
            <a:pPr marL="0" indent="0" algn="ctr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ГРИМА И ПРИЧЕСКИ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9" y="4784942"/>
            <a:ext cx="3401513" cy="1913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8" y="0"/>
            <a:ext cx="3079315" cy="2956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90" y="172232"/>
            <a:ext cx="3061570" cy="22961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18" y="1052187"/>
            <a:ext cx="7349257" cy="49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123092"/>
            <a:ext cx="5723669" cy="5785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00" y="2323275"/>
            <a:ext cx="6046300" cy="4534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70" y="445553"/>
            <a:ext cx="5170063" cy="16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Древнегреческий театр</a:t>
            </a:r>
            <a:r>
              <a:rPr lang="ru-RU" dirty="0"/>
              <a:t> зародился из ярких, красочных празднеств в честь бога производительной силы, а позднее - виноделия, поэзии и театра - Диониса.</a:t>
            </a:r>
          </a:p>
          <a:p>
            <a:r>
              <a:rPr lang="ru-RU" dirty="0"/>
              <a:t>С развитием театра актёры стали применять объёмные маски, носившие реалистический характер. Кроме масок с типическим изображением, появились индивидуальные с портретным сходством определённого лица. Маски делились на комические и трагические. Маски были сделаны из дерева и закрывали всё лицо и голову, скорее походили на головной убор - шлем.</a:t>
            </a:r>
          </a:p>
          <a:p>
            <a:r>
              <a:rPr lang="ru-RU" dirty="0" smtClean="0"/>
              <a:t>Маски </a:t>
            </a:r>
            <a:r>
              <a:rPr lang="ru-RU" dirty="0"/>
              <a:t>имели разные мимические выражения, которые использовались для одного персонажа. В маске для эффекта увеличивали размер головы. Звуковые акустические изобретения внутри маски способствовали усилению звуков и голоса актёра.</a:t>
            </a:r>
          </a:p>
        </p:txBody>
      </p:sp>
    </p:spTree>
    <p:extLst>
      <p:ext uri="{BB962C8B-B14F-4D97-AF65-F5344CB8AC3E}">
        <p14:creationId xmlns:p14="http://schemas.microsoft.com/office/powerpoint/2010/main" val="24171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7" y="229160"/>
            <a:ext cx="7772399" cy="6319557"/>
          </a:xfrm>
        </p:spPr>
      </p:pic>
    </p:spTree>
    <p:extLst>
      <p:ext uri="{BB962C8B-B14F-4D97-AF65-F5344CB8AC3E}">
        <p14:creationId xmlns:p14="http://schemas.microsoft.com/office/powerpoint/2010/main" val="9401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5" y="0"/>
            <a:ext cx="8887817" cy="6858000"/>
          </a:xfrm>
        </p:spPr>
      </p:pic>
    </p:spTree>
    <p:extLst>
      <p:ext uri="{BB962C8B-B14F-4D97-AF65-F5344CB8AC3E}">
        <p14:creationId xmlns:p14="http://schemas.microsoft.com/office/powerpoint/2010/main" val="19868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11" y="398585"/>
            <a:ext cx="8596668" cy="1320800"/>
          </a:xfrm>
        </p:spPr>
        <p:txBody>
          <a:bodyPr/>
          <a:lstStyle/>
          <a:p>
            <a:r>
              <a:rPr lang="ru-RU" dirty="0" smtClean="0"/>
              <a:t>Георгий </a:t>
            </a:r>
            <a:r>
              <a:rPr lang="ru-RU" dirty="0" err="1" smtClean="0"/>
              <a:t>Милляр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03" y="0"/>
            <a:ext cx="6822830" cy="6822830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3885503" y="0"/>
            <a:ext cx="2263366" cy="229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65235" y="-1"/>
            <a:ext cx="2263366" cy="229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28601" y="0"/>
            <a:ext cx="2263366" cy="229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148" y="2325985"/>
            <a:ext cx="2263366" cy="229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28601" y="2290526"/>
            <a:ext cx="2263366" cy="229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7311" y="4581053"/>
            <a:ext cx="2263366" cy="229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99590" y="4651972"/>
            <a:ext cx="2263366" cy="229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9137" y="4651972"/>
            <a:ext cx="2263366" cy="229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7974" y="2325985"/>
            <a:ext cx="2263366" cy="229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56138"/>
            <a:ext cx="8596668" cy="610186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Главная цель реалистического грима - достижение высокой степени </a:t>
            </a:r>
            <a:r>
              <a:rPr lang="ru-RU" dirty="0" err="1"/>
              <a:t>жизнеподобия</a:t>
            </a:r>
            <a:r>
              <a:rPr lang="ru-RU" dirty="0"/>
              <a:t> изображаемого персонажа. Здесь можно выделить целый ряд направлений грима:</a:t>
            </a:r>
          </a:p>
          <a:p>
            <a:r>
              <a:rPr lang="ru-RU" dirty="0"/>
              <a:t>1. Возрастной (искусственное старение или омоложение лица, когда реальный возраст актера не соответствует возрасту персонажа);</a:t>
            </a:r>
          </a:p>
          <a:p>
            <a:r>
              <a:rPr lang="ru-RU" dirty="0"/>
              <a:t>2. Национальный (связанный с расовыми и национальными особенностями персонажей, не соответствующих антропологическому типу актера).</a:t>
            </a:r>
          </a:p>
          <a:p>
            <a:r>
              <a:rPr lang="ru-RU" dirty="0"/>
              <a:t>В выполнении национального макияжа следует руководствоваться следующими национальными признаками: структура лица, отдельные его части, разрез глаз, оттенок кожи и цвет волос.</a:t>
            </a:r>
          </a:p>
          <a:p>
            <a:r>
              <a:rPr lang="ru-RU" dirty="0"/>
              <a:t>Национальные гримы должны быть, прежде всего, строго реалистичными, без излишнего подчеркивания и преувеличения национальных особенностей.</a:t>
            </a:r>
          </a:p>
          <a:p>
            <a:r>
              <a:rPr lang="ru-RU" dirty="0"/>
              <a:t>3. Исторический (когда внешность персонажей корректируется в связи с канонами или особенностями конкретной историко-социальной среды спектакля: использование принципов макияжа «галантного» или «серебряного» века, существенно отличающихся от современного макияжа; создание изможденного лица в случае, если действие происходит в блокадном Ленинграде, и т.д.).</a:t>
            </a:r>
          </a:p>
          <a:p>
            <a:r>
              <a:rPr lang="ru-RU" dirty="0"/>
              <a:t>4. Портретный (при изображении конкретного узнаваемого исторического).</a:t>
            </a:r>
          </a:p>
          <a:p>
            <a:r>
              <a:rPr lang="ru-RU" dirty="0"/>
              <a:t>5. Характерный (для отражения ярких особенностей внешности или психологического склада персонажа).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9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518</Words>
  <Application>Microsoft Office PowerPoint</Application>
  <PresentationFormat>Широкоэкранный</PresentationFormat>
  <Paragraphs>28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 3</vt:lpstr>
      <vt:lpstr>Грань</vt:lpstr>
      <vt:lpstr>Объект упаковщика для оболочки</vt:lpstr>
      <vt:lpstr>Презентация PowerPoint</vt:lpstr>
      <vt:lpstr>Что общего?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Георгий Милляр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Zhanna</dc:creator>
  <cp:lastModifiedBy>Zhanna</cp:lastModifiedBy>
  <cp:revision>9</cp:revision>
  <dcterms:created xsi:type="dcterms:W3CDTF">2023-03-29T16:26:03Z</dcterms:created>
  <dcterms:modified xsi:type="dcterms:W3CDTF">2023-04-04T17:39:16Z</dcterms:modified>
</cp:coreProperties>
</file>