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16" r:id="rId3"/>
    <p:sldId id="258" r:id="rId4"/>
    <p:sldId id="259" r:id="rId5"/>
    <p:sldId id="283" r:id="rId6"/>
    <p:sldId id="284" r:id="rId7"/>
    <p:sldId id="261" r:id="rId8"/>
    <p:sldId id="260" r:id="rId9"/>
    <p:sldId id="262" r:id="rId10"/>
    <p:sldId id="285" r:id="rId11"/>
    <p:sldId id="286" r:id="rId12"/>
    <p:sldId id="287" r:id="rId13"/>
    <p:sldId id="319" r:id="rId14"/>
    <p:sldId id="267" r:id="rId15"/>
    <p:sldId id="306" r:id="rId16"/>
    <p:sldId id="268" r:id="rId17"/>
    <p:sldId id="273" r:id="rId18"/>
    <p:sldId id="274" r:id="rId19"/>
    <p:sldId id="293" r:id="rId20"/>
    <p:sldId id="294" r:id="rId21"/>
    <p:sldId id="277" r:id="rId22"/>
    <p:sldId id="278" r:id="rId23"/>
    <p:sldId id="320" r:id="rId24"/>
    <p:sldId id="279" r:id="rId25"/>
    <p:sldId id="291" r:id="rId26"/>
    <p:sldId id="280" r:id="rId27"/>
    <p:sldId id="292" r:id="rId28"/>
    <p:sldId id="295" r:id="rId29"/>
    <p:sldId id="296" r:id="rId30"/>
    <p:sldId id="297" r:id="rId31"/>
    <p:sldId id="298" r:id="rId32"/>
    <p:sldId id="299" r:id="rId33"/>
    <p:sldId id="300" r:id="rId34"/>
    <p:sldId id="307" r:id="rId35"/>
    <p:sldId id="308" r:id="rId36"/>
    <p:sldId id="309" r:id="rId37"/>
    <p:sldId id="302" r:id="rId38"/>
    <p:sldId id="310" r:id="rId39"/>
    <p:sldId id="311" r:id="rId40"/>
    <p:sldId id="312" r:id="rId41"/>
    <p:sldId id="313" r:id="rId42"/>
    <p:sldId id="314" r:id="rId43"/>
    <p:sldId id="315" r:id="rId44"/>
    <p:sldId id="317" r:id="rId45"/>
    <p:sldId id="303" r:id="rId46"/>
    <p:sldId id="304" r:id="rId47"/>
    <p:sldId id="282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1CC5-C696-4722-8604-9380DB8EE56A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BA2C-A52C-44AF-91B0-9472107A2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1CC5-C696-4722-8604-9380DB8EE56A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BA2C-A52C-44AF-91B0-9472107A2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1CC5-C696-4722-8604-9380DB8EE56A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BA2C-A52C-44AF-91B0-9472107A2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1CC5-C696-4722-8604-9380DB8EE56A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BA2C-A52C-44AF-91B0-9472107A2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1CC5-C696-4722-8604-9380DB8EE56A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BA2C-A52C-44AF-91B0-9472107A2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1CC5-C696-4722-8604-9380DB8EE56A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BA2C-A52C-44AF-91B0-9472107A2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1CC5-C696-4722-8604-9380DB8EE56A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BA2C-A52C-44AF-91B0-9472107A2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1CC5-C696-4722-8604-9380DB8EE56A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BA2C-A52C-44AF-91B0-9472107A2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1CC5-C696-4722-8604-9380DB8EE56A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BA2C-A52C-44AF-91B0-9472107A2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1CC5-C696-4722-8604-9380DB8EE56A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BA2C-A52C-44AF-91B0-9472107A2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1CC5-C696-4722-8604-9380DB8EE56A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BA2C-A52C-44AF-91B0-9472107A2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A1CC5-C696-4722-8604-9380DB8EE56A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EBA2C-A52C-44AF-91B0-9472107A2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6048672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Изучение юридической терминологии по английскому языку будущих сотрудников МВД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Необходимость изучения юридической терминологии на английском языке: 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1) использование в будущей профессии юридических выражений при работе с документами на иностранном языке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gWIk4NWApmQ7tg4Mf9-fribPz3Uis7B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789040"/>
            <a:ext cx="4139952" cy="2759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2) участие в международных конференциях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3)сотрудничестве с иностранными государственными органами при выявлении и пресечении терроризма и других противоправных действий (преступлений).</a:t>
            </a:r>
            <a:endParaRPr lang="ru-RU" dirty="0"/>
          </a:p>
        </p:txBody>
      </p:sp>
      <p:pic>
        <p:nvPicPr>
          <p:cNvPr id="4" name="Рисунок 3" descr="islamistai-704667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933056"/>
            <a:ext cx="4067944" cy="2712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занятия: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Лексическая работа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Чтение и перевод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Говорение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4.Аудирование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/>
          </a:p>
          <a:p>
            <a:pPr algn="ctr">
              <a:buNone/>
            </a:pPr>
            <a:r>
              <a:rPr lang="ru-RU" sz="6000" b="1" dirty="0" smtClean="0"/>
              <a:t>ЛЕКСИЧЕСКАЯ РАБОТА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14366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6000" dirty="0" smtClean="0"/>
              <a:t> </a:t>
            </a:r>
            <a:r>
              <a:rPr lang="en-US" sz="6000" b="1" dirty="0" smtClean="0"/>
              <a:t>Fall in</a:t>
            </a:r>
            <a:r>
              <a:rPr lang="ru-RU" sz="6000" b="1" dirty="0" smtClean="0"/>
              <a:t> </a:t>
            </a:r>
            <a:r>
              <a:rPr lang="en-US" sz="6000" dirty="0" smtClean="0"/>
              <a:t>[</a:t>
            </a:r>
            <a:r>
              <a:rPr lang="en-US" sz="6000" dirty="0" err="1" smtClean="0"/>
              <a:t>fɔ:l</a:t>
            </a:r>
            <a:r>
              <a:rPr lang="en-US" sz="6000" dirty="0" smtClean="0"/>
              <a:t> </a:t>
            </a:r>
            <a:r>
              <a:rPr lang="en-US" sz="6000" dirty="0" err="1" smtClean="0"/>
              <a:t>ɪn</a:t>
            </a:r>
            <a:r>
              <a:rPr lang="en-US" sz="6000" dirty="0" smtClean="0"/>
              <a:t>]</a:t>
            </a:r>
            <a:r>
              <a:rPr lang="ru-RU" sz="6000" dirty="0" smtClean="0"/>
              <a:t>– СТРОИТЬСЯ. </a:t>
            </a:r>
            <a:endParaRPr lang="en-US" sz="6000" dirty="0" smtClean="0"/>
          </a:p>
          <a:p>
            <a:pPr>
              <a:buNone/>
            </a:pPr>
            <a:r>
              <a:rPr lang="ru-RU" sz="6000" b="1" dirty="0" err="1" smtClean="0"/>
              <a:t>Attention</a:t>
            </a:r>
            <a:r>
              <a:rPr lang="en-US" sz="6000" b="1" dirty="0" smtClean="0"/>
              <a:t> </a:t>
            </a:r>
            <a:r>
              <a:rPr lang="en-US" sz="6000" dirty="0" smtClean="0"/>
              <a:t>[</a:t>
            </a:r>
            <a:r>
              <a:rPr lang="en-US" sz="6000" dirty="0" err="1" smtClean="0"/>
              <a:t>əˈtenʃn</a:t>
            </a:r>
            <a:r>
              <a:rPr lang="en-US" sz="6000" dirty="0" smtClean="0"/>
              <a:t>] - </a:t>
            </a:r>
            <a:r>
              <a:rPr lang="ru-RU" sz="6000" dirty="0" smtClean="0"/>
              <a:t>СМИРНО.  </a:t>
            </a:r>
          </a:p>
          <a:p>
            <a:pPr lvl="0">
              <a:buNone/>
            </a:pPr>
            <a:r>
              <a:rPr lang="ru-RU" sz="6000" dirty="0" smtClean="0"/>
              <a:t> </a:t>
            </a:r>
            <a:r>
              <a:rPr lang="ru-RU" sz="6000" b="1" dirty="0" smtClean="0"/>
              <a:t>R</a:t>
            </a:r>
            <a:r>
              <a:rPr lang="en-US" sz="6000" b="1" dirty="0" err="1" smtClean="0"/>
              <a:t>est</a:t>
            </a:r>
            <a:r>
              <a:rPr lang="ru-RU" sz="6000" b="1" dirty="0" smtClean="0"/>
              <a:t> </a:t>
            </a:r>
            <a:r>
              <a:rPr lang="en-US" sz="6000" dirty="0" smtClean="0"/>
              <a:t>[rest]</a:t>
            </a:r>
            <a:r>
              <a:rPr lang="ru-RU" sz="6000" dirty="0" smtClean="0"/>
              <a:t>– ВОЛЬНО.</a:t>
            </a:r>
          </a:p>
          <a:p>
            <a:pPr lvl="0">
              <a:buNone/>
            </a:pPr>
            <a:r>
              <a:rPr lang="ru-RU" sz="5400" b="1" dirty="0" smtClean="0"/>
              <a:t>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lvl="0">
              <a:buNone/>
            </a:pPr>
            <a:r>
              <a:rPr lang="ru-RU" sz="5400" b="1" dirty="0" err="1" smtClean="0"/>
              <a:t>As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you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were</a:t>
            </a:r>
            <a:r>
              <a:rPr lang="en-US" sz="5400" dirty="0" smtClean="0"/>
              <a:t> [</a:t>
            </a:r>
            <a:r>
              <a:rPr lang="en-US" sz="5400" dirty="0" err="1" smtClean="0"/>
              <a:t>æz</a:t>
            </a:r>
            <a:r>
              <a:rPr lang="en-US" sz="5400" dirty="0" smtClean="0"/>
              <a:t> </a:t>
            </a:r>
            <a:r>
              <a:rPr lang="en-US" sz="5400" dirty="0" err="1" smtClean="0"/>
              <a:t>ju</a:t>
            </a:r>
            <a:r>
              <a:rPr lang="en-US" sz="5400" dirty="0" smtClean="0"/>
              <a:t>: </a:t>
            </a:r>
            <a:r>
              <a:rPr lang="en-US" sz="5400" dirty="0" err="1" smtClean="0"/>
              <a:t>wɜ</a:t>
            </a:r>
            <a:r>
              <a:rPr lang="en-US" sz="5400" dirty="0" smtClean="0"/>
              <a:t>:]</a:t>
            </a:r>
            <a:r>
              <a:rPr lang="ru-RU" sz="5400" b="1" dirty="0" smtClean="0"/>
              <a:t> </a:t>
            </a:r>
            <a:r>
              <a:rPr lang="ru-RU" sz="5400" dirty="0" smtClean="0"/>
              <a:t>– ОТСТАВИТЬ. </a:t>
            </a:r>
          </a:p>
          <a:p>
            <a:pPr lvl="0">
              <a:buNone/>
            </a:pPr>
            <a:r>
              <a:rPr lang="ru-RU" sz="5400" dirty="0" smtClean="0"/>
              <a:t> </a:t>
            </a:r>
            <a:r>
              <a:rPr lang="ru-RU" sz="5400" b="1" dirty="0" err="1" smtClean="0"/>
              <a:t>Right</a:t>
            </a:r>
            <a:r>
              <a:rPr lang="ru-RU" sz="5400" b="1" dirty="0" smtClean="0"/>
              <a:t> TURN </a:t>
            </a:r>
            <a:r>
              <a:rPr lang="en-US" sz="5400" dirty="0" smtClean="0"/>
              <a:t>[</a:t>
            </a:r>
            <a:r>
              <a:rPr lang="en-US" sz="5400" dirty="0" err="1" smtClean="0"/>
              <a:t>raɪt</a:t>
            </a:r>
            <a:r>
              <a:rPr lang="en-US" sz="5400" dirty="0" smtClean="0"/>
              <a:t> </a:t>
            </a:r>
            <a:r>
              <a:rPr lang="en-US" sz="5400" dirty="0" err="1" smtClean="0"/>
              <a:t>tɜ:n</a:t>
            </a:r>
            <a:r>
              <a:rPr lang="en-US" sz="5400" dirty="0" smtClean="0"/>
              <a:t>]</a:t>
            </a:r>
            <a:r>
              <a:rPr lang="ru-RU" sz="5400" dirty="0" smtClean="0"/>
              <a:t>– направо.</a:t>
            </a:r>
            <a:endParaRPr lang="en-US" sz="5400" dirty="0" smtClean="0"/>
          </a:p>
          <a:p>
            <a:pPr>
              <a:buNone/>
            </a:pPr>
            <a:r>
              <a:rPr lang="ru-RU" sz="5400" dirty="0" smtClean="0"/>
              <a:t> </a:t>
            </a:r>
            <a:r>
              <a:rPr lang="ru-RU" sz="5400" b="1" dirty="0" err="1" smtClean="0"/>
              <a:t>Left</a:t>
            </a:r>
            <a:r>
              <a:rPr lang="ru-RU" sz="5400" b="1" dirty="0" smtClean="0"/>
              <a:t> TURN </a:t>
            </a:r>
            <a:r>
              <a:rPr lang="en-US" sz="5400" dirty="0" smtClean="0"/>
              <a:t>[left </a:t>
            </a:r>
            <a:r>
              <a:rPr lang="en-US" sz="5400" dirty="0" err="1" smtClean="0"/>
              <a:t>tɜːn</a:t>
            </a:r>
            <a:r>
              <a:rPr lang="en-US" sz="5400" dirty="0" smtClean="0"/>
              <a:t>] </a:t>
            </a:r>
            <a:r>
              <a:rPr lang="ru-RU" sz="5400" dirty="0" smtClean="0"/>
              <a:t>– налево.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615394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 	</a:t>
            </a:r>
            <a:r>
              <a:rPr lang="ru-RU" sz="4800" b="1" dirty="0" err="1" smtClean="0"/>
              <a:t>About</a:t>
            </a:r>
            <a:r>
              <a:rPr lang="ru-RU" sz="4800" b="1" dirty="0" smtClean="0"/>
              <a:t> FACE </a:t>
            </a:r>
            <a:r>
              <a:rPr lang="en-US" sz="4800" dirty="0" smtClean="0"/>
              <a:t>[</a:t>
            </a:r>
            <a:r>
              <a:rPr lang="en-US" sz="4800" dirty="0" err="1" smtClean="0"/>
              <a:t>əˈbaʊt</a:t>
            </a:r>
            <a:r>
              <a:rPr lang="en-US" sz="4800" dirty="0" smtClean="0"/>
              <a:t> </a:t>
            </a:r>
            <a:r>
              <a:rPr lang="en-US" sz="4800" dirty="0" err="1" smtClean="0"/>
              <a:t>feɪs</a:t>
            </a:r>
            <a:r>
              <a:rPr lang="en-US" sz="4800" dirty="0" smtClean="0"/>
              <a:t>]</a:t>
            </a:r>
          </a:p>
          <a:p>
            <a:pPr lvl="0">
              <a:spcAft>
                <a:spcPts val="1800"/>
              </a:spcAft>
              <a:buNone/>
            </a:pPr>
            <a:r>
              <a:rPr lang="ru-RU" sz="4800" dirty="0" smtClean="0"/>
              <a:t>– кругом. </a:t>
            </a:r>
          </a:p>
          <a:p>
            <a:pPr lvl="0">
              <a:spcAft>
                <a:spcPts val="1800"/>
              </a:spcAft>
              <a:buNone/>
            </a:pPr>
            <a:r>
              <a:rPr lang="ru-RU" sz="4800" dirty="0" smtClean="0"/>
              <a:t> </a:t>
            </a:r>
            <a:r>
              <a:rPr lang="ru-RU" sz="4800" b="1" dirty="0" err="1" smtClean="0"/>
              <a:t>Forward</a:t>
            </a:r>
            <a:r>
              <a:rPr lang="ru-RU" sz="4800" b="1" dirty="0" smtClean="0"/>
              <a:t> </a:t>
            </a:r>
            <a:r>
              <a:rPr lang="en-US" sz="4800" dirty="0" smtClean="0"/>
              <a:t>[ˈ</a:t>
            </a:r>
            <a:r>
              <a:rPr lang="en-US" sz="4800" dirty="0" err="1" smtClean="0"/>
              <a:t>fɔ:wəd</a:t>
            </a:r>
            <a:r>
              <a:rPr lang="en-US" sz="4800" dirty="0" smtClean="0"/>
              <a:t>] </a:t>
            </a:r>
            <a:r>
              <a:rPr lang="ru-RU" sz="4800" dirty="0" smtClean="0"/>
              <a:t>– шагом МАРШ. </a:t>
            </a:r>
          </a:p>
          <a:p>
            <a:pPr lvl="0">
              <a:spcAft>
                <a:spcPts val="1800"/>
              </a:spcAft>
              <a:buNone/>
            </a:pPr>
            <a:r>
              <a:rPr lang="ru-RU" sz="4800" b="1" dirty="0" smtClean="0"/>
              <a:t>	</a:t>
            </a:r>
            <a:r>
              <a:rPr lang="ru-RU" sz="4800" b="1" dirty="0" err="1" smtClean="0"/>
              <a:t>Fall</a:t>
            </a:r>
            <a:r>
              <a:rPr lang="ru-RU" sz="4800" b="1" dirty="0" smtClean="0"/>
              <a:t> OUT </a:t>
            </a:r>
            <a:r>
              <a:rPr lang="en-US" sz="4800" dirty="0" smtClean="0"/>
              <a:t>[ˈ</a:t>
            </a:r>
            <a:r>
              <a:rPr lang="en-US" sz="4800" dirty="0" err="1" smtClean="0"/>
              <a:t>fɔ:laʊt</a:t>
            </a:r>
            <a:r>
              <a:rPr lang="en-US" sz="4800" dirty="0" smtClean="0"/>
              <a:t>] </a:t>
            </a:r>
            <a:r>
              <a:rPr lang="ru-RU" sz="4800" dirty="0" smtClean="0"/>
              <a:t>– РАЗОЙДИСЬ.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/>
              <a:t>Fall in</a:t>
            </a:r>
            <a:endParaRPr lang="ru-RU" sz="9600" dirty="0" smtClean="0"/>
          </a:p>
          <a:p>
            <a:pPr algn="ctr">
              <a:buNone/>
            </a:pPr>
            <a:r>
              <a:rPr lang="en-US" sz="9600" dirty="0" smtClean="0"/>
              <a:t> </a:t>
            </a:r>
            <a:endParaRPr lang="ru-RU" sz="9600" dirty="0"/>
          </a:p>
        </p:txBody>
      </p:sp>
      <p:pic>
        <p:nvPicPr>
          <p:cNvPr id="4" name="Рисунок 3" descr="mv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000240"/>
            <a:ext cx="5632807" cy="3752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lvl="0" algn="ctr">
              <a:buNone/>
            </a:pPr>
            <a:r>
              <a:rPr lang="ru-RU" sz="9600" dirty="0" smtClean="0"/>
              <a:t> </a:t>
            </a:r>
            <a:r>
              <a:rPr lang="ru-RU" sz="9600" dirty="0" err="1" smtClean="0"/>
              <a:t>About</a:t>
            </a:r>
            <a:r>
              <a:rPr lang="ru-RU" sz="9600" dirty="0" smtClean="0"/>
              <a:t> </a:t>
            </a:r>
            <a:r>
              <a:rPr lang="en-US" sz="9600" dirty="0" smtClean="0"/>
              <a:t>face</a:t>
            </a:r>
            <a:endParaRPr lang="ru-RU" sz="9600" dirty="0" smtClean="0"/>
          </a:p>
          <a:p>
            <a:pPr lvl="0" algn="ctr">
              <a:buNone/>
            </a:pPr>
            <a:endParaRPr lang="ru-RU" sz="9600" dirty="0" smtClean="0"/>
          </a:p>
          <a:p>
            <a:endParaRPr lang="ru-RU" dirty="0"/>
          </a:p>
        </p:txBody>
      </p:sp>
      <p:pic>
        <p:nvPicPr>
          <p:cNvPr id="4" name="Рисунок 3" descr="hello_html_m305b9d8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428868"/>
            <a:ext cx="3776182" cy="2935730"/>
          </a:xfrm>
          <a:prstGeom prst="rect">
            <a:avLst/>
          </a:prstGeom>
        </p:spPr>
      </p:pic>
      <p:sp>
        <p:nvSpPr>
          <p:cNvPr id="5" name="Круговая стрелка 4"/>
          <p:cNvSpPr/>
          <p:nvPr/>
        </p:nvSpPr>
        <p:spPr>
          <a:xfrm>
            <a:off x="6500826" y="4143380"/>
            <a:ext cx="1500198" cy="1785950"/>
          </a:xfrm>
          <a:prstGeom prst="circular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000" dirty="0" smtClean="0"/>
              <a:t>TURN LEFT</a:t>
            </a:r>
          </a:p>
          <a:p>
            <a:pPr algn="ctr">
              <a:buNone/>
            </a:pPr>
            <a:endParaRPr lang="ru-RU" sz="8000" dirty="0"/>
          </a:p>
        </p:txBody>
      </p:sp>
      <p:pic>
        <p:nvPicPr>
          <p:cNvPr id="4" name="Рисунок 3" descr="1536089773_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000240"/>
            <a:ext cx="5572132" cy="4179099"/>
          </a:xfrm>
          <a:prstGeom prst="rect">
            <a:avLst/>
          </a:prstGeom>
        </p:spPr>
      </p:pic>
      <p:sp>
        <p:nvSpPr>
          <p:cNvPr id="5" name="Стрелка влево 4"/>
          <p:cNvSpPr/>
          <p:nvPr/>
        </p:nvSpPr>
        <p:spPr>
          <a:xfrm>
            <a:off x="7072330" y="714356"/>
            <a:ext cx="1714512" cy="928694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Цели занятия: </a:t>
            </a:r>
          </a:p>
          <a:p>
            <a:pPr algn="just">
              <a:buNone/>
            </a:pPr>
            <a:r>
              <a:rPr lang="ru-RU" b="1" dirty="0" smtClean="0"/>
              <a:t>1) формирование коммуникативной компетенции:</a:t>
            </a:r>
            <a:r>
              <a:rPr lang="ru-RU" dirty="0" smtClean="0"/>
              <a:t> позволяющей свободно общаться на английском языке в различных формах и на различные темы, в том числе в сфере профессиональной деятельности.</a:t>
            </a:r>
          </a:p>
          <a:p>
            <a:pPr algn="just" hangingPunct="0">
              <a:buNone/>
            </a:pPr>
            <a:r>
              <a:rPr lang="ru-RU" b="1" i="1" dirty="0" smtClean="0"/>
              <a:t>2</a:t>
            </a:r>
            <a:r>
              <a:rPr lang="ru-RU" dirty="0" smtClean="0"/>
              <a:t>) </a:t>
            </a:r>
            <a:r>
              <a:rPr lang="ru-RU" b="1" dirty="0" smtClean="0"/>
              <a:t>личностные: </a:t>
            </a:r>
          </a:p>
          <a:p>
            <a:pPr algn="just" hangingPunct="0">
              <a:buNone/>
            </a:pPr>
            <a:r>
              <a:rPr lang="ru-RU" dirty="0" smtClean="0"/>
              <a:t>	готовность и способность вести диалог на английском языке с представителями других культур, достигать взаимопонимания, находить общие цели и сотрудничать в различных областях для их достижения.</a:t>
            </a:r>
          </a:p>
          <a:p>
            <a:pPr algn="just" hangingPunct="0">
              <a:buNone/>
            </a:pPr>
            <a:r>
              <a:rPr lang="ru-RU" b="1" dirty="0" smtClean="0"/>
              <a:t>3) </a:t>
            </a:r>
            <a:r>
              <a:rPr lang="ru-RU" b="1" dirty="0" err="1" smtClean="0"/>
              <a:t>метапредметные</a:t>
            </a:r>
            <a:r>
              <a:rPr lang="ru-RU" b="1" dirty="0" smtClean="0"/>
              <a:t>: </a:t>
            </a:r>
          </a:p>
          <a:p>
            <a:pPr lvl="0" algn="just" hangingPunct="0">
              <a:buNone/>
            </a:pPr>
            <a:r>
              <a:rPr lang="ru-RU" dirty="0" smtClean="0"/>
              <a:t>	умение самостоятельно выбирать успешные коммуникативные стратегии в различных ситуациях общения.</a:t>
            </a:r>
          </a:p>
          <a:p>
            <a:pPr algn="just" hangingPunct="0">
              <a:buNone/>
            </a:pPr>
            <a:r>
              <a:rPr lang="ru-RU" b="1" dirty="0" smtClean="0"/>
              <a:t>4) предметные: </a:t>
            </a:r>
          </a:p>
          <a:p>
            <a:pPr lvl="0" algn="just" hangingPunct="0">
              <a:buNone/>
            </a:pPr>
            <a:r>
              <a:rPr lang="ru-RU" dirty="0" smtClean="0"/>
              <a:t>	достижение элементарного уровня владения английским языком, позволяющего общаться в устной и письменной формах как с носителями английского языка, так и с представителями других стран, использующими данный язык как средство общения.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r>
              <a:rPr lang="en-US" sz="6600" smtClean="0"/>
              <a:t>TURN RIGHT </a:t>
            </a:r>
            <a:endParaRPr lang="en-US" sz="6600" dirty="0" smtClean="0"/>
          </a:p>
          <a:p>
            <a:pPr algn="ctr">
              <a:buNone/>
            </a:pPr>
            <a:endParaRPr lang="en-US" sz="6600" dirty="0" smtClean="0"/>
          </a:p>
          <a:p>
            <a:endParaRPr lang="ru-RU" dirty="0"/>
          </a:p>
        </p:txBody>
      </p:sp>
      <p:pic>
        <p:nvPicPr>
          <p:cNvPr id="4" name="Рисунок 3" descr="1536089795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803761"/>
            <a:ext cx="5786478" cy="4339859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6715140" y="500042"/>
            <a:ext cx="1857388" cy="85725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dirty="0" smtClean="0"/>
              <a:t>ШАГОМ МАРШ</a:t>
            </a:r>
          </a:p>
          <a:p>
            <a:pPr algn="ctr">
              <a:buNone/>
            </a:pPr>
            <a:endParaRPr lang="ru-RU" sz="8800" dirty="0" smtClean="0"/>
          </a:p>
          <a:p>
            <a:pPr algn="ctr">
              <a:buNone/>
            </a:pPr>
            <a:endParaRPr lang="ru-RU" sz="8800" dirty="0"/>
          </a:p>
        </p:txBody>
      </p:sp>
      <p:pic>
        <p:nvPicPr>
          <p:cNvPr id="4" name="Рисунок 3" descr="8S5A9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5" y="2357430"/>
            <a:ext cx="5550723" cy="3700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/>
              <a:t>СМИРНО</a:t>
            </a:r>
          </a:p>
          <a:p>
            <a:pPr algn="ctr">
              <a:buNone/>
            </a:pPr>
            <a:endParaRPr lang="ru-RU" sz="9600" dirty="0"/>
          </a:p>
        </p:txBody>
      </p:sp>
      <p:pic>
        <p:nvPicPr>
          <p:cNvPr id="4" name="Рисунок 3" descr="_DSC0017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071678"/>
            <a:ext cx="5505463" cy="4229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7200" dirty="0" smtClean="0"/>
              <a:t>ПЕРЕВОД</a:t>
            </a:r>
          </a:p>
          <a:p>
            <a:pPr algn="ctr">
              <a:buNone/>
            </a:pPr>
            <a:r>
              <a:rPr lang="ru-RU" sz="7200" dirty="0" smtClean="0"/>
              <a:t>ДИАЛОГОВ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P.O.: Excuse me, sir. You are </a:t>
            </a:r>
            <a:r>
              <a:rPr lang="en-US" sz="3600" b="1" dirty="0" smtClean="0"/>
              <a:t>disturbing the public order</a:t>
            </a:r>
            <a:r>
              <a:rPr lang="en-US" sz="3600" dirty="0" smtClean="0"/>
              <a:t>. </a:t>
            </a:r>
            <a:endParaRPr lang="ru-RU" sz="3600" dirty="0" smtClean="0"/>
          </a:p>
          <a:p>
            <a:r>
              <a:rPr lang="en-US" sz="3600" dirty="0" smtClean="0"/>
              <a:t>F.: What’s the trouble? </a:t>
            </a:r>
            <a:endParaRPr lang="ru-RU" sz="3600" dirty="0" smtClean="0"/>
          </a:p>
          <a:p>
            <a:r>
              <a:rPr lang="en-US" sz="3600" dirty="0" smtClean="0"/>
              <a:t>P.O.: </a:t>
            </a:r>
            <a:r>
              <a:rPr lang="en-US" sz="3600" b="1" dirty="0" smtClean="0"/>
              <a:t>It’s prohibited to</a:t>
            </a:r>
            <a:r>
              <a:rPr lang="en-US" sz="3600" dirty="0" smtClean="0"/>
              <a:t> smoke here. Please, </a:t>
            </a:r>
            <a:r>
              <a:rPr lang="en-US" sz="3600" b="1" dirty="0" smtClean="0"/>
              <a:t>comply with the demand of the management</a:t>
            </a:r>
            <a:r>
              <a:rPr lang="en-US" sz="3600" dirty="0" smtClean="0"/>
              <a:t>. </a:t>
            </a:r>
            <a:endParaRPr lang="ru-RU" sz="3600" dirty="0" smtClean="0"/>
          </a:p>
          <a:p>
            <a:r>
              <a:rPr lang="en-US" sz="3600" dirty="0" smtClean="0"/>
              <a:t>F.: I’m sorry, but I didn’t know about it. Is there any place for smoking? </a:t>
            </a:r>
            <a:endParaRPr lang="ru-RU" sz="3600" dirty="0" smtClean="0"/>
          </a:p>
          <a:p>
            <a:r>
              <a:rPr lang="en-US" sz="3600" dirty="0" smtClean="0"/>
              <a:t>P.O.: Sure, not far from here. This way, please. </a:t>
            </a:r>
            <a:endParaRPr lang="ru-RU" sz="3600" dirty="0" smtClean="0"/>
          </a:p>
          <a:p>
            <a:r>
              <a:rPr lang="en-US" sz="3600" dirty="0" smtClean="0"/>
              <a:t>F.: Thanks a lot. </a:t>
            </a:r>
            <a:endParaRPr lang="ru-RU" sz="3600" dirty="0" smtClean="0"/>
          </a:p>
          <a:p>
            <a:r>
              <a:rPr lang="en-US" sz="3600" dirty="0" smtClean="0"/>
              <a:t>P.O.: Not at all. </a:t>
            </a:r>
            <a:r>
              <a:rPr lang="en-US" sz="3600" b="1" dirty="0" smtClean="0"/>
              <a:t>It’s my duty.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r>
              <a:rPr lang="en-US" b="1" dirty="0" smtClean="0"/>
              <a:t>disturbing the public order</a:t>
            </a:r>
            <a:r>
              <a:rPr lang="ru-RU" b="1" dirty="0" smtClean="0"/>
              <a:t> </a:t>
            </a:r>
            <a:r>
              <a:rPr lang="ru-RU" dirty="0" smtClean="0"/>
              <a:t>– нарушать общественный порядок</a:t>
            </a:r>
          </a:p>
          <a:p>
            <a:endParaRPr lang="ru-RU" dirty="0" smtClean="0"/>
          </a:p>
          <a:p>
            <a:r>
              <a:rPr lang="en-US" b="1" dirty="0" smtClean="0"/>
              <a:t>It’s prohibited to</a:t>
            </a:r>
            <a:r>
              <a:rPr lang="en-US" dirty="0" smtClean="0"/>
              <a:t> </a:t>
            </a:r>
            <a:r>
              <a:rPr lang="ru-RU" dirty="0" smtClean="0"/>
              <a:t>– запрещается …</a:t>
            </a:r>
          </a:p>
          <a:p>
            <a:endParaRPr lang="ru-RU" dirty="0" smtClean="0"/>
          </a:p>
          <a:p>
            <a:r>
              <a:rPr lang="en-US" b="1" dirty="0" smtClean="0"/>
              <a:t>comply with the demand of the management</a:t>
            </a:r>
            <a:r>
              <a:rPr lang="ru-RU" b="1" dirty="0" smtClean="0"/>
              <a:t> </a:t>
            </a:r>
            <a:r>
              <a:rPr lang="ru-RU" dirty="0" smtClean="0"/>
              <a:t>– соблюдать требования руководства</a:t>
            </a:r>
            <a:r>
              <a:rPr lang="en-US" dirty="0" smtClean="0"/>
              <a:t>/</a:t>
            </a:r>
            <a:r>
              <a:rPr lang="ru-RU" dirty="0" smtClean="0"/>
              <a:t> администрации</a:t>
            </a:r>
          </a:p>
          <a:p>
            <a:pPr>
              <a:buNone/>
            </a:pPr>
            <a:endParaRPr lang="ru-RU" dirty="0" smtClean="0"/>
          </a:p>
          <a:p>
            <a:r>
              <a:rPr lang="en-US" b="1" dirty="0" smtClean="0"/>
              <a:t>It’s my duty</a:t>
            </a:r>
            <a:r>
              <a:rPr lang="ru-RU" b="1" dirty="0" smtClean="0"/>
              <a:t> </a:t>
            </a:r>
            <a:r>
              <a:rPr lang="ru-RU" dirty="0" smtClean="0"/>
              <a:t>– этой мой долг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80146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/>
              <a:t>P</a:t>
            </a:r>
            <a:r>
              <a:rPr lang="ru-RU" sz="4000" dirty="0" smtClean="0"/>
              <a:t>.</a:t>
            </a:r>
            <a:r>
              <a:rPr lang="en-US" sz="4000" dirty="0" smtClean="0"/>
              <a:t>O</a:t>
            </a:r>
            <a:r>
              <a:rPr lang="ru-RU" sz="4000" dirty="0" smtClean="0"/>
              <a:t>.: </a:t>
            </a:r>
            <a:r>
              <a:rPr lang="en-US" sz="4000" dirty="0" smtClean="0"/>
              <a:t>Just a minute</a:t>
            </a:r>
            <a:r>
              <a:rPr lang="ru-RU" sz="4000" dirty="0" smtClean="0"/>
              <a:t>, </a:t>
            </a:r>
            <a:r>
              <a:rPr lang="en-US" sz="4000" dirty="0" smtClean="0"/>
              <a:t>sir</a:t>
            </a:r>
            <a:r>
              <a:rPr lang="ru-RU" sz="4000" dirty="0" smtClean="0"/>
              <a:t>. </a:t>
            </a:r>
            <a:r>
              <a:rPr lang="en-US" sz="4000" dirty="0" smtClean="0"/>
              <a:t>You are </a:t>
            </a:r>
            <a:r>
              <a:rPr lang="en-US" sz="4000" b="1" dirty="0" smtClean="0"/>
              <a:t>violating the public order</a:t>
            </a:r>
            <a:r>
              <a:rPr lang="en-US" sz="4000" dirty="0" smtClean="0"/>
              <a:t>. </a:t>
            </a:r>
            <a:endParaRPr lang="ru-RU" sz="4000" dirty="0" smtClean="0"/>
          </a:p>
          <a:p>
            <a:r>
              <a:rPr lang="en-US" sz="4000" dirty="0" smtClean="0"/>
              <a:t>F.: Yes, what’s the matter? </a:t>
            </a:r>
            <a:endParaRPr lang="ru-RU" sz="4000" dirty="0" smtClean="0"/>
          </a:p>
          <a:p>
            <a:r>
              <a:rPr lang="en-US" sz="4000" dirty="0" smtClean="0"/>
              <a:t>P.O.: </a:t>
            </a:r>
            <a:r>
              <a:rPr lang="en-US" sz="4000" b="1" dirty="0" smtClean="0"/>
              <a:t>It’s not allowed to</a:t>
            </a:r>
            <a:r>
              <a:rPr lang="en-US" sz="4000" dirty="0" smtClean="0"/>
              <a:t> take pictures here. </a:t>
            </a:r>
            <a:endParaRPr lang="ru-RU" sz="4000" dirty="0" smtClean="0"/>
          </a:p>
          <a:p>
            <a:r>
              <a:rPr lang="en-US" sz="4000" dirty="0" smtClean="0"/>
              <a:t>F.: Really? I’m a foreigner and on business here. </a:t>
            </a:r>
            <a:endParaRPr lang="ru-RU" sz="4000" dirty="0" smtClean="0"/>
          </a:p>
          <a:p>
            <a:r>
              <a:rPr lang="en-US" sz="4000" dirty="0" smtClean="0"/>
              <a:t>P.O.: Will you show your </a:t>
            </a:r>
            <a:r>
              <a:rPr lang="en-US" sz="4000" b="1" dirty="0" smtClean="0"/>
              <a:t>permission for</a:t>
            </a:r>
            <a:r>
              <a:rPr lang="en-US" sz="4000" dirty="0" smtClean="0"/>
              <a:t> taking pictures? </a:t>
            </a:r>
            <a:endParaRPr lang="ru-RU" sz="4000" dirty="0" smtClean="0"/>
          </a:p>
          <a:p>
            <a:r>
              <a:rPr lang="en-US" sz="4000" dirty="0" smtClean="0"/>
              <a:t>F.: Sorry, but I’ve left it at the hotel. </a:t>
            </a:r>
            <a:endParaRPr lang="ru-RU" sz="4000" dirty="0" smtClean="0"/>
          </a:p>
          <a:p>
            <a:r>
              <a:rPr lang="en-US" sz="4000" dirty="0" smtClean="0"/>
              <a:t>P.O.: Excuse me, but you must </a:t>
            </a:r>
            <a:r>
              <a:rPr lang="en-US" sz="4000" b="1" dirty="0" smtClean="0"/>
              <a:t>comply with the demand of the management.</a:t>
            </a:r>
            <a:r>
              <a:rPr lang="en-US" sz="4000" dirty="0" smtClean="0"/>
              <a:t> </a:t>
            </a:r>
            <a:endParaRPr lang="ru-RU" sz="4000" dirty="0" smtClean="0"/>
          </a:p>
          <a:p>
            <a:r>
              <a:rPr lang="en-US" sz="4000" dirty="0" smtClean="0"/>
              <a:t>F.: All right. </a:t>
            </a:r>
            <a:endParaRPr lang="ru-RU" sz="4000" dirty="0" smtClean="0"/>
          </a:p>
          <a:p>
            <a:r>
              <a:rPr lang="en-US" sz="4000" dirty="0" smtClean="0"/>
              <a:t>P.O.: Follow me, please. I must take you to the nearest police station.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 smtClean="0"/>
              <a:t>violating the public order</a:t>
            </a:r>
            <a:r>
              <a:rPr lang="ru-RU" sz="4000" b="1" dirty="0" smtClean="0"/>
              <a:t> - </a:t>
            </a:r>
            <a:r>
              <a:rPr lang="ru-RU" sz="4000" dirty="0" smtClean="0"/>
              <a:t>нарушать общественный порядок</a:t>
            </a:r>
          </a:p>
          <a:p>
            <a:pPr>
              <a:spcAft>
                <a:spcPts val="1800"/>
              </a:spcAft>
            </a:pPr>
            <a:r>
              <a:rPr lang="en-US" sz="4000" b="1" dirty="0" smtClean="0"/>
              <a:t>It’s not allowed to</a:t>
            </a:r>
            <a:r>
              <a:rPr lang="ru-RU" sz="4000" b="1" dirty="0" smtClean="0"/>
              <a:t> </a:t>
            </a:r>
            <a:r>
              <a:rPr lang="ru-RU" sz="4000" dirty="0" smtClean="0"/>
              <a:t>– запрещается ….</a:t>
            </a:r>
          </a:p>
          <a:p>
            <a:pPr>
              <a:spcAft>
                <a:spcPts val="1800"/>
              </a:spcAft>
            </a:pPr>
            <a:r>
              <a:rPr lang="en-US" sz="4000" b="1" dirty="0" smtClean="0"/>
              <a:t>permission for</a:t>
            </a:r>
            <a:r>
              <a:rPr lang="ru-RU" sz="4000" b="1" dirty="0" smtClean="0"/>
              <a:t> </a:t>
            </a:r>
            <a:r>
              <a:rPr lang="ru-RU" sz="4000" dirty="0" smtClean="0"/>
              <a:t>– разрешение на …</a:t>
            </a:r>
          </a:p>
          <a:p>
            <a:pPr>
              <a:spcAft>
                <a:spcPts val="1800"/>
              </a:spcAft>
            </a:pPr>
            <a:r>
              <a:rPr lang="en-US" sz="4000" b="1" dirty="0" smtClean="0"/>
              <a:t>police station</a:t>
            </a:r>
            <a:r>
              <a:rPr lang="ru-RU" sz="4000" b="1" dirty="0" smtClean="0"/>
              <a:t> </a:t>
            </a:r>
            <a:r>
              <a:rPr lang="ru-RU" sz="4000" dirty="0" smtClean="0"/>
              <a:t>– полицейский участок</a:t>
            </a:r>
            <a:endParaRPr lang="ru-RU" sz="40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en-US" dirty="0" smtClean="0"/>
              <a:t>P.O.: Excuse me, sir. You are </a:t>
            </a:r>
            <a:r>
              <a:rPr lang="en-US" b="1" dirty="0" smtClean="0"/>
              <a:t>disturbing the public order</a:t>
            </a:r>
            <a:r>
              <a:rPr lang="en-US" dirty="0" smtClean="0"/>
              <a:t>. </a:t>
            </a:r>
            <a:endParaRPr lang="ru-RU" dirty="0" smtClean="0"/>
          </a:p>
          <a:p>
            <a:r>
              <a:rPr lang="en-US" dirty="0" smtClean="0"/>
              <a:t>F.: Yes, what is it? </a:t>
            </a:r>
            <a:endParaRPr lang="ru-RU" dirty="0" smtClean="0"/>
          </a:p>
          <a:p>
            <a:r>
              <a:rPr lang="en-US" dirty="0" smtClean="0"/>
              <a:t>P.O.: Please, </a:t>
            </a:r>
            <a:r>
              <a:rPr lang="en-US" b="1" dirty="0" smtClean="0"/>
              <a:t>stop video shooting and comply with the tourist’s instruction</a:t>
            </a:r>
            <a:r>
              <a:rPr lang="en-US" dirty="0" smtClean="0"/>
              <a:t>. </a:t>
            </a:r>
            <a:endParaRPr lang="ru-RU" dirty="0" smtClean="0"/>
          </a:p>
          <a:p>
            <a:r>
              <a:rPr lang="en-US" dirty="0" smtClean="0"/>
              <a:t>F.: Excuse me, but I’ve got a</a:t>
            </a:r>
            <a:r>
              <a:rPr lang="en-US" b="1" dirty="0" smtClean="0"/>
              <a:t> permission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 P.O.: Will you show your permission for video shooting? </a:t>
            </a:r>
            <a:endParaRPr lang="ru-RU" dirty="0" smtClean="0"/>
          </a:p>
          <a:p>
            <a:r>
              <a:rPr lang="en-US" dirty="0" smtClean="0"/>
              <a:t>F.: Here it is. </a:t>
            </a:r>
            <a:endParaRPr lang="ru-RU" dirty="0" smtClean="0"/>
          </a:p>
          <a:p>
            <a:r>
              <a:rPr lang="en-US" dirty="0" smtClean="0"/>
              <a:t>P.O.: OK. Thank you.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stop video shooting</a:t>
            </a:r>
            <a:r>
              <a:rPr lang="ru-RU" dirty="0" smtClean="0"/>
              <a:t>. – прекратите видео съемку</a:t>
            </a:r>
            <a:r>
              <a:rPr lang="ru-RU" i="1" dirty="0" smtClean="0"/>
              <a:t> </a:t>
            </a:r>
            <a:endParaRPr lang="ru-RU" dirty="0" smtClean="0"/>
          </a:p>
          <a:p>
            <a:pPr lvl="0"/>
            <a:r>
              <a:rPr lang="en-US" b="1" dirty="0" smtClean="0"/>
              <a:t>comply with the tourist</a:t>
            </a:r>
            <a:r>
              <a:rPr lang="ru-RU" b="1" dirty="0" smtClean="0"/>
              <a:t>’</a:t>
            </a:r>
            <a:r>
              <a:rPr lang="en-US" b="1" dirty="0" smtClean="0"/>
              <a:t>s instruction</a:t>
            </a:r>
            <a:r>
              <a:rPr lang="ru-RU" b="1" dirty="0" smtClean="0"/>
              <a:t> - </a:t>
            </a:r>
            <a:r>
              <a:rPr lang="ru-RU" dirty="0" smtClean="0"/>
              <a:t>Соблюдайте правила поведения туристов (требования, предъявляемые к поведению туриста).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	</a:t>
            </a:r>
          </a:p>
          <a:p>
            <a:pPr algn="ctr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Что такое юридическая терминология?  </a:t>
            </a:r>
          </a:p>
          <a:p>
            <a:pPr algn="ctr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en-US" dirty="0" smtClean="0"/>
              <a:t>.</a:t>
            </a:r>
            <a:r>
              <a:rPr lang="en-US" b="1" dirty="0" smtClean="0"/>
              <a:t> P.O.: </a:t>
            </a:r>
            <a:r>
              <a:rPr lang="en-US" dirty="0" smtClean="0"/>
              <a:t>Excuse me, madam. You are </a:t>
            </a:r>
            <a:r>
              <a:rPr lang="en-US" b="1" dirty="0" smtClean="0"/>
              <a:t>violating road-traffic rules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b="1" dirty="0" smtClean="0"/>
              <a:t>F.: </a:t>
            </a:r>
            <a:r>
              <a:rPr lang="en-US" dirty="0" smtClean="0"/>
              <a:t>Yes, what’s up?</a:t>
            </a:r>
            <a:endParaRPr lang="ru-RU" dirty="0" smtClean="0"/>
          </a:p>
          <a:p>
            <a:r>
              <a:rPr lang="en-US" b="1" dirty="0" smtClean="0"/>
              <a:t>P.O.: It’s prohibited to</a:t>
            </a:r>
            <a:r>
              <a:rPr lang="en-US" dirty="0" smtClean="0"/>
              <a:t> cross the street here.</a:t>
            </a:r>
            <a:endParaRPr lang="ru-RU" dirty="0" smtClean="0"/>
          </a:p>
          <a:p>
            <a:r>
              <a:rPr lang="en-US" b="1" dirty="0" smtClean="0"/>
              <a:t>F.: </a:t>
            </a:r>
            <a:r>
              <a:rPr lang="en-US" dirty="0" smtClean="0"/>
              <a:t>Oh! But I didn’t know about it.</a:t>
            </a:r>
            <a:endParaRPr lang="ru-RU" dirty="0" smtClean="0"/>
          </a:p>
          <a:p>
            <a:r>
              <a:rPr lang="en-US" b="1" dirty="0" smtClean="0"/>
              <a:t>P.O.: </a:t>
            </a:r>
            <a:r>
              <a:rPr lang="en-US" dirty="0" smtClean="0"/>
              <a:t>The crossroads isn’t far from here. Please, go down the street and you may cross it at the nearest traffic lights.</a:t>
            </a:r>
            <a:endParaRPr lang="ru-RU" dirty="0" smtClean="0"/>
          </a:p>
          <a:p>
            <a:r>
              <a:rPr lang="en-US" b="1" dirty="0" smtClean="0"/>
              <a:t>F.: </a:t>
            </a:r>
            <a:r>
              <a:rPr lang="en-US" dirty="0" smtClean="0"/>
              <a:t>OK. Thank you, officer.</a:t>
            </a:r>
            <a:endParaRPr lang="ru-RU" dirty="0" smtClean="0"/>
          </a:p>
          <a:p>
            <a:r>
              <a:rPr lang="en-US" b="1" dirty="0" smtClean="0"/>
              <a:t>P.O.: </a:t>
            </a:r>
            <a:r>
              <a:rPr lang="en-US" dirty="0" smtClean="0"/>
              <a:t>That’s all right.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en-US" b="1" dirty="0" smtClean="0"/>
              <a:t>violating road</a:t>
            </a:r>
            <a:r>
              <a:rPr lang="ru-RU" b="1" dirty="0" smtClean="0"/>
              <a:t>-</a:t>
            </a:r>
            <a:r>
              <a:rPr lang="en-US" b="1" dirty="0" smtClean="0"/>
              <a:t>traffic rules</a:t>
            </a:r>
            <a:r>
              <a:rPr lang="ru-RU" dirty="0" smtClean="0"/>
              <a:t>. </a:t>
            </a:r>
            <a:r>
              <a:rPr lang="ru-RU" b="1" dirty="0" smtClean="0"/>
              <a:t>– </a:t>
            </a:r>
            <a:r>
              <a:rPr lang="ru-RU" dirty="0" smtClean="0"/>
              <a:t>нарушать правила дорожного движения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P.O.: </a:t>
            </a:r>
            <a:r>
              <a:rPr lang="en-US" dirty="0" smtClean="0"/>
              <a:t>Excuse me, gentlemen. You are </a:t>
            </a:r>
            <a:r>
              <a:rPr lang="en-US" b="1" dirty="0" smtClean="0"/>
              <a:t>breaking the law</a:t>
            </a:r>
            <a:r>
              <a:rPr lang="en-US" dirty="0" smtClean="0"/>
              <a:t>. </a:t>
            </a:r>
            <a:endParaRPr lang="ru-RU" dirty="0" smtClean="0"/>
          </a:p>
          <a:p>
            <a:r>
              <a:rPr lang="en-US" b="1" dirty="0" err="1" smtClean="0"/>
              <a:t>F.:What’s</a:t>
            </a:r>
            <a:r>
              <a:rPr lang="en-US" b="1" dirty="0" smtClean="0"/>
              <a:t> the matter?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b="1" dirty="0" smtClean="0"/>
              <a:t>P.O.: It’s not allowed to drink alcohol</a:t>
            </a:r>
            <a:r>
              <a:rPr lang="en-US" dirty="0" smtClean="0"/>
              <a:t> in the park.</a:t>
            </a:r>
            <a:endParaRPr lang="ru-RU" dirty="0" smtClean="0"/>
          </a:p>
          <a:p>
            <a:r>
              <a:rPr lang="en-US" b="1" dirty="0" smtClean="0"/>
              <a:t>F.</a:t>
            </a:r>
            <a:r>
              <a:rPr lang="en-US" dirty="0" smtClean="0"/>
              <a:t>: </a:t>
            </a:r>
            <a:r>
              <a:rPr lang="en-US" b="1" dirty="0" smtClean="0"/>
              <a:t>You are mistaken</a:t>
            </a:r>
            <a:r>
              <a:rPr lang="en-US" dirty="0" smtClean="0"/>
              <a:t>, officer. We are not drinking alcohol. It’s just a bottle of beer. </a:t>
            </a:r>
            <a:endParaRPr lang="ru-RU" dirty="0" smtClean="0"/>
          </a:p>
          <a:p>
            <a:r>
              <a:rPr lang="en-US" b="1" dirty="0" smtClean="0"/>
              <a:t>P.O.:</a:t>
            </a:r>
            <a:r>
              <a:rPr lang="en-US" dirty="0" smtClean="0"/>
              <a:t> It doesn’t matter. It is prohibited to drink any alcoholic beverages including beer at </a:t>
            </a:r>
            <a:r>
              <a:rPr lang="en-US" b="1" dirty="0" smtClean="0"/>
              <a:t>public places</a:t>
            </a:r>
            <a:r>
              <a:rPr lang="en-US" dirty="0" smtClean="0"/>
              <a:t>. </a:t>
            </a:r>
            <a:endParaRPr lang="ru-RU" dirty="0" smtClean="0"/>
          </a:p>
          <a:p>
            <a:r>
              <a:rPr lang="en-US" b="1" dirty="0" err="1" smtClean="0"/>
              <a:t>F</a:t>
            </a:r>
            <a:r>
              <a:rPr lang="en-US" dirty="0" err="1" smtClean="0"/>
              <a:t>.:Sorry</a:t>
            </a:r>
            <a:r>
              <a:rPr lang="en-US" dirty="0" smtClean="0"/>
              <a:t>, officer. It’s our fault. </a:t>
            </a:r>
            <a:endParaRPr lang="ru-RU" dirty="0" smtClean="0"/>
          </a:p>
          <a:p>
            <a:r>
              <a:rPr lang="en-US" b="1" dirty="0" err="1" smtClean="0"/>
              <a:t>P.O</a:t>
            </a:r>
            <a:r>
              <a:rPr lang="en-US" dirty="0" err="1" smtClean="0"/>
              <a:t>.:</a:t>
            </a:r>
            <a:r>
              <a:rPr lang="en-US" b="1" dirty="0" err="1" smtClean="0"/>
              <a:t>I’m</a:t>
            </a:r>
            <a:r>
              <a:rPr lang="en-US" b="1" dirty="0" smtClean="0"/>
              <a:t> giving you a warning</a:t>
            </a:r>
            <a:r>
              <a:rPr lang="en-US" dirty="0" smtClean="0"/>
              <a:t>. Don’t forget to collect bits of papers, cans, bottles. </a:t>
            </a:r>
            <a:r>
              <a:rPr lang="en-US" b="1" dirty="0" smtClean="0"/>
              <a:t>It’s not allowed to litter and dump rubbish</a:t>
            </a:r>
            <a:r>
              <a:rPr lang="en-US" dirty="0" smtClean="0"/>
              <a:t> anywhere in the park. </a:t>
            </a:r>
            <a:endParaRPr lang="ru-RU" dirty="0" smtClean="0"/>
          </a:p>
          <a:p>
            <a:r>
              <a:rPr lang="en-US" b="1" dirty="0" smtClean="0"/>
              <a:t>F.</a:t>
            </a:r>
            <a:r>
              <a:rPr lang="en-US" dirty="0" smtClean="0"/>
              <a:t>:OK. Don’t worry, officer. We’ll do it.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en-US" b="1" dirty="0" smtClean="0"/>
              <a:t>breaking the law – </a:t>
            </a:r>
            <a:r>
              <a:rPr lang="ru-RU" dirty="0" smtClean="0"/>
              <a:t>нарушать закон</a:t>
            </a:r>
          </a:p>
          <a:p>
            <a:r>
              <a:rPr lang="en-US" b="1" dirty="0" smtClean="0"/>
              <a:t>What</a:t>
            </a:r>
            <a:r>
              <a:rPr lang="ru-RU" b="1" dirty="0" smtClean="0"/>
              <a:t>’</a:t>
            </a:r>
            <a:r>
              <a:rPr lang="en-US" b="1" dirty="0" smtClean="0"/>
              <a:t>s the matter</a:t>
            </a:r>
            <a:r>
              <a:rPr lang="ru-RU" b="1" dirty="0" smtClean="0"/>
              <a:t>? – </a:t>
            </a:r>
            <a:r>
              <a:rPr lang="ru-RU" dirty="0" smtClean="0"/>
              <a:t>В чем дело?</a:t>
            </a:r>
          </a:p>
          <a:p>
            <a:r>
              <a:rPr lang="en-US" b="1" dirty="0" smtClean="0"/>
              <a:t>public places </a:t>
            </a:r>
            <a:r>
              <a:rPr lang="ru-RU" b="1" dirty="0" smtClean="0"/>
              <a:t>– </a:t>
            </a:r>
            <a:r>
              <a:rPr lang="ru-RU" dirty="0" smtClean="0"/>
              <a:t>общественные места</a:t>
            </a:r>
          </a:p>
          <a:p>
            <a:r>
              <a:rPr lang="en-US" b="1" dirty="0" smtClean="0"/>
              <a:t>I’m giving you a warning – </a:t>
            </a:r>
            <a:r>
              <a:rPr lang="ru-RU" dirty="0" smtClean="0"/>
              <a:t>я делаю Вам предупреждение</a:t>
            </a:r>
            <a:r>
              <a:rPr lang="ru-RU" b="1" dirty="0" smtClean="0"/>
              <a:t> </a:t>
            </a:r>
            <a:endParaRPr lang="ru-RU" dirty="0" smtClean="0"/>
          </a:p>
          <a:p>
            <a:r>
              <a:rPr lang="en-US" b="1" dirty="0" smtClean="0"/>
              <a:t>It’s not allowed to litter and dump rubbish – </a:t>
            </a:r>
            <a:r>
              <a:rPr lang="ru-RU" dirty="0" smtClean="0"/>
              <a:t>не разрешается мусорить и разбрасывать мусор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63579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P.O.: Let me introduce myself. Captain of police </a:t>
            </a:r>
            <a:r>
              <a:rPr lang="en-US" dirty="0" err="1" smtClean="0"/>
              <a:t>Ivanov</a:t>
            </a:r>
            <a:r>
              <a:rPr lang="en-US" dirty="0" smtClean="0"/>
              <a:t>. </a:t>
            </a:r>
            <a:r>
              <a:rPr lang="en-US" b="1" dirty="0" smtClean="0"/>
              <a:t>Will you show your identity papers? </a:t>
            </a:r>
          </a:p>
          <a:p>
            <a:r>
              <a:rPr lang="en-US" dirty="0" smtClean="0"/>
              <a:t>F.: Here they are. </a:t>
            </a:r>
          </a:p>
          <a:p>
            <a:r>
              <a:rPr lang="en-US" dirty="0" smtClean="0"/>
              <a:t>P.O.: </a:t>
            </a:r>
            <a:r>
              <a:rPr lang="en-US" b="1" dirty="0" smtClean="0"/>
              <a:t>What is the purpose of your visit to</a:t>
            </a:r>
            <a:r>
              <a:rPr lang="en-US" dirty="0" smtClean="0"/>
              <a:t> Russia? </a:t>
            </a:r>
          </a:p>
          <a:p>
            <a:r>
              <a:rPr lang="en-US" dirty="0" smtClean="0"/>
              <a:t>F.: I’m a tourist. I’m a fan of hockey team. </a:t>
            </a:r>
          </a:p>
          <a:p>
            <a:r>
              <a:rPr lang="en-US" dirty="0" smtClean="0"/>
              <a:t>P.O.: </a:t>
            </a:r>
            <a:r>
              <a:rPr lang="en-US" b="1" dirty="0" smtClean="0"/>
              <a:t>Are you acquainted with the rules for foreigners staying in</a:t>
            </a:r>
            <a:r>
              <a:rPr lang="en-US" dirty="0" smtClean="0"/>
              <a:t> Russia? </a:t>
            </a:r>
          </a:p>
          <a:p>
            <a:r>
              <a:rPr lang="en-US" dirty="0" smtClean="0"/>
              <a:t>F.: Certainly.</a:t>
            </a:r>
          </a:p>
          <a:p>
            <a:r>
              <a:rPr lang="en-US" dirty="0" smtClean="0"/>
              <a:t> P.O.: OK. Good luck. </a:t>
            </a:r>
          </a:p>
          <a:p>
            <a:r>
              <a:rPr lang="en-US" dirty="0" smtClean="0"/>
              <a:t>F.: Thank you.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en-US" b="1" dirty="0" smtClean="0"/>
              <a:t>Will you show your identity papers?</a:t>
            </a:r>
            <a:r>
              <a:rPr lang="en-US" dirty="0" smtClean="0"/>
              <a:t> </a:t>
            </a:r>
            <a:r>
              <a:rPr lang="ru-RU" dirty="0" smtClean="0"/>
              <a:t>Предъявите документы, удостоверяющие личность.</a:t>
            </a:r>
          </a:p>
          <a:p>
            <a:r>
              <a:rPr lang="en-US" b="1" dirty="0" smtClean="0"/>
              <a:t>What is the purpose of your visit to …? -</a:t>
            </a:r>
            <a:r>
              <a:rPr lang="en-US" dirty="0" smtClean="0"/>
              <a:t> </a:t>
            </a:r>
            <a:r>
              <a:rPr lang="ru-RU" dirty="0" smtClean="0"/>
              <a:t>Какова цель вашего визита в</a:t>
            </a:r>
            <a:r>
              <a:rPr lang="en-US" dirty="0" smtClean="0"/>
              <a:t> …?</a:t>
            </a:r>
            <a:endParaRPr lang="ru-RU" dirty="0" smtClean="0"/>
          </a:p>
          <a:p>
            <a:r>
              <a:rPr lang="en-US" b="1" dirty="0" smtClean="0"/>
              <a:t>Are you acquainted with the rules for foreigners staying in …? - </a:t>
            </a:r>
            <a:r>
              <a:rPr lang="ru-RU" dirty="0" smtClean="0"/>
              <a:t>Вы знакомы с правилами пребывания иностранцев в</a:t>
            </a:r>
            <a:r>
              <a:rPr lang="en-US" dirty="0" smtClean="0"/>
              <a:t> …?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P.O.:</a:t>
            </a:r>
            <a:r>
              <a:rPr lang="en-US" dirty="0" smtClean="0"/>
              <a:t> Excuse me, lady. You are </a:t>
            </a:r>
            <a:r>
              <a:rPr lang="en-US" b="1" dirty="0" smtClean="0"/>
              <a:t>violating the peace</a:t>
            </a:r>
            <a:r>
              <a:rPr lang="en-US" dirty="0" smtClean="0"/>
              <a:t>. </a:t>
            </a:r>
            <a:endParaRPr lang="ru-RU" dirty="0" smtClean="0"/>
          </a:p>
          <a:p>
            <a:r>
              <a:rPr lang="en-US" b="1" dirty="0" smtClean="0"/>
              <a:t>F.</a:t>
            </a:r>
            <a:r>
              <a:rPr lang="en-US" dirty="0" smtClean="0"/>
              <a:t>: Oh, </a:t>
            </a:r>
            <a:r>
              <a:rPr lang="en-US" b="1" dirty="0" smtClean="0"/>
              <a:t>what’s that?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b="1" dirty="0" smtClean="0"/>
              <a:t>P.O.:</a:t>
            </a:r>
            <a:r>
              <a:rPr lang="en-US" dirty="0" smtClean="0"/>
              <a:t> Your dog is barking very loudly. You are making too much noise.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F.:</a:t>
            </a:r>
            <a:r>
              <a:rPr lang="en-US" dirty="0" smtClean="0"/>
              <a:t> But the dog is very small. I always travel with my dog. I hope that hotel staff will respect my wishes.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P.O.:</a:t>
            </a:r>
            <a:r>
              <a:rPr lang="en-US" dirty="0" smtClean="0"/>
              <a:t> It’s not allowed to stay with animals in this hotel. You should comply with the demand of the management. </a:t>
            </a:r>
            <a:endParaRPr lang="ru-RU" dirty="0" smtClean="0"/>
          </a:p>
          <a:p>
            <a:r>
              <a:rPr lang="en-US" b="1" dirty="0" smtClean="0"/>
              <a:t>F.:</a:t>
            </a:r>
            <a:r>
              <a:rPr lang="en-US" dirty="0" smtClean="0"/>
              <a:t> I didn’t know that pets are prohibited in this hotel. </a:t>
            </a:r>
            <a:endParaRPr lang="ru-RU" dirty="0" smtClean="0"/>
          </a:p>
          <a:p>
            <a:r>
              <a:rPr lang="en-US" b="1" dirty="0" smtClean="0"/>
              <a:t>P.O.:</a:t>
            </a:r>
            <a:r>
              <a:rPr lang="en-US" dirty="0" smtClean="0"/>
              <a:t> Unfortunately, they are. You should look for the other hotel that welcomes guests with pets. It’s better to e-mail or phone a manager.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F.:</a:t>
            </a:r>
            <a:r>
              <a:rPr lang="en-US" dirty="0" smtClean="0"/>
              <a:t> OK! I’ll follow your advice.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/>
              <a:t>violating the peace – </a:t>
            </a:r>
            <a:r>
              <a:rPr lang="ru-RU" sz="4400" dirty="0" smtClean="0"/>
              <a:t>нарушать</a:t>
            </a:r>
            <a:r>
              <a:rPr lang="en-US" sz="4400" dirty="0" smtClean="0"/>
              <a:t>  </a:t>
            </a:r>
            <a:r>
              <a:rPr lang="ru-RU" sz="4400" dirty="0" smtClean="0"/>
              <a:t>тишину</a:t>
            </a:r>
          </a:p>
          <a:p>
            <a:r>
              <a:rPr lang="en-US" sz="4400" b="1" dirty="0" smtClean="0"/>
              <a:t>what’s that? </a:t>
            </a:r>
            <a:r>
              <a:rPr lang="en-US" sz="4400" dirty="0" smtClean="0"/>
              <a:t>– </a:t>
            </a:r>
            <a:r>
              <a:rPr lang="ru-RU" sz="4400" dirty="0" smtClean="0"/>
              <a:t>в чем дело</a:t>
            </a:r>
            <a:r>
              <a:rPr lang="en-US" sz="4400" dirty="0" smtClean="0"/>
              <a:t>?</a:t>
            </a:r>
            <a:endParaRPr lang="ru-RU" sz="4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P.O.: Let me introduce myself. Captain of police </a:t>
            </a:r>
            <a:r>
              <a:rPr lang="en-US" dirty="0" err="1" smtClean="0"/>
              <a:t>Ivanov</a:t>
            </a:r>
            <a:r>
              <a:rPr lang="en-US" dirty="0" smtClean="0"/>
              <a:t>. </a:t>
            </a:r>
            <a:r>
              <a:rPr lang="en-US" b="1" dirty="0" smtClean="0"/>
              <a:t>I have to check your papers. Will you show your passport?</a:t>
            </a:r>
            <a:r>
              <a:rPr lang="en-US" dirty="0" smtClean="0"/>
              <a:t> </a:t>
            </a:r>
          </a:p>
          <a:p>
            <a:r>
              <a:rPr lang="en-US" dirty="0" smtClean="0"/>
              <a:t>F.: Here it is. </a:t>
            </a:r>
          </a:p>
          <a:p>
            <a:r>
              <a:rPr lang="en-US" dirty="0" smtClean="0"/>
              <a:t>P.O.: </a:t>
            </a:r>
            <a:r>
              <a:rPr lang="en-US" b="1" dirty="0" smtClean="0"/>
              <a:t>Are you acquainted with the rules for foreigners staying in Russia? </a:t>
            </a:r>
          </a:p>
          <a:p>
            <a:r>
              <a:rPr lang="en-US" dirty="0" smtClean="0"/>
              <a:t>F.: Yes, of course. </a:t>
            </a:r>
          </a:p>
          <a:p>
            <a:r>
              <a:rPr lang="en-US" dirty="0" smtClean="0"/>
              <a:t>P.O.: </a:t>
            </a:r>
            <a:r>
              <a:rPr lang="en-US" b="1" dirty="0" smtClean="0"/>
              <a:t>Why do you change currency here? It’s prohibited to exchange and sell foreign currency in the street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F.: Sorry. Where can I exchange currency? </a:t>
            </a:r>
          </a:p>
          <a:p>
            <a:r>
              <a:rPr lang="en-US" dirty="0" smtClean="0"/>
              <a:t>P.O.: The nearest bank is over there. F.: Thank you.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I have to check your papers. </a:t>
            </a:r>
            <a:r>
              <a:rPr lang="ru-RU" dirty="0" smtClean="0"/>
              <a:t>Я должен проверить Ваши документы.</a:t>
            </a:r>
          </a:p>
          <a:p>
            <a:r>
              <a:rPr lang="en-US" b="1" dirty="0" smtClean="0"/>
              <a:t>Will you show your passport?</a:t>
            </a:r>
            <a:r>
              <a:rPr lang="en-US" dirty="0" smtClean="0"/>
              <a:t> </a:t>
            </a:r>
            <a:r>
              <a:rPr lang="ru-RU" dirty="0" smtClean="0"/>
              <a:t>Покажите Ваш паспорт</a:t>
            </a:r>
          </a:p>
          <a:p>
            <a:r>
              <a:rPr lang="en-US" b="1" dirty="0" smtClean="0"/>
              <a:t>Are you acquainted with the rules for foreigners staying in Russia? </a:t>
            </a:r>
            <a:r>
              <a:rPr lang="ru-RU" dirty="0" smtClean="0"/>
              <a:t>Вы знакомы с правилами пребывания иностранцев в России?</a:t>
            </a:r>
          </a:p>
          <a:p>
            <a:r>
              <a:rPr lang="en-US" b="1" dirty="0" smtClean="0"/>
              <a:t>Why do you change currency here? </a:t>
            </a:r>
            <a:r>
              <a:rPr lang="ru-RU" dirty="0" smtClean="0"/>
              <a:t>Почему вы меняете валюту здесь?</a:t>
            </a:r>
          </a:p>
          <a:p>
            <a:r>
              <a:rPr lang="en-US" b="1" dirty="0" smtClean="0"/>
              <a:t>It’s prohibited to exchange and sell foreign currency in the street</a:t>
            </a:r>
            <a:r>
              <a:rPr lang="en-US" dirty="0" smtClean="0"/>
              <a:t>. </a:t>
            </a:r>
            <a:r>
              <a:rPr lang="ru-RU" dirty="0" smtClean="0"/>
              <a:t>Запрещается обменивать и продавать иностранную валюту на улице.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/>
              <a:t>Альпинисты используют термины: </a:t>
            </a:r>
          </a:p>
          <a:p>
            <a:pPr algn="ctr">
              <a:buNone/>
            </a:pPr>
            <a:r>
              <a:rPr lang="ru-RU" sz="3600" dirty="0" smtClean="0"/>
              <a:t>				</a:t>
            </a:r>
            <a:r>
              <a:rPr lang="ru-RU" sz="3600" b="1" dirty="0" smtClean="0"/>
              <a:t>анорак (длинная куртка),</a:t>
            </a:r>
          </a:p>
          <a:p>
            <a:pPr algn="ctr">
              <a:buNone/>
            </a:pPr>
            <a:r>
              <a:rPr lang="ru-RU" sz="3600" b="1" dirty="0" smtClean="0"/>
              <a:t>					</a:t>
            </a:r>
          </a:p>
          <a:p>
            <a:pPr algn="ctr">
              <a:buNone/>
            </a:pPr>
            <a:r>
              <a:rPr lang="ru-RU" sz="3600" b="1" dirty="0" smtClean="0"/>
              <a:t>					 барометр</a:t>
            </a:r>
          </a:p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r>
              <a:rPr lang="ru-RU" sz="3600" b="1" dirty="0" smtClean="0"/>
              <a:t>						карабин</a:t>
            </a:r>
          </a:p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r>
              <a:rPr lang="ru-RU" sz="3600" b="1" dirty="0" smtClean="0"/>
              <a:t>						страховочный 				трос</a:t>
            </a:r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port_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000240"/>
            <a:ext cx="3786215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P.O.: Let me introduce myself. </a:t>
            </a:r>
            <a:r>
              <a:rPr lang="en-US" smtClean="0"/>
              <a:t>Captain </a:t>
            </a:r>
            <a:r>
              <a:rPr lang="en-US" dirty="0" smtClean="0"/>
              <a:t>of police </a:t>
            </a:r>
            <a:r>
              <a:rPr lang="en-US" dirty="0" err="1" smtClean="0"/>
              <a:t>Sokolov</a:t>
            </a:r>
            <a:r>
              <a:rPr lang="en-US" dirty="0" smtClean="0"/>
              <a:t>. </a:t>
            </a:r>
            <a:r>
              <a:rPr lang="en-US" b="1" dirty="0" smtClean="0"/>
              <a:t>You have violated the public order</a:t>
            </a:r>
            <a:r>
              <a:rPr lang="en-US" dirty="0" smtClean="0"/>
              <a:t>. </a:t>
            </a:r>
            <a:r>
              <a:rPr lang="en-US" b="1" dirty="0" smtClean="0"/>
              <a:t>I must draw up the report</a:t>
            </a:r>
            <a:r>
              <a:rPr lang="en-US" dirty="0" smtClean="0"/>
              <a:t>. Please, answer my questions. </a:t>
            </a:r>
          </a:p>
          <a:p>
            <a:r>
              <a:rPr lang="en-US" dirty="0" smtClean="0"/>
              <a:t>F.: OK. </a:t>
            </a:r>
          </a:p>
          <a:p>
            <a:r>
              <a:rPr lang="en-US" dirty="0" smtClean="0"/>
              <a:t>P.O.: What’s your full name?</a:t>
            </a:r>
          </a:p>
          <a:p>
            <a:r>
              <a:rPr lang="en-US" dirty="0" smtClean="0"/>
              <a:t> F.: My full name is John Allan Smith. </a:t>
            </a:r>
          </a:p>
          <a:p>
            <a:r>
              <a:rPr lang="en-US" dirty="0" smtClean="0"/>
              <a:t>P.O.: What country are you from? </a:t>
            </a:r>
          </a:p>
          <a:p>
            <a:r>
              <a:rPr lang="en-US" dirty="0" smtClean="0"/>
              <a:t>F.: I am a citizen of the USA. </a:t>
            </a:r>
          </a:p>
          <a:p>
            <a:r>
              <a:rPr lang="en-US" dirty="0" smtClean="0"/>
              <a:t>P.O.: </a:t>
            </a:r>
            <a:r>
              <a:rPr lang="en-US" b="1" dirty="0" smtClean="0"/>
              <a:t>What is the purpose of your visit to Russia</a:t>
            </a:r>
            <a:r>
              <a:rPr lang="en-US" dirty="0" smtClean="0"/>
              <a:t>? </a:t>
            </a:r>
          </a:p>
          <a:p>
            <a:r>
              <a:rPr lang="en-US" dirty="0" smtClean="0"/>
              <a:t>F.: I’m on tour. (I’m on business. I’m on my friend’s invitation). </a:t>
            </a:r>
          </a:p>
          <a:p>
            <a:r>
              <a:rPr lang="en-US" dirty="0" smtClean="0"/>
              <a:t>P.O.: </a:t>
            </a:r>
            <a:r>
              <a:rPr lang="en-US" b="1" dirty="0" smtClean="0"/>
              <a:t>Will you show your identity papers (passport, identity card, driver’s license)</a:t>
            </a:r>
            <a:r>
              <a:rPr lang="en-US" dirty="0" smtClean="0"/>
              <a:t>? </a:t>
            </a:r>
          </a:p>
          <a:p>
            <a:r>
              <a:rPr lang="en-US" dirty="0" smtClean="0"/>
              <a:t>F.: Here they are. (Here it is. I have no papers at the moment). </a:t>
            </a:r>
          </a:p>
          <a:p>
            <a:r>
              <a:rPr lang="en-US" dirty="0" smtClean="0"/>
              <a:t>P.O.: Thank you for the information. </a:t>
            </a:r>
            <a:r>
              <a:rPr lang="en-US" b="1" dirty="0" smtClean="0"/>
              <a:t>Please, sign the report and follow me to the police station to clear up the case.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You have violated the public order</a:t>
            </a:r>
            <a:r>
              <a:rPr lang="en-US" dirty="0" smtClean="0"/>
              <a:t>. </a:t>
            </a:r>
            <a:r>
              <a:rPr lang="en-US" b="1" dirty="0" smtClean="0"/>
              <a:t>I must draw up the report</a:t>
            </a:r>
            <a:r>
              <a:rPr lang="en-US" dirty="0" smtClean="0"/>
              <a:t>. </a:t>
            </a:r>
            <a:r>
              <a:rPr lang="ru-RU" dirty="0" smtClean="0"/>
              <a:t>Вы нарушили общественный порядок. Я должен составить протокол.</a:t>
            </a:r>
          </a:p>
          <a:p>
            <a:r>
              <a:rPr lang="en-US" b="1" dirty="0" smtClean="0"/>
              <a:t>What is the purpose of your visit to Russia</a:t>
            </a:r>
            <a:r>
              <a:rPr lang="en-US" dirty="0" smtClean="0"/>
              <a:t>? </a:t>
            </a:r>
            <a:r>
              <a:rPr lang="ru-RU" dirty="0" smtClean="0"/>
              <a:t>Какова цель вашего визита в Россию?</a:t>
            </a:r>
          </a:p>
          <a:p>
            <a:r>
              <a:rPr lang="en-US" b="1" dirty="0" smtClean="0"/>
              <a:t>Will you show your identity papers</a:t>
            </a:r>
            <a:r>
              <a:rPr lang="ru-RU" b="1" dirty="0" smtClean="0"/>
              <a:t> (</a:t>
            </a:r>
            <a:r>
              <a:rPr lang="en-US" b="1" dirty="0" smtClean="0"/>
              <a:t>passport</a:t>
            </a:r>
            <a:r>
              <a:rPr lang="ru-RU" b="1" dirty="0" smtClean="0"/>
              <a:t>, </a:t>
            </a:r>
            <a:r>
              <a:rPr lang="en-US" b="1" dirty="0" smtClean="0"/>
              <a:t>identity card</a:t>
            </a:r>
            <a:r>
              <a:rPr lang="ru-RU" b="1" dirty="0" smtClean="0"/>
              <a:t>, </a:t>
            </a:r>
            <a:r>
              <a:rPr lang="en-US" b="1" dirty="0" smtClean="0"/>
              <a:t>driver</a:t>
            </a:r>
            <a:r>
              <a:rPr lang="ru-RU" b="1" dirty="0" smtClean="0"/>
              <a:t>’</a:t>
            </a:r>
            <a:r>
              <a:rPr lang="en-US" b="1" dirty="0" smtClean="0"/>
              <a:t>s license</a:t>
            </a:r>
            <a:r>
              <a:rPr lang="ru-RU" b="1" dirty="0" smtClean="0"/>
              <a:t>)</a:t>
            </a:r>
            <a:r>
              <a:rPr lang="ru-RU" dirty="0" smtClean="0"/>
              <a:t>? Предъявите документы, удостоверяющие личность (паспорт, удостоверение личности, водительские права).</a:t>
            </a:r>
          </a:p>
          <a:p>
            <a:r>
              <a:rPr lang="en-US" b="1" dirty="0" smtClean="0"/>
              <a:t>sign the report and follow me to the police station to clear up the case</a:t>
            </a:r>
            <a:r>
              <a:rPr lang="ru-RU" b="1" dirty="0" smtClean="0"/>
              <a:t>.</a:t>
            </a:r>
            <a:r>
              <a:rPr lang="ru-RU" dirty="0" smtClean="0"/>
              <a:t> Подпишите протокол и следуйте за мной в отделение полиции для выяснения обстоятельств дела.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en-US" b="1" dirty="0" smtClean="0"/>
              <a:t>P.O.: </a:t>
            </a:r>
            <a:r>
              <a:rPr lang="en-US" dirty="0" smtClean="0"/>
              <a:t>Excuse me, sir.</a:t>
            </a:r>
            <a:endParaRPr lang="ru-RU" dirty="0" smtClean="0"/>
          </a:p>
          <a:p>
            <a:r>
              <a:rPr lang="en-US" b="1" dirty="0" smtClean="0"/>
              <a:t>F.: </a:t>
            </a:r>
            <a:r>
              <a:rPr lang="en-US" dirty="0" smtClean="0"/>
              <a:t>What’s the matter?</a:t>
            </a:r>
            <a:endParaRPr lang="ru-RU" dirty="0" smtClean="0"/>
          </a:p>
          <a:p>
            <a:r>
              <a:rPr lang="en-US" b="1" dirty="0" smtClean="0"/>
              <a:t>P.O.: This area is a protected object. </a:t>
            </a:r>
            <a:r>
              <a:rPr lang="ru-RU" b="1" dirty="0" err="1" smtClean="0"/>
              <a:t>Please</a:t>
            </a:r>
            <a:r>
              <a:rPr lang="ru-RU" b="1" dirty="0" smtClean="0"/>
              <a:t>, </a:t>
            </a:r>
            <a:r>
              <a:rPr lang="ru-RU" b="1" dirty="0" err="1" smtClean="0"/>
              <a:t>leave</a:t>
            </a:r>
            <a:r>
              <a:rPr lang="ru-RU" b="1" dirty="0" smtClean="0"/>
              <a:t> </a:t>
            </a:r>
            <a:r>
              <a:rPr lang="ru-RU" b="1" dirty="0" err="1" smtClean="0"/>
              <a:t>this</a:t>
            </a:r>
            <a:r>
              <a:rPr lang="ru-RU" b="1" dirty="0" smtClean="0"/>
              <a:t> </a:t>
            </a:r>
            <a:r>
              <a:rPr lang="ru-RU" b="1" dirty="0" err="1" smtClean="0"/>
              <a:t>territory</a:t>
            </a:r>
            <a:r>
              <a:rPr lang="ru-RU" dirty="0" smtClean="0"/>
              <a:t>.</a:t>
            </a:r>
          </a:p>
          <a:p>
            <a:r>
              <a:rPr lang="en-US" b="1" dirty="0" smtClean="0"/>
              <a:t>F.: </a:t>
            </a:r>
            <a:r>
              <a:rPr lang="en-US" dirty="0" smtClean="0"/>
              <a:t>I’m sorry, I didn’t know about it.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en-US" b="1" dirty="0" smtClean="0"/>
              <a:t>This area is a protected object. </a:t>
            </a:r>
            <a:r>
              <a:rPr lang="ru-RU" dirty="0" smtClean="0"/>
              <a:t>Эта территория является охраняемым объектом</a:t>
            </a:r>
          </a:p>
          <a:p>
            <a:r>
              <a:rPr lang="ru-RU" b="1" dirty="0" err="1" smtClean="0"/>
              <a:t>leave</a:t>
            </a:r>
            <a:r>
              <a:rPr lang="ru-RU" b="1" dirty="0" smtClean="0"/>
              <a:t> </a:t>
            </a:r>
            <a:r>
              <a:rPr lang="ru-RU" b="1" dirty="0" err="1" smtClean="0"/>
              <a:t>this</a:t>
            </a:r>
            <a:r>
              <a:rPr lang="ru-RU" b="1" dirty="0" smtClean="0"/>
              <a:t> </a:t>
            </a:r>
            <a:r>
              <a:rPr lang="ru-RU" b="1" dirty="0" err="1" smtClean="0"/>
              <a:t>territory</a:t>
            </a:r>
            <a:r>
              <a:rPr lang="ru-RU" dirty="0" smtClean="0"/>
              <a:t>  покиньте эту территорию.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Аудирование</a:t>
            </a:r>
          </a:p>
          <a:p>
            <a:pPr marL="0" indent="0" algn="ctr">
              <a:buNone/>
            </a:pPr>
            <a:endParaRPr lang="ru-RU" dirty="0"/>
          </a:p>
          <a:p>
            <a:pPr algn="ctr"/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2303748" y="1412776"/>
            <a:ext cx="4536504" cy="3456384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0819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Аудирование</a:t>
            </a:r>
          </a:p>
          <a:p>
            <a:r>
              <a:rPr lang="en-US" b="1" dirty="0" smtClean="0"/>
              <a:t>Policeman</a:t>
            </a:r>
            <a:r>
              <a:rPr lang="en-US" dirty="0" smtClean="0"/>
              <a:t>: Excuse me, please. What delegation do you belong to? </a:t>
            </a:r>
            <a:endParaRPr lang="ru-RU" dirty="0" smtClean="0"/>
          </a:p>
          <a:p>
            <a:r>
              <a:rPr lang="en-US" b="1" dirty="0" smtClean="0"/>
              <a:t>Mr.</a:t>
            </a:r>
            <a:r>
              <a:rPr lang="en-US" dirty="0" smtClean="0"/>
              <a:t>: I have come here with a sports delegation from Australia. </a:t>
            </a:r>
            <a:endParaRPr lang="ru-RU" dirty="0" smtClean="0"/>
          </a:p>
          <a:p>
            <a:r>
              <a:rPr lang="en-US" b="1" dirty="0" smtClean="0"/>
              <a:t>Policeman</a:t>
            </a:r>
            <a:r>
              <a:rPr lang="en-US" dirty="0" smtClean="0"/>
              <a:t>: You are disturbing the peace. You mustn’t litter here. Don’t drop bits of paper and cigarette butts. </a:t>
            </a:r>
            <a:endParaRPr lang="ru-RU" dirty="0" smtClean="0"/>
          </a:p>
          <a:p>
            <a:r>
              <a:rPr lang="en-US" b="1" dirty="0" smtClean="0"/>
              <a:t>Mr</a:t>
            </a:r>
            <a:r>
              <a:rPr lang="en-US" dirty="0" smtClean="0"/>
              <a:t>.: Sorry, officer. You are right.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r>
              <a:rPr lang="en-US" b="1" dirty="0" smtClean="0"/>
              <a:t>Policeman</a:t>
            </a:r>
            <a:r>
              <a:rPr lang="en-US" dirty="0" smtClean="0"/>
              <a:t>:  Will you open your bag, please. Let me see inside it. </a:t>
            </a:r>
            <a:endParaRPr lang="ru-RU" dirty="0" smtClean="0"/>
          </a:p>
          <a:p>
            <a:r>
              <a:rPr lang="en-US" b="1" dirty="0" smtClean="0"/>
              <a:t>Mr.</a:t>
            </a:r>
            <a:r>
              <a:rPr lang="en-US" dirty="0" smtClean="0"/>
              <a:t> : Here you are.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Policeman</a:t>
            </a:r>
            <a:r>
              <a:rPr lang="en-US" dirty="0" smtClean="0"/>
              <a:t>:  You have the flares in your bag. It’s prohibited to enter the stadium </a:t>
            </a:r>
            <a:r>
              <a:rPr lang="en-US" smtClean="0"/>
              <a:t>with flares. </a:t>
            </a:r>
            <a:endParaRPr lang="ru-RU" dirty="0" smtClean="0"/>
          </a:p>
          <a:p>
            <a:r>
              <a:rPr lang="en-US" b="1" dirty="0" smtClean="0"/>
              <a:t>Mr. </a:t>
            </a:r>
            <a:r>
              <a:rPr lang="en-US" dirty="0" smtClean="0"/>
              <a:t>: Really</a:t>
            </a:r>
            <a:r>
              <a:rPr lang="ru-RU" dirty="0" smtClean="0"/>
              <a:t>? </a:t>
            </a:r>
            <a:r>
              <a:rPr lang="en-US" dirty="0" smtClean="0"/>
              <a:t>I</a:t>
            </a:r>
            <a:r>
              <a:rPr lang="ru-RU" dirty="0" smtClean="0"/>
              <a:t>’</a:t>
            </a:r>
            <a:r>
              <a:rPr lang="en-US" dirty="0" smtClean="0"/>
              <a:t>m sorry</a:t>
            </a:r>
            <a:r>
              <a:rPr lang="ru-RU" dirty="0" smtClean="0"/>
              <a:t>, </a:t>
            </a:r>
            <a:r>
              <a:rPr lang="en-US" dirty="0" smtClean="0"/>
              <a:t>I </a:t>
            </a:r>
            <a:r>
              <a:rPr lang="en-US" dirty="0" err="1" smtClean="0"/>
              <a:t>didn</a:t>
            </a:r>
            <a:r>
              <a:rPr lang="ru-RU" dirty="0" smtClean="0"/>
              <a:t>’</a:t>
            </a:r>
            <a:r>
              <a:rPr lang="en-US" dirty="0" smtClean="0"/>
              <a:t>t know about it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9674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Цели</a:t>
            </a:r>
            <a:r>
              <a:rPr lang="ru-RU" dirty="0" smtClean="0"/>
              <a:t>, которые стояли перед вами выполнены: к ним относятся: </a:t>
            </a:r>
          </a:p>
          <a:p>
            <a:pPr>
              <a:buNone/>
            </a:pPr>
            <a:r>
              <a:rPr lang="ru-RU" b="1" dirty="0" smtClean="0"/>
              <a:t>1) формирование коммуникативной компетенции:</a:t>
            </a:r>
            <a:r>
              <a:rPr lang="ru-RU" dirty="0" smtClean="0"/>
              <a:t> позволяющей свободно общаться на английском языке в различных формах и на различные темы, в том числе в сфере профессиональной деятельности.</a:t>
            </a:r>
          </a:p>
          <a:p>
            <a:pPr hangingPunct="0">
              <a:buNone/>
            </a:pPr>
            <a:r>
              <a:rPr lang="ru-RU" b="1" dirty="0" smtClean="0"/>
              <a:t>2) личностные: </a:t>
            </a:r>
            <a:endParaRPr lang="ru-RU" dirty="0" smtClean="0"/>
          </a:p>
          <a:p>
            <a:pPr hangingPunct="0">
              <a:buNone/>
            </a:pPr>
            <a:r>
              <a:rPr lang="ru-RU" dirty="0" smtClean="0"/>
              <a:t>	готовность и способность вести диалог на английском языке с представителями других культур, достигать взаимопонимания, находить общие цели и сотрудничать в различных областях для их достижения.</a:t>
            </a:r>
          </a:p>
          <a:p>
            <a:pPr hangingPunct="0">
              <a:buNone/>
            </a:pPr>
            <a:r>
              <a:rPr lang="ru-RU" b="1" dirty="0" smtClean="0"/>
              <a:t>3) </a:t>
            </a:r>
            <a:r>
              <a:rPr lang="ru-RU" b="1" dirty="0" err="1" smtClean="0"/>
              <a:t>метапредметные</a:t>
            </a:r>
            <a:r>
              <a:rPr lang="ru-RU" b="1" dirty="0" smtClean="0"/>
              <a:t>: </a:t>
            </a:r>
            <a:endParaRPr lang="ru-RU" dirty="0" smtClean="0"/>
          </a:p>
          <a:p>
            <a:pPr lvl="0" hangingPunct="0">
              <a:buNone/>
            </a:pPr>
            <a:r>
              <a:rPr lang="ru-RU" dirty="0" smtClean="0"/>
              <a:t>	умение самостоятельно выбирать успешные коммуникативные стратегии в различных ситуациях общения.</a:t>
            </a:r>
          </a:p>
          <a:p>
            <a:pPr hangingPunct="0">
              <a:buNone/>
            </a:pPr>
            <a:r>
              <a:rPr lang="ru-RU" dirty="0" smtClean="0"/>
              <a:t>4) </a:t>
            </a:r>
            <a:r>
              <a:rPr lang="ru-RU" b="1" dirty="0" smtClean="0"/>
              <a:t>предметные: </a:t>
            </a:r>
            <a:endParaRPr lang="ru-RU" dirty="0" smtClean="0"/>
          </a:p>
          <a:p>
            <a:pPr lvl="0" hangingPunct="0">
              <a:buNone/>
            </a:pPr>
            <a:r>
              <a:rPr lang="ru-RU" dirty="0" smtClean="0"/>
              <a:t>	достижение элементарного уровня владения английским языком, позволяющего общаться в устной и письменной формах как с носителями английского языка, так и с представителями других стран, использующими данный язык как средство общения.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Бухгалтеры:</a:t>
            </a:r>
          </a:p>
          <a:p>
            <a:pPr algn="ctr"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квартальный отчет </a:t>
            </a:r>
          </a:p>
          <a:p>
            <a:pPr>
              <a:buNone/>
            </a:pPr>
            <a:r>
              <a:rPr lang="ru-RU" b="1" dirty="0" smtClean="0"/>
              <a:t>						баланс</a:t>
            </a:r>
          </a:p>
          <a:p>
            <a:pPr>
              <a:buNone/>
            </a:pPr>
            <a:r>
              <a:rPr lang="ru-RU" b="1" dirty="0" smtClean="0"/>
              <a:t>								 сальдо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4" name="Рисунок 3" descr="24068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786058"/>
            <a:ext cx="4572001" cy="304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ВРАЧИ: </a:t>
            </a:r>
          </a:p>
          <a:p>
            <a:pPr>
              <a:buNone/>
            </a:pPr>
            <a:r>
              <a:rPr lang="ru-RU" dirty="0" smtClean="0"/>
              <a:t>		микрохирургия</a:t>
            </a:r>
          </a:p>
          <a:p>
            <a:pPr>
              <a:buNone/>
            </a:pPr>
            <a:r>
              <a:rPr lang="ru-RU" dirty="0" smtClean="0"/>
              <a:t>				 реанимация</a:t>
            </a:r>
          </a:p>
          <a:p>
            <a:pPr>
              <a:buNone/>
            </a:pPr>
            <a:r>
              <a:rPr lang="ru-RU" dirty="0" smtClean="0"/>
              <a:t>							инъекция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kisspng-physician-clip-art-medicine-birthday-portable-netw-kings-care-pharmacy-birthday-wishes-for-a-great-5d163af08bd0e5.83507434156173796857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500306"/>
            <a:ext cx="4727483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143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примеры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Юриспруденции: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/>
              <a:t>Административное правонарушение </a:t>
            </a:r>
            <a:r>
              <a:rPr lang="ru-RU" dirty="0" smtClean="0"/>
              <a:t>–противоправное</a:t>
            </a:r>
            <a:r>
              <a:rPr lang="ru-RU" dirty="0" smtClean="0"/>
              <a:t>, виновное </a:t>
            </a:r>
            <a:r>
              <a:rPr lang="ru-RU" dirty="0" smtClean="0"/>
              <a:t>действие, посягающее </a:t>
            </a:r>
            <a:r>
              <a:rPr lang="ru-RU" dirty="0" smtClean="0"/>
              <a:t>на государственный или общественный порядок, за которое законодателем предусмотрена административная ответственность. 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Иск</a:t>
            </a:r>
            <a:r>
              <a:rPr lang="ru-RU" dirty="0" smtClean="0"/>
              <a:t> — </a:t>
            </a:r>
            <a:r>
              <a:rPr lang="ru-RU" dirty="0" smtClean="0"/>
              <a:t>это </a:t>
            </a:r>
            <a:r>
              <a:rPr lang="ru-RU" dirty="0" smtClean="0"/>
              <a:t>право лица осуществлять судебным порядком принадлежащее ему требование.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Адвокат </a:t>
            </a:r>
            <a:r>
              <a:rPr lang="ru-RU" dirty="0" smtClean="0"/>
              <a:t>— </a:t>
            </a:r>
          </a:p>
          <a:p>
            <a:pPr marL="0" indent="0" algn="just">
              <a:buNone/>
            </a:pPr>
            <a:r>
              <a:rPr lang="ru-RU" dirty="0" smtClean="0"/>
              <a:t>лицо</a:t>
            </a:r>
            <a:r>
              <a:rPr lang="ru-RU" dirty="0" smtClean="0"/>
              <a:t>, профессией которого является оказание юридической помощи физическим лицам и юридическим лицам (организациям), в том числе защита их интересов и прав в суде. </a:t>
            </a:r>
            <a:endParaRPr lang="ru-RU" dirty="0" smtClean="0"/>
          </a:p>
          <a:p>
            <a:pPr marL="0" indent="0">
              <a:buNone/>
            </a:pPr>
            <a:endParaRPr lang="ru-RU" dirty="0" smtClean="0">
              <a:cs typeface="Times New Roman" pitchFamily="18" charset="0"/>
            </a:endParaRPr>
          </a:p>
          <a:p>
            <a:pPr algn="just"/>
            <a:r>
              <a:rPr lang="ru-RU" b="1" dirty="0" smtClean="0">
                <a:cs typeface="Times New Roman" pitchFamily="18" charset="0"/>
              </a:rPr>
              <a:t>Общественный порядок </a:t>
            </a:r>
            <a:r>
              <a:rPr lang="ru-RU" dirty="0" smtClean="0">
                <a:cs typeface="Times New Roman" pitchFamily="18" charset="0"/>
              </a:rPr>
              <a:t>—</a:t>
            </a:r>
          </a:p>
          <a:p>
            <a:pPr marL="0" indent="0" algn="just">
              <a:buNone/>
            </a:pP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это урегулированное состояние отношений в обществе.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000" b="1" dirty="0" smtClean="0"/>
              <a:t>Юридическая терминология </a:t>
            </a:r>
            <a:r>
              <a:rPr lang="ru-RU" sz="4000" dirty="0" smtClean="0"/>
              <a:t>–</a:t>
            </a:r>
          </a:p>
          <a:p>
            <a:pPr algn="ctr">
              <a:buNone/>
            </a:pPr>
            <a:r>
              <a:rPr lang="ru-RU" sz="4000" dirty="0" smtClean="0"/>
              <a:t> это совокупность устоявшихся юридических выражений, используемых правотворческой практикой.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7113271</TotalTime>
  <Words>1832</Words>
  <Application>Microsoft Office PowerPoint</Application>
  <PresentationFormat>Экран (4:3)</PresentationFormat>
  <Paragraphs>206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1" baseType="lpstr">
      <vt:lpstr>Arial</vt:lpstr>
      <vt:lpstr>Calibri</vt:lpstr>
      <vt:lpstr>Times New Roman</vt:lpstr>
      <vt:lpstr>Тема Office</vt:lpstr>
      <vt:lpstr> Изучение юридической терминологии по английскому языку будущих сотрудников МВД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занятия: Использование устойчивых выражений в деятельности органов МВД</dc:title>
  <dc:creator>User</dc:creator>
  <cp:lastModifiedBy>USER</cp:lastModifiedBy>
  <cp:revision>66</cp:revision>
  <dcterms:created xsi:type="dcterms:W3CDTF">2021-10-23T09:17:29Z</dcterms:created>
  <dcterms:modified xsi:type="dcterms:W3CDTF">2023-10-06T06:37:22Z</dcterms:modified>
</cp:coreProperties>
</file>