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5" r:id="rId1"/>
  </p:sldMasterIdLst>
  <p:notesMasterIdLst>
    <p:notesMasterId r:id="rId11"/>
  </p:notesMasterIdLst>
  <p:sldIdLst>
    <p:sldId id="290" r:id="rId2"/>
    <p:sldId id="281" r:id="rId3"/>
    <p:sldId id="277" r:id="rId4"/>
    <p:sldId id="287" r:id="rId5"/>
    <p:sldId id="289" r:id="rId6"/>
    <p:sldId id="278" r:id="rId7"/>
    <p:sldId id="283" r:id="rId8"/>
    <p:sldId id="279" r:id="rId9"/>
    <p:sldId id="28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ront Matter" id="{15202A74-163D-4B71-BBA8-E2FCD164262F}">
          <p14:sldIdLst>
            <p14:sldId id="290"/>
            <p14:sldId id="281"/>
            <p14:sldId id="277"/>
            <p14:sldId id="287"/>
            <p14:sldId id="289"/>
            <p14:sldId id="278"/>
            <p14:sldId id="283"/>
            <p14:sldId id="279"/>
            <p14:sldId id="285"/>
          </p14:sldIdLst>
        </p14:section>
        <p14:section name="Group Member 1" id="{0860697E-8C4A-43F9-A7C0-C435911657B2}">
          <p14:sldIdLst/>
        </p14:section>
        <p14:section name="Group Member 2" id="{ED02CA79-8112-418E-8BC2-0FD9B68AECB3}">
          <p14:sldIdLst/>
        </p14:section>
        <p14:section name="Group Member 3" id="{0DAD77B1-60C5-4EB2-933E-C56E97A5B2A7}">
          <p14:sldIdLst/>
        </p14:section>
        <p14:section name="General Closing" id="{4AB6C702-EE4D-4283-ACB0-770710E41AE6}">
          <p14:sldIdLst/>
        </p14:section>
      </p14:sectionLst>
    </p:ex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663300"/>
    <a:srgbClr val="9C612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53" autoAdjust="0"/>
    <p:restoredTop sz="92818" autoAdjust="0"/>
  </p:normalViewPr>
  <p:slideViewPr>
    <p:cSldViewPr snapToGrid="0">
      <p:cViewPr>
        <p:scale>
          <a:sx n="66" d="100"/>
          <a:sy n="66" d="100"/>
        </p:scale>
        <p:origin x="-2136" y="-118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66"/>
    </p:cViewPr>
  </p:sorterViewPr>
  <p:notesViewPr>
    <p:cSldViewPr snapToGrid="0">
      <p:cViewPr varScale="1">
        <p:scale>
          <a:sx n="65" d="100"/>
          <a:sy n="65" d="100"/>
        </p:scale>
        <p:origin x="2796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775AAE-0936-40B9-ACF9-A981EEF95D23}" type="datetimeFigureOut">
              <a:rPr lang="en-US" smtClean="0"/>
              <a:pPr/>
              <a:t>11/12/2022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7B1F30-39B2-4CE2-8EF3-91F3179569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242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designed this template so that each member of the project team has a set of slides with its own theme. Members, here’s how you add a new slide to just your set: 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Mark where you want to add the slide: Select an existing one in the Thumbnails pane, click the New Slide button, then choose a layout. The new slide gets the same theme as the other slides in your set. </a:t>
            </a:r>
          </a:p>
          <a:p>
            <a:endParaRPr lang="en-US" dirty="0" smtClean="0"/>
          </a:p>
          <a:p>
            <a:r>
              <a:rPr lang="en-US" dirty="0" smtClean="0"/>
              <a:t>Careful! Don’t annoy your fellow presenters by accidentally changing their themes. That can happen if you choose a different theme from the Design tab, which changes all of the slides in the presentation to that look.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</p:spTree>
    <p:extLst>
      <p:ext uri="{BB962C8B-B14F-4D97-AF65-F5344CB8AC3E}">
        <p14:creationId xmlns:p14="http://schemas.microsoft.com/office/powerpoint/2010/main" val="854613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6E9DEC-419B-4CC5-A080-3B06BD5A8291}" type="datetimeFigureOut">
              <a:rPr lang="en-US" smtClean="0"/>
              <a:pPr/>
              <a:t>11/12/2022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6E9DEC-419B-4CC5-A080-3B06BD5A8291}" type="datetimeFigureOut">
              <a:rPr lang="en-US" smtClean="0"/>
              <a:pPr/>
              <a:t>11/12/2022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6E9DEC-419B-4CC5-A080-3B06BD5A8291}" type="datetimeFigureOut">
              <a:rPr lang="en-US" smtClean="0"/>
              <a:pPr/>
              <a:t>11/12/2022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6E9DEC-419B-4CC5-A080-3B06BD5A8291}" type="datetimeFigureOut">
              <a:rPr lang="en-US" smtClean="0"/>
              <a:pPr/>
              <a:t>11/12/2022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6E9DEC-419B-4CC5-A080-3B06BD5A8291}" type="datetimeFigureOut">
              <a:rPr lang="en-US" smtClean="0"/>
              <a:pPr/>
              <a:t>11/12/2022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6E9DEC-419B-4CC5-A080-3B06BD5A8291}" type="datetimeFigureOut">
              <a:rPr lang="en-US" smtClean="0"/>
              <a:pPr/>
              <a:t>11/12/2022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6E9DEC-419B-4CC5-A080-3B06BD5A8291}" type="datetimeFigureOut">
              <a:rPr lang="en-US" smtClean="0"/>
              <a:pPr/>
              <a:t>11/12/2022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6E9DEC-419B-4CC5-A080-3B06BD5A8291}" type="datetimeFigureOut">
              <a:rPr lang="en-US" smtClean="0"/>
              <a:pPr/>
              <a:t>11/12/2022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6E9DEC-419B-4CC5-A080-3B06BD5A8291}" type="datetimeFigureOut">
              <a:rPr lang="en-US" smtClean="0"/>
              <a:pPr/>
              <a:t>11/12/2022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6E9DEC-419B-4CC5-A080-3B06BD5A8291}" type="datetimeFigureOut">
              <a:rPr lang="en-US" smtClean="0"/>
              <a:pPr/>
              <a:t>11/12/2022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6E9DEC-419B-4CC5-A080-3B06BD5A8291}" type="datetimeFigureOut">
              <a:rPr lang="en-US" smtClean="0"/>
              <a:pPr/>
              <a:t>11/12/2022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D6E9DEC-419B-4CC5-A080-3B06BD5A8291}" type="datetimeFigureOut">
              <a:rPr lang="en-US" smtClean="0"/>
              <a:pPr/>
              <a:t>11/12/2022</a:t>
            </a:fld>
            <a:endParaRPr lang="en-US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ransition spd="med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2966254"/>
            <a:ext cx="11190514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9C6120"/>
                </a:solidFill>
              </a:rPr>
              <a:t>Развитие коммуникативных способностей обучающихся </a:t>
            </a:r>
            <a:br>
              <a:rPr lang="ru-RU" sz="4000" dirty="0" smtClean="0">
                <a:solidFill>
                  <a:srgbClr val="9C6120"/>
                </a:solidFill>
              </a:rPr>
            </a:br>
            <a:r>
              <a:rPr lang="ru-RU" sz="4000" dirty="0" smtClean="0">
                <a:solidFill>
                  <a:srgbClr val="9C6120"/>
                </a:solidFill>
              </a:rPr>
              <a:t>на основе работы с произведениями живописи на уроках иностранного языка</a:t>
            </a:r>
            <a:br>
              <a:rPr lang="ru-RU" sz="4000" dirty="0" smtClean="0">
                <a:solidFill>
                  <a:srgbClr val="9C6120"/>
                </a:solidFill>
              </a:rPr>
            </a:br>
            <a:r>
              <a:rPr lang="ru-RU" sz="4000" dirty="0" smtClean="0">
                <a:solidFill>
                  <a:srgbClr val="9C6120"/>
                </a:solidFill>
              </a:rPr>
              <a:t>(по методике Н.А. </a:t>
            </a:r>
            <a:r>
              <a:rPr lang="ru-RU" sz="4000" dirty="0" err="1" smtClean="0">
                <a:solidFill>
                  <a:srgbClr val="9C6120"/>
                </a:solidFill>
              </a:rPr>
              <a:t>Чураковой</a:t>
            </a:r>
            <a:r>
              <a:rPr lang="ru-RU" sz="4000" dirty="0" smtClean="0">
                <a:solidFill>
                  <a:srgbClr val="9C6120"/>
                </a:solidFill>
              </a:rPr>
              <a:t>,</a:t>
            </a:r>
            <a:br>
              <a:rPr lang="ru-RU" sz="4000" dirty="0" smtClean="0">
                <a:solidFill>
                  <a:srgbClr val="9C6120"/>
                </a:solidFill>
              </a:rPr>
            </a:br>
            <a:r>
              <a:rPr lang="ru-RU" sz="4000" dirty="0" smtClean="0">
                <a:solidFill>
                  <a:srgbClr val="9C6120"/>
                </a:solidFill>
              </a:rPr>
              <a:t> О.В. </a:t>
            </a:r>
            <a:r>
              <a:rPr lang="ru-RU" sz="4000" dirty="0" err="1" smtClean="0">
                <a:solidFill>
                  <a:srgbClr val="9C6120"/>
                </a:solidFill>
              </a:rPr>
              <a:t>Малаховской</a:t>
            </a:r>
            <a:r>
              <a:rPr lang="ru-RU" sz="4000" dirty="0" smtClean="0">
                <a:solidFill>
                  <a:srgbClr val="9C6120"/>
                </a:solidFill>
              </a:rPr>
              <a:t>)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2916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551435" y="-195072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Система упражнений</a:t>
            </a:r>
            <a:endParaRPr lang="ru-RU" b="0" dirty="0">
              <a:solidFill>
                <a:schemeClr val="bg1"/>
              </a:solidFill>
            </a:endParaRPr>
          </a:p>
        </p:txBody>
      </p:sp>
      <p:sp>
        <p:nvSpPr>
          <p:cNvPr id="11269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239183" y="1484315"/>
            <a:ext cx="4985959" cy="478472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3600" dirty="0"/>
              <a:t> </a:t>
            </a:r>
            <a:r>
              <a:rPr lang="ru-RU" sz="2200" b="1" i="1" dirty="0" smtClean="0">
                <a:solidFill>
                  <a:srgbClr val="000066"/>
                </a:solidFill>
              </a:rPr>
              <a:t>Цель: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3600" b="1" dirty="0" smtClean="0">
                <a:solidFill>
                  <a:srgbClr val="003399"/>
                </a:solidFill>
              </a:rPr>
              <a:t>- </a:t>
            </a:r>
            <a:r>
              <a:rPr lang="ru-RU" sz="2200" b="1" i="1" dirty="0" smtClean="0">
                <a:solidFill>
                  <a:srgbClr val="002060"/>
                </a:solidFill>
              </a:rPr>
              <a:t>овладение </a:t>
            </a:r>
            <a:r>
              <a:rPr lang="ru-RU" sz="2200" b="1" i="1" dirty="0">
                <a:solidFill>
                  <a:srgbClr val="002060"/>
                </a:solidFill>
              </a:rPr>
              <a:t>языком как средством общения, а также ряда общественных умений (умение работать с книгой, логично и последовательно излагать свои мысли, делать учебные записи, пользоваться </a:t>
            </a:r>
            <a:r>
              <a:rPr lang="ru-RU" sz="2200" b="1" i="1" dirty="0" smtClean="0">
                <a:solidFill>
                  <a:srgbClr val="002060"/>
                </a:solidFill>
              </a:rPr>
              <a:t>современными </a:t>
            </a:r>
            <a:r>
              <a:rPr lang="ru-RU" sz="2200" b="1" i="1" dirty="0">
                <a:solidFill>
                  <a:srgbClr val="002060"/>
                </a:solidFill>
              </a:rPr>
              <a:t>технологиями обучения), обеспечивающих эффективность овладения языком в заданных параметрах.</a:t>
            </a:r>
          </a:p>
          <a:p>
            <a:pPr>
              <a:lnSpc>
                <a:spcPct val="170000"/>
              </a:lnSpc>
            </a:pPr>
            <a:endParaRPr lang="ru-RU" sz="2300" b="1" i="1" dirty="0">
              <a:solidFill>
                <a:srgbClr val="002060"/>
              </a:solidFill>
            </a:endParaRPr>
          </a:p>
        </p:txBody>
      </p:sp>
      <p:sp>
        <p:nvSpPr>
          <p:cNvPr id="11270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5122674" y="866080"/>
            <a:ext cx="6720417" cy="4968875"/>
          </a:xfrm>
        </p:spPr>
        <p:txBody>
          <a:bodyPr>
            <a:noAutofit/>
          </a:bodyPr>
          <a:lstStyle/>
          <a:p>
            <a:r>
              <a:rPr lang="ru-RU" sz="1800" b="1" i="1" dirty="0" smtClean="0">
                <a:solidFill>
                  <a:srgbClr val="663300"/>
                </a:solidFill>
              </a:rPr>
              <a:t>1. Выбор подходящего для данной картины или данного текста слова из тех, которые предложены учителем или самими учащимися.</a:t>
            </a:r>
          </a:p>
          <a:p>
            <a:r>
              <a:rPr lang="ru-RU" sz="1800" b="1" i="1" dirty="0" smtClean="0">
                <a:solidFill>
                  <a:srgbClr val="663300"/>
                </a:solidFill>
              </a:rPr>
              <a:t>2. Работа с карточками синонимов. («Прочитайте слова на карточке (например, художник, живописец, автор картины. Попробуйте составить предложения с этими словами»)</a:t>
            </a:r>
          </a:p>
          <a:p>
            <a:r>
              <a:rPr lang="ru-RU" sz="1800" b="1" i="1" dirty="0" smtClean="0">
                <a:solidFill>
                  <a:srgbClr val="663300"/>
                </a:solidFill>
              </a:rPr>
              <a:t>3. Подбор слов по определенным </a:t>
            </a:r>
            <a:r>
              <a:rPr lang="ru-RU" sz="1800" b="1" i="1" dirty="0" err="1" smtClean="0">
                <a:solidFill>
                  <a:srgbClr val="663300"/>
                </a:solidFill>
              </a:rPr>
              <a:t>микротемам</a:t>
            </a:r>
            <a:r>
              <a:rPr lang="ru-RU" sz="1800" b="1" i="1" dirty="0" smtClean="0">
                <a:solidFill>
                  <a:srgbClr val="663300"/>
                </a:solidFill>
              </a:rPr>
              <a:t>. («Подберите прилагательные и глаголы, которые помогут описать данного героя картины»)</a:t>
            </a:r>
          </a:p>
          <a:p>
            <a:r>
              <a:rPr lang="ru-RU" sz="1800" b="1" i="1" dirty="0" smtClean="0">
                <a:solidFill>
                  <a:srgbClr val="663300"/>
                </a:solidFill>
              </a:rPr>
              <a:t>4. Работа со словарем настроений. («Какими словами можно передать настроение, которое вызывает у вас эта картина?», «Какие чувства хотел выразить художник в этой картине?»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527051" y="188913"/>
            <a:ext cx="10972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Первое общее целостное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впечатления от картины</a:t>
            </a:r>
            <a:endParaRPr lang="ru-RU" b="0" dirty="0">
              <a:solidFill>
                <a:schemeClr val="bg1"/>
              </a:solidFill>
            </a:endParaRPr>
          </a:p>
        </p:txBody>
      </p:sp>
      <p:sp>
        <p:nvSpPr>
          <p:cNvPr id="11269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239184" y="1484315"/>
            <a:ext cx="4800600" cy="4784725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000" dirty="0"/>
              <a:t>    </a:t>
            </a:r>
            <a:r>
              <a:rPr lang="ru-RU" sz="2000" b="1" i="1" dirty="0">
                <a:solidFill>
                  <a:srgbClr val="000066"/>
                </a:solidFill>
              </a:rPr>
              <a:t>Цели: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i="1" dirty="0">
                <a:solidFill>
                  <a:srgbClr val="000066"/>
                </a:solidFill>
              </a:rPr>
              <a:t>   - развитие коммуникативно-речевых умений: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i="1" dirty="0">
                <a:solidFill>
                  <a:srgbClr val="000066"/>
                </a:solidFill>
              </a:rPr>
              <a:t>   </a:t>
            </a:r>
            <a:r>
              <a:rPr lang="ru-RU" sz="2000" b="1" i="1" dirty="0" smtClean="0">
                <a:solidFill>
                  <a:srgbClr val="000066"/>
                </a:solidFill>
              </a:rPr>
              <a:t>- умения </a:t>
            </a:r>
            <a:r>
              <a:rPr lang="ru-RU" sz="2000" b="1" i="1" dirty="0">
                <a:solidFill>
                  <a:srgbClr val="000066"/>
                </a:solidFill>
              </a:rPr>
              <a:t>определять тему, основную мысль картины, изобразительные средства (цвет, свет, соотнесение центра и фона и др.);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i="1" dirty="0">
                <a:solidFill>
                  <a:srgbClr val="000066"/>
                </a:solidFill>
              </a:rPr>
              <a:t>    </a:t>
            </a:r>
            <a:r>
              <a:rPr lang="ru-RU" sz="2000" b="1" i="1" dirty="0" smtClean="0">
                <a:solidFill>
                  <a:srgbClr val="000066"/>
                </a:solidFill>
              </a:rPr>
              <a:t>-  </a:t>
            </a:r>
            <a:r>
              <a:rPr lang="ru-RU" sz="2000" b="1" i="1" dirty="0">
                <a:solidFill>
                  <a:srgbClr val="000066"/>
                </a:solidFill>
              </a:rPr>
              <a:t>умения различать картины различных жанров и тем; полотна, созданные разными художниками. 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5232402" y="1268416"/>
            <a:ext cx="6720417" cy="4968875"/>
          </a:xfrm>
        </p:spPr>
        <p:txBody>
          <a:bodyPr>
            <a:noAutofit/>
          </a:bodyPr>
          <a:lstStyle/>
          <a:p>
            <a:pPr marL="533400" indent="-533400">
              <a:buFontTx/>
              <a:buNone/>
            </a:pPr>
            <a:r>
              <a:rPr lang="ru-RU" sz="1800" b="1" dirty="0">
                <a:solidFill>
                  <a:srgbClr val="663300"/>
                </a:solidFill>
              </a:rPr>
              <a:t>1. Рассматривание картины без предварительной установки учителя.</a:t>
            </a:r>
          </a:p>
          <a:p>
            <a:pPr marL="533400" indent="-533400">
              <a:buFontTx/>
              <a:buNone/>
            </a:pPr>
            <a:r>
              <a:rPr lang="ru-RU" sz="1800" b="1" dirty="0">
                <a:solidFill>
                  <a:srgbClr val="663300"/>
                </a:solidFill>
              </a:rPr>
              <a:t>2. Рассматривание картины под музыкальное сопровождение.</a:t>
            </a:r>
          </a:p>
          <a:p>
            <a:pPr marL="533400" indent="-533400">
              <a:buFontTx/>
              <a:buNone/>
            </a:pPr>
            <a:r>
              <a:rPr lang="ru-RU" sz="1800" b="1" dirty="0">
                <a:solidFill>
                  <a:srgbClr val="663300"/>
                </a:solidFill>
              </a:rPr>
              <a:t>3. Мысленное воспроизведение ранее рассмотренной картины. («Закройте глаза и попробуйте представить картину, которую мы рассматривали».)</a:t>
            </a:r>
          </a:p>
          <a:p>
            <a:pPr marL="533400" indent="-533400">
              <a:buFontTx/>
              <a:buNone/>
            </a:pPr>
            <a:r>
              <a:rPr lang="ru-RU" sz="1800" b="1" dirty="0" smtClean="0">
                <a:solidFill>
                  <a:srgbClr val="663300"/>
                </a:solidFill>
              </a:rPr>
              <a:t>4 . </a:t>
            </a:r>
            <a:r>
              <a:rPr lang="ru-RU" sz="1800" b="1" dirty="0">
                <a:solidFill>
                  <a:srgbClr val="663300"/>
                </a:solidFill>
              </a:rPr>
              <a:t>Определение «звучания» картины. («Какие звуки можно услышать при рассматривании этой картины</a:t>
            </a:r>
            <a:r>
              <a:rPr lang="ru-RU" sz="1800" b="1" dirty="0" smtClean="0">
                <a:solidFill>
                  <a:srgbClr val="663300"/>
                </a:solidFill>
              </a:rPr>
              <a:t>?»)</a:t>
            </a:r>
            <a:endParaRPr lang="ru-RU" sz="1800" b="1" dirty="0">
              <a:solidFill>
                <a:srgbClr val="663300"/>
              </a:solidFill>
            </a:endParaRPr>
          </a:p>
          <a:p>
            <a:pPr marL="533400" indent="-533400">
              <a:buFontTx/>
              <a:buNone/>
            </a:pPr>
            <a:r>
              <a:rPr lang="ru-RU" sz="1800" b="1" dirty="0" smtClean="0">
                <a:solidFill>
                  <a:srgbClr val="663300"/>
                </a:solidFill>
              </a:rPr>
              <a:t>5. </a:t>
            </a:r>
            <a:r>
              <a:rPr lang="ru-RU" sz="1800" b="1" dirty="0">
                <a:solidFill>
                  <a:srgbClr val="663300"/>
                </a:solidFill>
              </a:rPr>
              <a:t>Определение жанра картины. («Определите, что это за картина: пейзаж, портрет, натюрморт, бытовой жанр, исторический, батальный».)</a:t>
            </a:r>
          </a:p>
          <a:p>
            <a:pPr marL="533400" indent="-533400">
              <a:buFontTx/>
              <a:buNone/>
            </a:pPr>
            <a:r>
              <a:rPr lang="ru-RU" sz="1800" b="1" dirty="0" smtClean="0">
                <a:solidFill>
                  <a:srgbClr val="663300"/>
                </a:solidFill>
              </a:rPr>
              <a:t>6. </a:t>
            </a:r>
            <a:r>
              <a:rPr lang="ru-RU" sz="1800" b="1" dirty="0">
                <a:solidFill>
                  <a:srgbClr val="663300"/>
                </a:solidFill>
              </a:rPr>
              <a:t>Определение темы картины. («Что вы видите на этой картине?»)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ocuments\iВан осmg_user_file_56ff91050abef_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135" y="346153"/>
            <a:ext cx="5316071" cy="613185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86363" y="3412083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Ян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ван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Ос </a:t>
            </a:r>
          </a:p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(23 февраля 1744 - 7 февраля 1808) - голландский художник,</a:t>
            </a:r>
          </a:p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представитель известной семьи художников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ван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Ос.</a:t>
            </a:r>
          </a:p>
          <a:p>
            <a:pPr algn="ctr"/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dirty="0"/>
              <a:t> </a:t>
            </a:r>
          </a:p>
        </p:txBody>
      </p:sp>
      <p:pic>
        <p:nvPicPr>
          <p:cNvPr id="4" name="Picture 2" descr="Jan_van_Os (250x307, 12Kb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07" y="584751"/>
            <a:ext cx="2017213" cy="24771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263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hidden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507" y="15320682"/>
            <a:ext cx="11020928" cy="13908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C:\Users\User\Documents\iВан осmg_user_file_56ff91050abef_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742" y="376518"/>
            <a:ext cx="5316071" cy="61318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C:\Users\User\Documents\iВан осmg_user_file_56ff91050abef_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4" t="19707" r="42617" b="58446"/>
          <a:stretch/>
        </p:blipFill>
        <p:spPr bwMode="auto">
          <a:xfrm>
            <a:off x="10229850" y="862852"/>
            <a:ext cx="1397375" cy="13603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User\Documents\iВан осmg_user_file_56ff91050abef_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95" r="75797" b="20"/>
          <a:stretch/>
        </p:blipFill>
        <p:spPr bwMode="auto">
          <a:xfrm>
            <a:off x="1016090" y="765364"/>
            <a:ext cx="1962151" cy="14578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https://bigartshop.ru/sites/default/files/styles/1920x/public/product_images/%D0%A6%D0%B2%D0%B5%D1%82%D1%8B%20%D0%B8%20%D1%84%D1%80%D1%83%D0%BA%D1%82%D1%8B%20%D0%B2%20%D1%82%D0%B5%D1%80%D1%80%D0%B0%D0%BA%D0%BE%D1%82%D0%BE%D0%B2%D0%BE%D0%B9%20%D0%B2%D0%B0%D0%B7%D0%B5--null.jpg?itok=3cOpB-U8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6" t="62959" r="69171" b="12364"/>
          <a:stretch/>
        </p:blipFill>
        <p:spPr bwMode="auto">
          <a:xfrm>
            <a:off x="10149588" y="2534267"/>
            <a:ext cx="1604683" cy="16585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C:\Users\User\Documents\iВан осmg_user_file_56ff91050abef_1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" r="86215" b="42188"/>
          <a:stretch/>
        </p:blipFill>
        <p:spPr bwMode="auto">
          <a:xfrm>
            <a:off x="9083207" y="718128"/>
            <a:ext cx="1000125" cy="52908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C:\Users\User\Documents\iВан осmg_user_file_56ff91050abef_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" t="51715" r="83651" b="33425"/>
          <a:stretch/>
        </p:blipFill>
        <p:spPr bwMode="auto">
          <a:xfrm>
            <a:off x="1050065" y="4471501"/>
            <a:ext cx="1894204" cy="16683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C:\Users\User\Documents\iВан осmg_user_file_56ff91050abef_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75" t="79785" r="15208" b="5736"/>
          <a:stretch/>
        </p:blipFill>
        <p:spPr bwMode="auto">
          <a:xfrm>
            <a:off x="1050064" y="2505617"/>
            <a:ext cx="1894205" cy="16871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C:\Users\User\Documents\iВан осmg_user_file_56ff91050abef_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39" t="30003" r="47132" b="48980"/>
          <a:stretch/>
        </p:blipFill>
        <p:spPr bwMode="auto">
          <a:xfrm>
            <a:off x="10229851" y="4471501"/>
            <a:ext cx="1444159" cy="16898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 descr="C:\Users\User\Documents\iВан осmg_user_file_56ff91050abef_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9" t="10549" r="54301" b="80221"/>
          <a:stretch/>
        </p:blipFill>
        <p:spPr bwMode="auto">
          <a:xfrm>
            <a:off x="359202" y="4877761"/>
            <a:ext cx="723900" cy="619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 descr="C:\Users\User\Documents\iВан осmg_user_file_56ff91050abef_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742" y="376517"/>
            <a:ext cx="5316071" cy="61318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259390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527051" y="188913"/>
            <a:ext cx="109728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Детальное рассмотрение картины.</a:t>
            </a:r>
            <a:endParaRPr lang="ru-RU" b="0" dirty="0">
              <a:solidFill>
                <a:schemeClr val="bg1"/>
              </a:solidFill>
            </a:endParaRPr>
          </a:p>
        </p:txBody>
      </p:sp>
      <p:sp>
        <p:nvSpPr>
          <p:cNvPr id="11269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239184" y="1484315"/>
            <a:ext cx="4800600" cy="4784725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000" dirty="0"/>
              <a:t>    </a:t>
            </a:r>
            <a:r>
              <a:rPr lang="ru-RU" sz="2000" b="1" i="1" dirty="0">
                <a:solidFill>
                  <a:srgbClr val="000066"/>
                </a:solidFill>
              </a:rPr>
              <a:t>Цели: </a:t>
            </a:r>
          </a:p>
          <a:p>
            <a:pPr>
              <a:buNone/>
            </a:pPr>
            <a:r>
              <a:rPr lang="ru-RU" sz="2000" b="1" i="1" dirty="0">
                <a:solidFill>
                  <a:srgbClr val="000066"/>
                </a:solidFill>
              </a:rPr>
              <a:t>   </a:t>
            </a:r>
            <a:r>
              <a:rPr lang="ru-RU" sz="2400" b="1" i="1" dirty="0" smtClean="0">
                <a:solidFill>
                  <a:srgbClr val="000066"/>
                </a:solidFill>
              </a:rPr>
              <a:t>-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000066"/>
                </a:solidFill>
              </a:rPr>
              <a:t>развитие коммуникативно-речевых умений: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0066"/>
                </a:solidFill>
              </a:rPr>
              <a:t>   - умения сопоставлять, сравнивать темы, сюжеты, идеи,                                                               - средства выразительности.</a:t>
            </a:r>
            <a:endParaRPr lang="ru-RU" sz="2400" b="1" i="1" dirty="0">
              <a:solidFill>
                <a:srgbClr val="000066"/>
              </a:solidFill>
            </a:endParaRPr>
          </a:p>
        </p:txBody>
      </p:sp>
      <p:sp>
        <p:nvSpPr>
          <p:cNvPr id="11270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5232402" y="1268416"/>
            <a:ext cx="6720417" cy="4968875"/>
          </a:xfrm>
        </p:spPr>
        <p:txBody>
          <a:bodyPr>
            <a:noAutofit/>
          </a:bodyPr>
          <a:lstStyle/>
          <a:p>
            <a:pPr marL="533400" indent="-533400">
              <a:buFontTx/>
              <a:buNone/>
            </a:pPr>
            <a:r>
              <a:rPr lang="ru-RU" sz="1800" b="1" dirty="0">
                <a:solidFill>
                  <a:srgbClr val="663300"/>
                </a:solidFill>
              </a:rPr>
              <a:t>1. </a:t>
            </a:r>
            <a:r>
              <a:rPr lang="ru-RU" sz="1800" b="1" dirty="0" smtClean="0">
                <a:solidFill>
                  <a:srgbClr val="663300"/>
                </a:solidFill>
              </a:rPr>
              <a:t>Целостное рассматривание </a:t>
            </a:r>
            <a:r>
              <a:rPr lang="ru-RU" sz="1800" b="1" dirty="0">
                <a:solidFill>
                  <a:srgbClr val="663300"/>
                </a:solidFill>
              </a:rPr>
              <a:t>картины без предварительной установки учителя.</a:t>
            </a:r>
          </a:p>
          <a:p>
            <a:pPr marL="533400" indent="-533400">
              <a:buFontTx/>
              <a:buNone/>
            </a:pPr>
            <a:r>
              <a:rPr lang="ru-RU" sz="1800" b="1" dirty="0">
                <a:solidFill>
                  <a:srgbClr val="663300"/>
                </a:solidFill>
              </a:rPr>
              <a:t>2. </a:t>
            </a:r>
            <a:r>
              <a:rPr lang="ru-RU" sz="1800" b="1" dirty="0" smtClean="0">
                <a:solidFill>
                  <a:srgbClr val="663300"/>
                </a:solidFill>
              </a:rPr>
              <a:t>Выделение невидимых на первый взгляд деталей, предметов.</a:t>
            </a:r>
            <a:endParaRPr lang="ru-RU" sz="1800" b="1" dirty="0">
              <a:solidFill>
                <a:srgbClr val="663300"/>
              </a:solidFill>
            </a:endParaRPr>
          </a:p>
          <a:p>
            <a:pPr marL="533400" indent="-533400">
              <a:buFontTx/>
              <a:buNone/>
            </a:pPr>
            <a:r>
              <a:rPr lang="ru-RU" sz="1800" b="1" dirty="0">
                <a:solidFill>
                  <a:srgbClr val="663300"/>
                </a:solidFill>
              </a:rPr>
              <a:t>3. </a:t>
            </a:r>
            <a:r>
              <a:rPr lang="ru-RU" sz="1800" b="1" i="1" dirty="0" smtClean="0">
                <a:solidFill>
                  <a:srgbClr val="663300"/>
                </a:solidFill>
              </a:rPr>
              <a:t>Анализ цветовой гаммы картины и чувств, возникших под ее воздействием, их сравнение</a:t>
            </a:r>
            <a:r>
              <a:rPr lang="ru-RU" sz="1800" b="1" i="1" dirty="0" smtClean="0">
                <a:solidFill>
                  <a:schemeClr val="accent2"/>
                </a:solidFill>
              </a:rPr>
              <a:t>.</a:t>
            </a:r>
            <a:endParaRPr lang="ru-RU" sz="1800" b="1" dirty="0">
              <a:solidFill>
                <a:srgbClr val="663300"/>
              </a:solidFill>
            </a:endParaRPr>
          </a:p>
          <a:p>
            <a:pPr marL="533400" indent="-533400">
              <a:buFontTx/>
              <a:buNone/>
            </a:pPr>
            <a:r>
              <a:rPr lang="ru-RU" sz="1800" b="1" dirty="0" smtClean="0">
                <a:solidFill>
                  <a:srgbClr val="663300"/>
                </a:solidFill>
              </a:rPr>
              <a:t>4 . </a:t>
            </a:r>
            <a:r>
              <a:rPr lang="ru-RU" sz="1800" b="1" i="1" dirty="0" smtClean="0">
                <a:solidFill>
                  <a:srgbClr val="663300"/>
                </a:solidFill>
              </a:rPr>
              <a:t>Определение основной мысли картины. Выявление роли формата, композиции, освещения, цвета в ее реализации</a:t>
            </a:r>
            <a:endParaRPr lang="ru-RU" sz="1800" b="1" dirty="0">
              <a:solidFill>
                <a:srgbClr val="663300"/>
              </a:solidFill>
            </a:endParaRPr>
          </a:p>
          <a:p>
            <a:pPr marL="533400" indent="-533400">
              <a:buFontTx/>
              <a:buNone/>
            </a:pPr>
            <a:r>
              <a:rPr lang="ru-RU" sz="1800" b="1" dirty="0" smtClean="0">
                <a:solidFill>
                  <a:srgbClr val="663300"/>
                </a:solidFill>
              </a:rPr>
              <a:t>5. </a:t>
            </a:r>
            <a:r>
              <a:rPr lang="ru-RU" sz="1800" b="1" i="1" dirty="0" smtClean="0">
                <a:solidFill>
                  <a:srgbClr val="663300"/>
                </a:solidFill>
              </a:rPr>
              <a:t>Анализ цветовой гаммы картины и чувств, возникших под ее воздействием, их сравнение.</a:t>
            </a:r>
            <a:endParaRPr lang="ru-RU" sz="1800" b="1" dirty="0">
              <a:solidFill>
                <a:srgbClr val="663300"/>
              </a:solidFill>
            </a:endParaRPr>
          </a:p>
          <a:p>
            <a:pPr marL="533400" indent="-533400">
              <a:buFontTx/>
              <a:buNone/>
            </a:pPr>
            <a:endParaRPr lang="ru-RU" sz="1800" b="1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507" y="15320682"/>
            <a:ext cx="11020928" cy="13908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C:\Users\User\Documents\iВан осmg_user_file_56ff91050abef_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742" y="376518"/>
            <a:ext cx="5316071" cy="61318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C:\Users\User\Documents\iВан осmg_user_file_56ff91050abef_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4" t="19707" r="42617" b="58446"/>
          <a:stretch/>
        </p:blipFill>
        <p:spPr bwMode="auto">
          <a:xfrm>
            <a:off x="10229850" y="862852"/>
            <a:ext cx="1397375" cy="13603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User\Documents\iВан осmg_user_file_56ff91050abef_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95" r="75797" b="20"/>
          <a:stretch/>
        </p:blipFill>
        <p:spPr bwMode="auto">
          <a:xfrm>
            <a:off x="1016090" y="765364"/>
            <a:ext cx="1962151" cy="14578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https://bigartshop.ru/sites/default/files/styles/1920x/public/product_images/%D0%A6%D0%B2%D0%B5%D1%82%D1%8B%20%D0%B8%20%D1%84%D1%80%D1%83%D0%BA%D1%82%D1%8B%20%D0%B2%20%D1%82%D0%B5%D1%80%D1%80%D0%B0%D0%BA%D0%BE%D1%82%D0%BE%D0%B2%D0%BE%D0%B9%20%D0%B2%D0%B0%D0%B7%D0%B5--null.jpg?itok=3cOpB-U8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6" t="62959" r="69171" b="12364"/>
          <a:stretch/>
        </p:blipFill>
        <p:spPr bwMode="auto">
          <a:xfrm>
            <a:off x="10149588" y="2534267"/>
            <a:ext cx="1604683" cy="16585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C:\Users\User\Documents\iВан осmg_user_file_56ff91050abef_1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" r="86215" b="42188"/>
          <a:stretch/>
        </p:blipFill>
        <p:spPr bwMode="auto">
          <a:xfrm>
            <a:off x="9083207" y="718128"/>
            <a:ext cx="1000125" cy="52908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C:\Users\User\Documents\iВан осmg_user_file_56ff91050abef_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" t="51715" r="83651" b="33425"/>
          <a:stretch/>
        </p:blipFill>
        <p:spPr bwMode="auto">
          <a:xfrm>
            <a:off x="1050065" y="4471501"/>
            <a:ext cx="1894204" cy="16683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C:\Users\User\Documents\iВан осmg_user_file_56ff91050abef_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75" t="79785" r="15208" b="5736"/>
          <a:stretch/>
        </p:blipFill>
        <p:spPr bwMode="auto">
          <a:xfrm>
            <a:off x="1050064" y="2505617"/>
            <a:ext cx="1894205" cy="16871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C:\Users\User\Documents\iВан осmg_user_file_56ff91050abef_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39" t="30003" r="47132" b="48980"/>
          <a:stretch/>
        </p:blipFill>
        <p:spPr bwMode="auto">
          <a:xfrm>
            <a:off x="10229851" y="4471501"/>
            <a:ext cx="1444159" cy="16898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 descr="C:\Users\User\Documents\iВан осmg_user_file_56ff91050abef_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9" t="10549" r="54301" b="80221"/>
          <a:stretch/>
        </p:blipFill>
        <p:spPr bwMode="auto">
          <a:xfrm>
            <a:off x="359202" y="4877761"/>
            <a:ext cx="723900" cy="619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 descr="C:\Users\User\Documents\iВан осmg_user_file_56ff91050abef_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742" y="376517"/>
            <a:ext cx="5316071" cy="61318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941500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527051" y="188913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Целостное восприятие картины</a:t>
            </a:r>
            <a:endParaRPr lang="ru-RU" b="0" dirty="0">
              <a:solidFill>
                <a:schemeClr val="bg1"/>
              </a:solidFill>
            </a:endParaRPr>
          </a:p>
        </p:txBody>
      </p:sp>
      <p:sp>
        <p:nvSpPr>
          <p:cNvPr id="11269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239184" y="1484315"/>
            <a:ext cx="4800600" cy="4784725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000" dirty="0"/>
              <a:t>    </a:t>
            </a:r>
            <a:r>
              <a:rPr lang="ru-RU" sz="2000" b="1" i="1" dirty="0" smtClean="0">
                <a:solidFill>
                  <a:srgbClr val="000066"/>
                </a:solidFill>
              </a:rPr>
              <a:t>Цель: </a:t>
            </a:r>
            <a:endParaRPr lang="ru-RU" sz="2000" b="1" i="1" dirty="0">
              <a:solidFill>
                <a:srgbClr val="000066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i="1" dirty="0">
                <a:solidFill>
                  <a:srgbClr val="000066"/>
                </a:solidFill>
              </a:rPr>
              <a:t>  </a:t>
            </a:r>
            <a:endParaRPr lang="ru-RU" sz="2000" b="1" i="1" dirty="0" smtClean="0">
              <a:solidFill>
                <a:srgbClr val="000066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sz="2000" b="1" i="1" dirty="0" smtClean="0">
              <a:solidFill>
                <a:srgbClr val="000066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sz="2000" b="1" i="1" dirty="0" smtClean="0">
              <a:solidFill>
                <a:srgbClr val="000066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i="1" dirty="0" smtClean="0">
                <a:solidFill>
                  <a:srgbClr val="000066"/>
                </a:solidFill>
              </a:rPr>
              <a:t> -</a:t>
            </a:r>
            <a:r>
              <a:rPr lang="ru-RU" sz="2000" b="1" dirty="0" smtClean="0">
                <a:solidFill>
                  <a:schemeClr val="accent2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развитие умения выполнять целостный анализ произведения живописи 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11270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5232402" y="1268416"/>
            <a:ext cx="6720417" cy="4968875"/>
          </a:xfrm>
        </p:spPr>
        <p:txBody>
          <a:bodyPr>
            <a:noAutofit/>
          </a:bodyPr>
          <a:lstStyle/>
          <a:p>
            <a:pPr marL="533400" indent="-533400">
              <a:buFontTx/>
              <a:buNone/>
            </a:pPr>
            <a:endParaRPr lang="ru-RU" sz="1800" b="1" dirty="0" smtClean="0">
              <a:solidFill>
                <a:srgbClr val="663300"/>
              </a:solidFill>
            </a:endParaRPr>
          </a:p>
          <a:p>
            <a:pPr marL="533400" indent="-533400">
              <a:buFontTx/>
              <a:buNone/>
            </a:pPr>
            <a:endParaRPr lang="ru-RU" sz="1800" b="1" dirty="0" smtClean="0">
              <a:solidFill>
                <a:srgbClr val="663300"/>
              </a:solidFill>
            </a:endParaRPr>
          </a:p>
          <a:p>
            <a:pPr marL="533400" indent="-533400">
              <a:buFontTx/>
              <a:buNone/>
            </a:pPr>
            <a:r>
              <a:rPr lang="ru-RU" sz="1800" b="1" dirty="0" smtClean="0">
                <a:solidFill>
                  <a:srgbClr val="663300"/>
                </a:solidFill>
              </a:rPr>
              <a:t>1.  </a:t>
            </a:r>
            <a:r>
              <a:rPr lang="ru-RU" sz="1800" b="1" i="1" dirty="0" smtClean="0">
                <a:solidFill>
                  <a:srgbClr val="663300"/>
                </a:solidFill>
              </a:rPr>
              <a:t>Определение учащимися основных </a:t>
            </a:r>
          </a:p>
          <a:p>
            <a:pPr marL="533400" indent="-533400">
              <a:buFontTx/>
              <a:buNone/>
            </a:pPr>
            <a:r>
              <a:rPr lang="ru-RU" sz="1800" b="1" i="1" dirty="0" err="1" smtClean="0">
                <a:solidFill>
                  <a:srgbClr val="663300"/>
                </a:solidFill>
              </a:rPr>
              <a:t>микротем</a:t>
            </a:r>
            <a:r>
              <a:rPr lang="ru-RU" sz="1800" b="1" i="1" dirty="0" smtClean="0">
                <a:solidFill>
                  <a:srgbClr val="663300"/>
                </a:solidFill>
              </a:rPr>
              <a:t> картины</a:t>
            </a:r>
            <a:endParaRPr lang="ru-RU" sz="1800" b="1" dirty="0">
              <a:solidFill>
                <a:srgbClr val="663300"/>
              </a:solidFill>
            </a:endParaRPr>
          </a:p>
          <a:p>
            <a:pPr marL="533400" indent="-533400">
              <a:buFontTx/>
              <a:buNone/>
            </a:pPr>
            <a:r>
              <a:rPr lang="ru-RU" sz="1800" b="1" dirty="0">
                <a:solidFill>
                  <a:srgbClr val="663300"/>
                </a:solidFill>
              </a:rPr>
              <a:t>2</a:t>
            </a:r>
            <a:r>
              <a:rPr lang="ru-RU" sz="1800" b="1" dirty="0" smtClean="0">
                <a:solidFill>
                  <a:srgbClr val="663300"/>
                </a:solidFill>
              </a:rPr>
              <a:t>.</a:t>
            </a:r>
            <a:r>
              <a:rPr lang="ru-RU" sz="1800" b="1" i="1" dirty="0" smtClean="0">
                <a:solidFill>
                  <a:schemeClr val="accent2"/>
                </a:solidFill>
              </a:rPr>
              <a:t> </a:t>
            </a:r>
            <a:r>
              <a:rPr lang="ru-RU" sz="1800" b="1" i="1" dirty="0" smtClean="0">
                <a:solidFill>
                  <a:srgbClr val="663300"/>
                </a:solidFill>
              </a:rPr>
              <a:t>Анализ авторского замысла и его осуществления.</a:t>
            </a:r>
            <a:endParaRPr lang="ru-RU" sz="1800" b="1" dirty="0">
              <a:solidFill>
                <a:srgbClr val="663300"/>
              </a:solidFill>
            </a:endParaRPr>
          </a:p>
          <a:p>
            <a:pPr marL="533400" indent="-533400">
              <a:buNone/>
            </a:pPr>
            <a:r>
              <a:rPr lang="ru-RU" sz="1800" b="1" dirty="0">
                <a:solidFill>
                  <a:srgbClr val="663300"/>
                </a:solidFill>
              </a:rPr>
              <a:t>3. </a:t>
            </a:r>
            <a:r>
              <a:rPr lang="ru-RU" sz="1800" b="1" i="1" dirty="0" smtClean="0">
                <a:solidFill>
                  <a:srgbClr val="663300"/>
                </a:solidFill>
              </a:rPr>
              <a:t>Создание текста на основе картины, с точки зрения использования языковых средств, содержания.</a:t>
            </a:r>
          </a:p>
          <a:p>
            <a:pPr marL="533400" indent="-533400">
              <a:buFontTx/>
              <a:buNone/>
            </a:pPr>
            <a:r>
              <a:rPr lang="ru-RU" sz="1800" b="1" dirty="0" smtClean="0">
                <a:solidFill>
                  <a:srgbClr val="663300"/>
                </a:solidFill>
              </a:rPr>
              <a:t>4. Личное отношение к произведению искусства.</a:t>
            </a:r>
            <a:endParaRPr lang="ru-RU" sz="1800" b="1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ocuments\iВан осmg_user_file_56ff91050abef_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78" y="461555"/>
            <a:ext cx="5132167" cy="58987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6731726" y="1097280"/>
            <a:ext cx="4873154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/>
              </a:rPr>
              <a:t>Желаем успехов! Размышляйте! Пусть ваши мысли будут всегда красивыми! Ведь красота хрупка и беззащитна!</a:t>
            </a:r>
          </a:p>
        </p:txBody>
      </p:sp>
    </p:spTree>
    <p:extLst>
      <p:ext uri="{BB962C8B-B14F-4D97-AF65-F5344CB8AC3E}">
        <p14:creationId xmlns:p14="http://schemas.microsoft.com/office/powerpoint/2010/main" val="282190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283</TotalTime>
  <Words>478</Words>
  <Application>Microsoft Office PowerPoint</Application>
  <PresentationFormat>Произвольный</PresentationFormat>
  <Paragraphs>54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Аспект</vt:lpstr>
      <vt:lpstr>Развитие коммуникативных способностей обучающихся  на основе работы с произведениями живописи на уроках иностранного языка (по методике Н.А. Чураковой,  О.В. Малаховской) </vt:lpstr>
      <vt:lpstr>Система упражнений</vt:lpstr>
      <vt:lpstr>Первое общее целостное  впечатления от картины</vt:lpstr>
      <vt:lpstr>Презентация PowerPoint</vt:lpstr>
      <vt:lpstr>Презентация PowerPoint</vt:lpstr>
      <vt:lpstr>Детальное рассмотрение картины.</vt:lpstr>
      <vt:lpstr>Презентация PowerPoint</vt:lpstr>
      <vt:lpstr>Целостное восприятие картины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name</dc:title>
  <dc:creator>Admin</dc:creator>
  <cp:lastModifiedBy>User</cp:lastModifiedBy>
  <cp:revision>26</cp:revision>
  <dcterms:created xsi:type="dcterms:W3CDTF">2014-04-17T23:07:25Z</dcterms:created>
  <dcterms:modified xsi:type="dcterms:W3CDTF">2022-11-12T11:10:30Z</dcterms:modified>
</cp:coreProperties>
</file>