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83" r:id="rId10"/>
    <p:sldId id="284" r:id="rId11"/>
    <p:sldId id="281" r:id="rId12"/>
    <p:sldId id="266" r:id="rId13"/>
    <p:sldId id="271" r:id="rId14"/>
    <p:sldId id="285" r:id="rId15"/>
    <p:sldId id="279" r:id="rId16"/>
    <p:sldId id="272" r:id="rId17"/>
    <p:sldId id="273" r:id="rId18"/>
    <p:sldId id="275" r:id="rId19"/>
    <p:sldId id="276" r:id="rId20"/>
    <p:sldId id="277" r:id="rId21"/>
    <p:sldId id="278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D3EDF-E4A1-413C-8BCF-98B9A03560BE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3A48CAE2-337F-41BB-BF11-678D35123A88}">
      <dgm:prSet phldrT="[Текст]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Подземные воды</a:t>
          </a:r>
          <a:endParaRPr lang="ru-RU" b="1" dirty="0">
            <a:solidFill>
              <a:schemeClr val="tx1"/>
            </a:solidFill>
          </a:endParaRPr>
        </a:p>
      </dgm:t>
    </dgm:pt>
    <dgm:pt modelId="{E072E072-86DC-4A9F-A66C-1BD40350C8C5}" type="parTrans" cxnId="{084AD412-65EF-4524-9F5E-D54D85F08BB4}">
      <dgm:prSet/>
      <dgm:spPr/>
      <dgm:t>
        <a:bodyPr/>
        <a:lstStyle/>
        <a:p>
          <a:endParaRPr lang="ru-RU"/>
        </a:p>
      </dgm:t>
    </dgm:pt>
    <dgm:pt modelId="{4F25CB50-F83F-43E4-8367-C1F412D78A40}" type="sibTrans" cxnId="{084AD412-65EF-4524-9F5E-D54D85F08BB4}">
      <dgm:prSet/>
      <dgm:spPr/>
      <dgm:t>
        <a:bodyPr/>
        <a:lstStyle/>
        <a:p>
          <a:endParaRPr lang="ru-RU"/>
        </a:p>
      </dgm:t>
    </dgm:pt>
    <dgm:pt modelId="{B92A90D4-DAD9-4B5D-BFD4-2C212DC1328A}">
      <dgm:prSet phldrT="[Текст]"/>
      <dgm:spPr>
        <a:gradFill flip="none" rotWithShape="0">
          <a:gsLst>
            <a:gs pos="0">
              <a:schemeClr val="accent5">
                <a:tint val="99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Грунтовые</a:t>
          </a:r>
          <a:endParaRPr lang="ru-RU" b="1" dirty="0">
            <a:solidFill>
              <a:schemeClr val="tx1"/>
            </a:solidFill>
          </a:endParaRPr>
        </a:p>
      </dgm:t>
    </dgm:pt>
    <dgm:pt modelId="{56C0B064-F16F-45D1-BBB9-3E087B369D91}" type="parTrans" cxnId="{38DFF58E-382F-47A7-879A-C57119E10441}">
      <dgm:prSet/>
      <dgm:spPr/>
      <dgm:t>
        <a:bodyPr/>
        <a:lstStyle/>
        <a:p>
          <a:endParaRPr lang="ru-RU"/>
        </a:p>
      </dgm:t>
    </dgm:pt>
    <dgm:pt modelId="{EA4194B6-7CA3-4BF9-9AAB-70129C6CFFCA}" type="sibTrans" cxnId="{38DFF58E-382F-47A7-879A-C57119E10441}">
      <dgm:prSet/>
      <dgm:spPr/>
      <dgm:t>
        <a:bodyPr/>
        <a:lstStyle/>
        <a:p>
          <a:endParaRPr lang="ru-RU"/>
        </a:p>
      </dgm:t>
    </dgm:pt>
    <dgm:pt modelId="{23DB0875-41E2-448C-B803-15B5DFAC11D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Напорные (артезианские)</a:t>
          </a:r>
          <a:endParaRPr lang="ru-RU" b="1" dirty="0">
            <a:solidFill>
              <a:schemeClr val="tx1"/>
            </a:solidFill>
          </a:endParaRPr>
        </a:p>
      </dgm:t>
    </dgm:pt>
    <dgm:pt modelId="{3AC40D88-19C9-4898-B542-77B6C9603354}" type="parTrans" cxnId="{307AB3A3-6344-47C7-B336-94E20483692B}">
      <dgm:prSet/>
      <dgm:spPr/>
      <dgm:t>
        <a:bodyPr/>
        <a:lstStyle/>
        <a:p>
          <a:endParaRPr lang="ru-RU"/>
        </a:p>
      </dgm:t>
    </dgm:pt>
    <dgm:pt modelId="{732E5FAC-A105-4DE9-B741-8B46D2F35C98}" type="sibTrans" cxnId="{307AB3A3-6344-47C7-B336-94E20483692B}">
      <dgm:prSet/>
      <dgm:spPr/>
      <dgm:t>
        <a:bodyPr/>
        <a:lstStyle/>
        <a:p>
          <a:endParaRPr lang="ru-RU"/>
        </a:p>
      </dgm:t>
    </dgm:pt>
    <dgm:pt modelId="{E4A74182-A600-4D57-BB5D-00B958D8BEA9}">
      <dgm:prSet phldrT="[Текст]"/>
      <dgm:spPr>
        <a:gradFill flip="none" rotWithShape="0">
          <a:gsLst>
            <a:gs pos="0">
              <a:schemeClr val="accent5">
                <a:tint val="99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Межпластовые</a:t>
          </a:r>
          <a:endParaRPr lang="ru-RU" b="1" dirty="0">
            <a:solidFill>
              <a:schemeClr val="tx1"/>
            </a:solidFill>
          </a:endParaRPr>
        </a:p>
      </dgm:t>
    </dgm:pt>
    <dgm:pt modelId="{4DC58340-50BF-4726-A4BD-8CAEA2FD094D}" type="parTrans" cxnId="{90C756DB-DA53-411F-A335-D7AC1046AE86}">
      <dgm:prSet/>
      <dgm:spPr/>
      <dgm:t>
        <a:bodyPr/>
        <a:lstStyle/>
        <a:p>
          <a:endParaRPr lang="ru-RU"/>
        </a:p>
      </dgm:t>
    </dgm:pt>
    <dgm:pt modelId="{9FB8FE81-2D26-4271-93FC-056505E9EFFD}" type="sibTrans" cxnId="{90C756DB-DA53-411F-A335-D7AC1046AE86}">
      <dgm:prSet/>
      <dgm:spPr/>
      <dgm:t>
        <a:bodyPr/>
        <a:lstStyle/>
        <a:p>
          <a:endParaRPr lang="ru-RU"/>
        </a:p>
      </dgm:t>
    </dgm:pt>
    <dgm:pt modelId="{BC7CDEB4-4153-4A6B-9FB6-12A187F129D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Безнапорные</a:t>
          </a:r>
          <a:endParaRPr lang="ru-RU" b="1" dirty="0">
            <a:solidFill>
              <a:schemeClr val="tx1"/>
            </a:solidFill>
          </a:endParaRPr>
        </a:p>
      </dgm:t>
    </dgm:pt>
    <dgm:pt modelId="{B5D09373-6794-41E0-ADE0-51198FAC82BA}" type="parTrans" cxnId="{CFE8C338-8243-465C-A77D-9E801788853F}">
      <dgm:prSet/>
      <dgm:spPr/>
      <dgm:t>
        <a:bodyPr/>
        <a:lstStyle/>
        <a:p>
          <a:endParaRPr lang="ru-RU"/>
        </a:p>
      </dgm:t>
    </dgm:pt>
    <dgm:pt modelId="{4B71078C-247A-45F9-B43E-8DB42CF23095}" type="sibTrans" cxnId="{CFE8C338-8243-465C-A77D-9E801788853F}">
      <dgm:prSet/>
      <dgm:spPr/>
      <dgm:t>
        <a:bodyPr/>
        <a:lstStyle/>
        <a:p>
          <a:endParaRPr lang="ru-RU"/>
        </a:p>
      </dgm:t>
    </dgm:pt>
    <dgm:pt modelId="{CC4DC924-11F1-4783-8348-6B4267333F5A}" type="pres">
      <dgm:prSet presAssocID="{43FD3EDF-E4A1-413C-8BCF-98B9A03560B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F31FDE-ED39-4A65-BFD2-D86B0F2A0617}" type="pres">
      <dgm:prSet presAssocID="{3A48CAE2-337F-41BB-BF11-678D35123A88}" presName="vertOne" presStyleCnt="0"/>
      <dgm:spPr/>
    </dgm:pt>
    <dgm:pt modelId="{07E32D08-167B-4681-B877-EE71B409106C}" type="pres">
      <dgm:prSet presAssocID="{3A48CAE2-337F-41BB-BF11-678D35123A88}" presName="txOne" presStyleLbl="node0" presStyleIdx="0" presStyleCnt="1" custScaleY="64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F32C67-6352-4817-ADBE-05CE4020518A}" type="pres">
      <dgm:prSet presAssocID="{3A48CAE2-337F-41BB-BF11-678D35123A88}" presName="parTransOne" presStyleCnt="0"/>
      <dgm:spPr/>
    </dgm:pt>
    <dgm:pt modelId="{91601248-A27D-48CB-8271-EF8607D5F739}" type="pres">
      <dgm:prSet presAssocID="{3A48CAE2-337F-41BB-BF11-678D35123A88}" presName="horzOne" presStyleCnt="0"/>
      <dgm:spPr/>
    </dgm:pt>
    <dgm:pt modelId="{2AFCFAE8-5828-4461-BE86-826D61D66453}" type="pres">
      <dgm:prSet presAssocID="{B92A90D4-DAD9-4B5D-BFD4-2C212DC1328A}" presName="vertTwo" presStyleCnt="0"/>
      <dgm:spPr/>
    </dgm:pt>
    <dgm:pt modelId="{00863DE5-DFB2-4F6A-B8CD-AE7147F86618}" type="pres">
      <dgm:prSet presAssocID="{B92A90D4-DAD9-4B5D-BFD4-2C212DC1328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2F9B13-484B-4F7A-8287-7CD065B97480}" type="pres">
      <dgm:prSet presAssocID="{B92A90D4-DAD9-4B5D-BFD4-2C212DC1328A}" presName="parTransTwo" presStyleCnt="0"/>
      <dgm:spPr/>
    </dgm:pt>
    <dgm:pt modelId="{F87CC55E-A543-4CE8-BAE4-9AD8E17BB54E}" type="pres">
      <dgm:prSet presAssocID="{B92A90D4-DAD9-4B5D-BFD4-2C212DC1328A}" presName="horzTwo" presStyleCnt="0"/>
      <dgm:spPr/>
    </dgm:pt>
    <dgm:pt modelId="{1A9BC60B-EFDF-4807-B9FA-93A9C4860CFF}" type="pres">
      <dgm:prSet presAssocID="{23DB0875-41E2-448C-B803-15B5DFAC11D4}" presName="vertThree" presStyleCnt="0"/>
      <dgm:spPr/>
    </dgm:pt>
    <dgm:pt modelId="{1E288B50-FC2E-4E80-A026-55586212BC6A}" type="pres">
      <dgm:prSet presAssocID="{23DB0875-41E2-448C-B803-15B5DFAC11D4}" presName="txThree" presStyleLbl="node3" presStyleIdx="0" presStyleCnt="2" custScaleY="82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B46665-7352-4D31-AE74-3443247BFB47}" type="pres">
      <dgm:prSet presAssocID="{23DB0875-41E2-448C-B803-15B5DFAC11D4}" presName="horzThree" presStyleCnt="0"/>
      <dgm:spPr/>
    </dgm:pt>
    <dgm:pt modelId="{50BD417F-0DBD-4C6E-8DC8-01B388D50093}" type="pres">
      <dgm:prSet presAssocID="{EA4194B6-7CA3-4BF9-9AAB-70129C6CFFCA}" presName="sibSpaceTwo" presStyleCnt="0"/>
      <dgm:spPr/>
    </dgm:pt>
    <dgm:pt modelId="{BA01B901-C82E-447F-9F99-8E59B5E74332}" type="pres">
      <dgm:prSet presAssocID="{E4A74182-A600-4D57-BB5D-00B958D8BEA9}" presName="vertTwo" presStyleCnt="0"/>
      <dgm:spPr/>
    </dgm:pt>
    <dgm:pt modelId="{4843528D-5132-45C8-9FA4-6835C49D9403}" type="pres">
      <dgm:prSet presAssocID="{E4A74182-A600-4D57-BB5D-00B958D8BEA9}" presName="txTwo" presStyleLbl="node2" presStyleIdx="1" presStyleCnt="2" custLinFactNeighborX="-2678" custLinFactNeighborY="34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1832A3-E208-482A-81E3-5FCB1164141F}" type="pres">
      <dgm:prSet presAssocID="{E4A74182-A600-4D57-BB5D-00B958D8BEA9}" presName="parTransTwo" presStyleCnt="0"/>
      <dgm:spPr/>
    </dgm:pt>
    <dgm:pt modelId="{B791B422-4357-4767-A650-B7F8D3F7CC2B}" type="pres">
      <dgm:prSet presAssocID="{E4A74182-A600-4D57-BB5D-00B958D8BEA9}" presName="horzTwo" presStyleCnt="0"/>
      <dgm:spPr/>
    </dgm:pt>
    <dgm:pt modelId="{B4423712-3523-4D72-B913-7D5F31BE9AEC}" type="pres">
      <dgm:prSet presAssocID="{BC7CDEB4-4153-4A6B-9FB6-12A187F129DC}" presName="vertThree" presStyleCnt="0"/>
      <dgm:spPr/>
    </dgm:pt>
    <dgm:pt modelId="{15BAA35F-AC59-43F9-BA3C-2D784A3BB024}" type="pres">
      <dgm:prSet presAssocID="{BC7CDEB4-4153-4A6B-9FB6-12A187F129DC}" presName="txThree" presStyleLbl="node3" presStyleIdx="1" presStyleCnt="2" custScaleX="117428" custScaleY="85526" custLinFactNeighborX="-2946" custLinFactNeighborY="2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3060EF-1879-4F0F-980B-FB4D8F4D6742}" type="pres">
      <dgm:prSet presAssocID="{BC7CDEB4-4153-4A6B-9FB6-12A187F129DC}" presName="horzThree" presStyleCnt="0"/>
      <dgm:spPr/>
    </dgm:pt>
  </dgm:ptLst>
  <dgm:cxnLst>
    <dgm:cxn modelId="{CAFFDE33-7223-4648-82A9-B1759DF9B131}" type="presOf" srcId="{43FD3EDF-E4A1-413C-8BCF-98B9A03560BE}" destId="{CC4DC924-11F1-4783-8348-6B4267333F5A}" srcOrd="0" destOrd="0" presId="urn:microsoft.com/office/officeart/2005/8/layout/hierarchy4"/>
    <dgm:cxn modelId="{69FF6C26-FC1A-441F-9A6E-710F3ED2311A}" type="presOf" srcId="{B92A90D4-DAD9-4B5D-BFD4-2C212DC1328A}" destId="{00863DE5-DFB2-4F6A-B8CD-AE7147F86618}" srcOrd="0" destOrd="0" presId="urn:microsoft.com/office/officeart/2005/8/layout/hierarchy4"/>
    <dgm:cxn modelId="{66E88197-3D61-4396-B4B8-0FC53E5E1DFD}" type="presOf" srcId="{3A48CAE2-337F-41BB-BF11-678D35123A88}" destId="{07E32D08-167B-4681-B877-EE71B409106C}" srcOrd="0" destOrd="0" presId="urn:microsoft.com/office/officeart/2005/8/layout/hierarchy4"/>
    <dgm:cxn modelId="{38DFF58E-382F-47A7-879A-C57119E10441}" srcId="{3A48CAE2-337F-41BB-BF11-678D35123A88}" destId="{B92A90D4-DAD9-4B5D-BFD4-2C212DC1328A}" srcOrd="0" destOrd="0" parTransId="{56C0B064-F16F-45D1-BBB9-3E087B369D91}" sibTransId="{EA4194B6-7CA3-4BF9-9AAB-70129C6CFFCA}"/>
    <dgm:cxn modelId="{2239614D-CD4F-40FC-9698-7753E25C4896}" type="presOf" srcId="{BC7CDEB4-4153-4A6B-9FB6-12A187F129DC}" destId="{15BAA35F-AC59-43F9-BA3C-2D784A3BB024}" srcOrd="0" destOrd="0" presId="urn:microsoft.com/office/officeart/2005/8/layout/hierarchy4"/>
    <dgm:cxn modelId="{CFE8C338-8243-465C-A77D-9E801788853F}" srcId="{E4A74182-A600-4D57-BB5D-00B958D8BEA9}" destId="{BC7CDEB4-4153-4A6B-9FB6-12A187F129DC}" srcOrd="0" destOrd="0" parTransId="{B5D09373-6794-41E0-ADE0-51198FAC82BA}" sibTransId="{4B71078C-247A-45F9-B43E-8DB42CF23095}"/>
    <dgm:cxn modelId="{3A84D6DE-1304-482D-8679-15F8ED075712}" type="presOf" srcId="{23DB0875-41E2-448C-B803-15B5DFAC11D4}" destId="{1E288B50-FC2E-4E80-A026-55586212BC6A}" srcOrd="0" destOrd="0" presId="urn:microsoft.com/office/officeart/2005/8/layout/hierarchy4"/>
    <dgm:cxn modelId="{6884A698-AEAF-49BF-ADD6-D5276A8DA8A4}" type="presOf" srcId="{E4A74182-A600-4D57-BB5D-00B958D8BEA9}" destId="{4843528D-5132-45C8-9FA4-6835C49D9403}" srcOrd="0" destOrd="0" presId="urn:microsoft.com/office/officeart/2005/8/layout/hierarchy4"/>
    <dgm:cxn modelId="{90C756DB-DA53-411F-A335-D7AC1046AE86}" srcId="{3A48CAE2-337F-41BB-BF11-678D35123A88}" destId="{E4A74182-A600-4D57-BB5D-00B958D8BEA9}" srcOrd="1" destOrd="0" parTransId="{4DC58340-50BF-4726-A4BD-8CAEA2FD094D}" sibTransId="{9FB8FE81-2D26-4271-93FC-056505E9EFFD}"/>
    <dgm:cxn modelId="{307AB3A3-6344-47C7-B336-94E20483692B}" srcId="{B92A90D4-DAD9-4B5D-BFD4-2C212DC1328A}" destId="{23DB0875-41E2-448C-B803-15B5DFAC11D4}" srcOrd="0" destOrd="0" parTransId="{3AC40D88-19C9-4898-B542-77B6C9603354}" sibTransId="{732E5FAC-A105-4DE9-B741-8B46D2F35C98}"/>
    <dgm:cxn modelId="{084AD412-65EF-4524-9F5E-D54D85F08BB4}" srcId="{43FD3EDF-E4A1-413C-8BCF-98B9A03560BE}" destId="{3A48CAE2-337F-41BB-BF11-678D35123A88}" srcOrd="0" destOrd="0" parTransId="{E072E072-86DC-4A9F-A66C-1BD40350C8C5}" sibTransId="{4F25CB50-F83F-43E4-8367-C1F412D78A40}"/>
    <dgm:cxn modelId="{33E8FD0E-5B14-49E7-9BD9-869EFDEB14F2}" type="presParOf" srcId="{CC4DC924-11F1-4783-8348-6B4267333F5A}" destId="{6BF31FDE-ED39-4A65-BFD2-D86B0F2A0617}" srcOrd="0" destOrd="0" presId="urn:microsoft.com/office/officeart/2005/8/layout/hierarchy4"/>
    <dgm:cxn modelId="{0010F104-7E31-49CF-A60C-196BB27FBD28}" type="presParOf" srcId="{6BF31FDE-ED39-4A65-BFD2-D86B0F2A0617}" destId="{07E32D08-167B-4681-B877-EE71B409106C}" srcOrd="0" destOrd="0" presId="urn:microsoft.com/office/officeart/2005/8/layout/hierarchy4"/>
    <dgm:cxn modelId="{0A271626-AD5F-40FE-B6F3-6335F1D7AE2B}" type="presParOf" srcId="{6BF31FDE-ED39-4A65-BFD2-D86B0F2A0617}" destId="{1DF32C67-6352-4817-ADBE-05CE4020518A}" srcOrd="1" destOrd="0" presId="urn:microsoft.com/office/officeart/2005/8/layout/hierarchy4"/>
    <dgm:cxn modelId="{8EC853E5-929D-43FE-A212-4763053BD905}" type="presParOf" srcId="{6BF31FDE-ED39-4A65-BFD2-D86B0F2A0617}" destId="{91601248-A27D-48CB-8271-EF8607D5F739}" srcOrd="2" destOrd="0" presId="urn:microsoft.com/office/officeart/2005/8/layout/hierarchy4"/>
    <dgm:cxn modelId="{E0C382B9-4B40-4894-A199-CA01B605697E}" type="presParOf" srcId="{91601248-A27D-48CB-8271-EF8607D5F739}" destId="{2AFCFAE8-5828-4461-BE86-826D61D66453}" srcOrd="0" destOrd="0" presId="urn:microsoft.com/office/officeart/2005/8/layout/hierarchy4"/>
    <dgm:cxn modelId="{0447313F-3B21-41AA-A0A0-EA419B58937F}" type="presParOf" srcId="{2AFCFAE8-5828-4461-BE86-826D61D66453}" destId="{00863DE5-DFB2-4F6A-B8CD-AE7147F86618}" srcOrd="0" destOrd="0" presId="urn:microsoft.com/office/officeart/2005/8/layout/hierarchy4"/>
    <dgm:cxn modelId="{FE24A2D8-78E3-42E4-AD13-C82B0369E50B}" type="presParOf" srcId="{2AFCFAE8-5828-4461-BE86-826D61D66453}" destId="{062F9B13-484B-4F7A-8287-7CD065B97480}" srcOrd="1" destOrd="0" presId="urn:microsoft.com/office/officeart/2005/8/layout/hierarchy4"/>
    <dgm:cxn modelId="{38400F1F-921F-4D2E-A9CD-365F2BD44C9D}" type="presParOf" srcId="{2AFCFAE8-5828-4461-BE86-826D61D66453}" destId="{F87CC55E-A543-4CE8-BAE4-9AD8E17BB54E}" srcOrd="2" destOrd="0" presId="urn:microsoft.com/office/officeart/2005/8/layout/hierarchy4"/>
    <dgm:cxn modelId="{1881C5E5-2A70-4E9B-BD6B-2F38F9DF43CC}" type="presParOf" srcId="{F87CC55E-A543-4CE8-BAE4-9AD8E17BB54E}" destId="{1A9BC60B-EFDF-4807-B9FA-93A9C4860CFF}" srcOrd="0" destOrd="0" presId="urn:microsoft.com/office/officeart/2005/8/layout/hierarchy4"/>
    <dgm:cxn modelId="{E8D1CCB2-37CF-42C0-8B0C-87D5B46C7D55}" type="presParOf" srcId="{1A9BC60B-EFDF-4807-B9FA-93A9C4860CFF}" destId="{1E288B50-FC2E-4E80-A026-55586212BC6A}" srcOrd="0" destOrd="0" presId="urn:microsoft.com/office/officeart/2005/8/layout/hierarchy4"/>
    <dgm:cxn modelId="{341668E8-17DF-4234-A3E0-830E811237D9}" type="presParOf" srcId="{1A9BC60B-EFDF-4807-B9FA-93A9C4860CFF}" destId="{EBB46665-7352-4D31-AE74-3443247BFB47}" srcOrd="1" destOrd="0" presId="urn:microsoft.com/office/officeart/2005/8/layout/hierarchy4"/>
    <dgm:cxn modelId="{6A2148B9-78FC-4562-A0E0-3940D16E2412}" type="presParOf" srcId="{91601248-A27D-48CB-8271-EF8607D5F739}" destId="{50BD417F-0DBD-4C6E-8DC8-01B388D50093}" srcOrd="1" destOrd="0" presId="urn:microsoft.com/office/officeart/2005/8/layout/hierarchy4"/>
    <dgm:cxn modelId="{C6B05C26-36D2-43F0-89BE-231C154E5B12}" type="presParOf" srcId="{91601248-A27D-48CB-8271-EF8607D5F739}" destId="{BA01B901-C82E-447F-9F99-8E59B5E74332}" srcOrd="2" destOrd="0" presId="urn:microsoft.com/office/officeart/2005/8/layout/hierarchy4"/>
    <dgm:cxn modelId="{B6480158-481A-442A-9DEC-F2DCB8D1509A}" type="presParOf" srcId="{BA01B901-C82E-447F-9F99-8E59B5E74332}" destId="{4843528D-5132-45C8-9FA4-6835C49D9403}" srcOrd="0" destOrd="0" presId="urn:microsoft.com/office/officeart/2005/8/layout/hierarchy4"/>
    <dgm:cxn modelId="{D9615DD2-3A78-4B9E-97F2-A90C76017DCD}" type="presParOf" srcId="{BA01B901-C82E-447F-9F99-8E59B5E74332}" destId="{191832A3-E208-482A-81E3-5FCB1164141F}" srcOrd="1" destOrd="0" presId="urn:microsoft.com/office/officeart/2005/8/layout/hierarchy4"/>
    <dgm:cxn modelId="{2039EE70-9321-46A5-8C1F-05AAC53F46E3}" type="presParOf" srcId="{BA01B901-C82E-447F-9F99-8E59B5E74332}" destId="{B791B422-4357-4767-A650-B7F8D3F7CC2B}" srcOrd="2" destOrd="0" presId="urn:microsoft.com/office/officeart/2005/8/layout/hierarchy4"/>
    <dgm:cxn modelId="{37AC0B80-47EC-442C-A1BC-313BC9FA686D}" type="presParOf" srcId="{B791B422-4357-4767-A650-B7F8D3F7CC2B}" destId="{B4423712-3523-4D72-B913-7D5F31BE9AEC}" srcOrd="0" destOrd="0" presId="urn:microsoft.com/office/officeart/2005/8/layout/hierarchy4"/>
    <dgm:cxn modelId="{CFAB559A-C18B-4103-A003-AF79CE93D67C}" type="presParOf" srcId="{B4423712-3523-4D72-B913-7D5F31BE9AEC}" destId="{15BAA35F-AC59-43F9-BA3C-2D784A3BB024}" srcOrd="0" destOrd="0" presId="urn:microsoft.com/office/officeart/2005/8/layout/hierarchy4"/>
    <dgm:cxn modelId="{E229B158-A6BB-431F-A203-4353801AF8B0}" type="presParOf" srcId="{B4423712-3523-4D72-B913-7D5F31BE9AEC}" destId="{B63060EF-1879-4F0F-980B-FB4D8F4D6742}" srcOrd="1" destOrd="0" presId="urn:microsoft.com/office/officeart/2005/8/layout/hierarchy4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32D08-167B-4681-B877-EE71B409106C}">
      <dsp:nvSpPr>
        <dsp:cNvPr id="0" name=""/>
        <dsp:cNvSpPr/>
      </dsp:nvSpPr>
      <dsp:spPr>
        <a:xfrm>
          <a:off x="3688" y="3350"/>
          <a:ext cx="7553462" cy="130841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800" b="1" kern="1200" dirty="0" smtClean="0">
              <a:solidFill>
                <a:schemeClr val="tx1"/>
              </a:solidFill>
            </a:rPr>
            <a:t>Подземные воды</a:t>
          </a:r>
          <a:endParaRPr lang="ru-RU" sz="5800" b="1" kern="1200" dirty="0">
            <a:solidFill>
              <a:schemeClr val="tx1"/>
            </a:solidFill>
          </a:endParaRPr>
        </a:p>
      </dsp:txBody>
      <dsp:txXfrm>
        <a:off x="42010" y="41672"/>
        <a:ext cx="7476818" cy="1231768"/>
      </dsp:txXfrm>
    </dsp:sp>
    <dsp:sp modelId="{00863DE5-DFB2-4F6A-B8CD-AE7147F86618}">
      <dsp:nvSpPr>
        <dsp:cNvPr id="0" name=""/>
        <dsp:cNvSpPr/>
      </dsp:nvSpPr>
      <dsp:spPr>
        <a:xfrm>
          <a:off x="11061" y="1470954"/>
          <a:ext cx="3338256" cy="20304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tint val="99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Грунтовые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70532" y="1530425"/>
        <a:ext cx="3219314" cy="1911557"/>
      </dsp:txXfrm>
    </dsp:sp>
    <dsp:sp modelId="{1E288B50-FC2E-4E80-A026-55586212BC6A}">
      <dsp:nvSpPr>
        <dsp:cNvPr id="0" name=""/>
        <dsp:cNvSpPr/>
      </dsp:nvSpPr>
      <dsp:spPr>
        <a:xfrm>
          <a:off x="11061" y="3660644"/>
          <a:ext cx="3338256" cy="1677963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Напорные (артезианские)</a:t>
          </a:r>
          <a:endParaRPr lang="ru-RU" sz="3100" b="1" kern="1200" dirty="0">
            <a:solidFill>
              <a:schemeClr val="tx1"/>
            </a:solidFill>
          </a:endParaRPr>
        </a:p>
      </dsp:txBody>
      <dsp:txXfrm>
        <a:off x="60207" y="3709790"/>
        <a:ext cx="3239964" cy="1579671"/>
      </dsp:txXfrm>
    </dsp:sp>
    <dsp:sp modelId="{4843528D-5132-45C8-9FA4-6835C49D9403}">
      <dsp:nvSpPr>
        <dsp:cNvPr id="0" name=""/>
        <dsp:cNvSpPr/>
      </dsp:nvSpPr>
      <dsp:spPr>
        <a:xfrm>
          <a:off x="3524752" y="1526513"/>
          <a:ext cx="3920047" cy="20304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tint val="99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Межпластовые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3584223" y="1585984"/>
        <a:ext cx="3801105" cy="1911557"/>
      </dsp:txXfrm>
    </dsp:sp>
    <dsp:sp modelId="{15BAA35F-AC59-43F9-BA3C-2D784A3BB024}">
      <dsp:nvSpPr>
        <dsp:cNvPr id="0" name=""/>
        <dsp:cNvSpPr/>
      </dsp:nvSpPr>
      <dsp:spPr>
        <a:xfrm>
          <a:off x="3531386" y="3663995"/>
          <a:ext cx="3920047" cy="1736604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</a:rPr>
            <a:t>Безнапорные</a:t>
          </a:r>
          <a:endParaRPr lang="ru-RU" sz="3100" b="1" kern="1200" dirty="0">
            <a:solidFill>
              <a:schemeClr val="tx1"/>
            </a:solidFill>
          </a:endParaRPr>
        </a:p>
      </dsp:txBody>
      <dsp:txXfrm>
        <a:off x="3582249" y="3714858"/>
        <a:ext cx="3818321" cy="1634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1C0A-87BA-4BDA-ACC9-6C48D3EC8807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5E41-B6CA-4018-B8AD-A82E7A087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1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0000"/>
            </a:gs>
            <a:gs pos="97000">
              <a:schemeClr val="accent3">
                <a:lumMod val="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450" y="14843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Тема. Озера, подземные воды, болота, мерзлота, ледники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27313"/>
            <a:ext cx="7128792" cy="37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3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rezentacii.org/upload/cloud/19/06/822/images/screen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1" y="155054"/>
            <a:ext cx="8452445" cy="66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osspectr.ru/wp-content/uploads/a/6/e/a6e84bf88687095be14eeac1610b4cec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38" y="32395"/>
            <a:ext cx="4737745" cy="66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s.znanio.ru/methodology/images/eb/6e/eb6ebbcc4a0c1611375544d1d0035db0a611a8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430"/>
            <a:ext cx="4320480" cy="59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800px-IceBlockNearJoekullsar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08360"/>
            <a:ext cx="3529086" cy="28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800px-Glacier_m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8359"/>
            <a:ext cx="3672408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561625" y="4076700"/>
            <a:ext cx="44045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</a:rPr>
              <a:t>     </a:t>
            </a:r>
            <a:r>
              <a:rPr lang="ru-RU" sz="2400" b="1" i="1" u="sng" dirty="0" smtClean="0">
                <a:solidFill>
                  <a:srgbClr val="0000FF"/>
                </a:solidFill>
                <a:latin typeface="Tahoma" pitchFamily="34" charset="0"/>
              </a:rPr>
              <a:t>Покровные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ru-RU" sz="2400" b="1" i="1" u="sng" dirty="0" smtClean="0">
                <a:solidFill>
                  <a:srgbClr val="0000FF"/>
                </a:solidFill>
                <a:latin typeface="Tahoma" pitchFamily="34" charset="0"/>
              </a:rPr>
              <a:t>ледники</a:t>
            </a:r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</a:rPr>
              <a:t>(95 % всех российских ледников) покрывают острова Северного Ледовитого океана и северные полуострова . 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0" y="4076700"/>
            <a:ext cx="45616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0000FF"/>
                </a:solidFill>
                <a:latin typeface="Tahoma" pitchFamily="34" charset="0"/>
              </a:rPr>
              <a:t>Горные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ru-RU" sz="2400" b="1" i="1" u="sng" dirty="0" smtClean="0">
                <a:solidFill>
                  <a:srgbClr val="0000FF"/>
                </a:solidFill>
                <a:latin typeface="Tahoma" pitchFamily="34" charset="0"/>
              </a:rPr>
              <a:t>ледники</a:t>
            </a:r>
            <a:r>
              <a:rPr lang="ru-RU" sz="24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</a:rPr>
              <a:t>в России распространены на Кавказе (около 1000), на Алтае, Северном Урале, в Хибинах, Саянах, северо-востоке Сибири, на Камчатке и в Забайкалье.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4724" y="285029"/>
            <a:ext cx="3353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19A20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</a:rPr>
              <a:t>Ледники</a:t>
            </a:r>
            <a:endParaRPr lang="ru-RU" sz="5400" b="1" cap="none" spc="0" dirty="0">
              <a:ln w="11430"/>
              <a:solidFill>
                <a:srgbClr val="19A20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41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5962674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2051" name="Picture 3" descr="C:\Users\User\Desktop\подз. воды для урока\подземные воды\geogr2prirod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88640"/>
            <a:ext cx="7416825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46534" y="188640"/>
            <a:ext cx="8386626" cy="6590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образуется вода в земле?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48872" cy="59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90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25747" cy="58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5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3001888"/>
            <a:ext cx="108745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79131" y="3074249"/>
            <a:ext cx="1050210" cy="1943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1950519" y="2358400"/>
            <a:ext cx="1613367" cy="1431698"/>
          </a:xfrm>
          <a:prstGeom prst="triangle">
            <a:avLst>
              <a:gd name="adj" fmla="val 482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5456179" y="2404849"/>
            <a:ext cx="1696114" cy="141346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91999" y="4553256"/>
            <a:ext cx="1087457" cy="43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2195735" y="2749488"/>
            <a:ext cx="1120013" cy="1074698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>
            <a:off x="5689371" y="2749487"/>
            <a:ext cx="1229730" cy="1074697"/>
          </a:xfrm>
          <a:prstGeom prst="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191999" y="2764550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Песок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85403" y="2749486"/>
            <a:ext cx="110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Глина</a:t>
            </a:r>
            <a:endParaRPr lang="ru-RU" sz="2400" b="1" dirty="0"/>
          </a:p>
        </p:txBody>
      </p:sp>
      <p:sp>
        <p:nvSpPr>
          <p:cNvPr id="29" name="Трапеция 28"/>
          <p:cNvSpPr/>
          <p:nvPr/>
        </p:nvSpPr>
        <p:spPr>
          <a:xfrm rot="8176184">
            <a:off x="3160275" y="1401031"/>
            <a:ext cx="914400" cy="1216152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рапеция 29"/>
          <p:cNvSpPr/>
          <p:nvPr/>
        </p:nvSpPr>
        <p:spPr>
          <a:xfrm rot="8176184">
            <a:off x="6709445" y="1353985"/>
            <a:ext cx="914400" cy="1216152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рапеция 30"/>
          <p:cNvSpPr/>
          <p:nvPr/>
        </p:nvSpPr>
        <p:spPr>
          <a:xfrm rot="8146553">
            <a:off x="3397908" y="1795411"/>
            <a:ext cx="772640" cy="76477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Трапеция 31"/>
          <p:cNvSpPr/>
          <p:nvPr/>
        </p:nvSpPr>
        <p:spPr>
          <a:xfrm rot="8158188">
            <a:off x="6938612" y="1695852"/>
            <a:ext cx="780952" cy="850644"/>
          </a:xfrm>
          <a:prstGeom prst="trapezoid">
            <a:avLst>
              <a:gd name="adj" fmla="val 19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224128" y="0"/>
            <a:ext cx="6725938" cy="1253664"/>
          </a:xfrm>
          <a:prstGeom prst="horizontalScroll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Демонстрация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опыта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" name="Лента лицом вниз 1"/>
          <p:cNvSpPr/>
          <p:nvPr/>
        </p:nvSpPr>
        <p:spPr>
          <a:xfrm>
            <a:off x="179512" y="5157192"/>
            <a:ext cx="8712968" cy="1584176"/>
          </a:xfrm>
          <a:prstGeom prst="ribbon">
            <a:avLst>
              <a:gd name="adj1" fmla="val 8305"/>
              <a:gd name="adj2" fmla="val 70289"/>
            </a:avLst>
          </a:prstGeom>
          <a:gradFill>
            <a:gsLst>
              <a:gs pos="0">
                <a:schemeClr val="tx1"/>
              </a:gs>
              <a:gs pos="84000">
                <a:srgbClr val="92D050">
                  <a:lumMod val="97000"/>
                  <a:alpha val="64000"/>
                </a:srgbClr>
              </a:gs>
              <a:gs pos="100000">
                <a:srgbClr val="A9C1DF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rgbClr val="408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Вывод: есть горные породы, которые пропускают воду (песок) – водопроницаемые , а есть, которые не пропускают воду (глина) – водонепроницаемые или водоупорные.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8277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4" grpId="0" animBg="1"/>
      <p:bldP spid="31" grpId="0" animBg="1"/>
      <p:bldP spid="31" grpId="1" animBg="1"/>
      <p:bldP spid="32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009900"/>
                </a:solidFill>
              </a:rPr>
              <a:t> </a:t>
            </a:r>
            <a:r>
              <a:rPr lang="ru-RU" altLang="ru-RU" sz="3200" b="1" dirty="0" smtClean="0"/>
              <a:t>Грунтовые воды- воды, содержащиеся в водоносном слое, не прикрытом сверху водоупорными породами</a:t>
            </a:r>
            <a:r>
              <a:rPr lang="ru-RU" altLang="ru-RU" sz="3200" dirty="0" smtClean="0"/>
              <a:t>.</a:t>
            </a:r>
            <a:endParaRPr lang="ru-RU" altLang="ru-RU" sz="3200" dirty="0"/>
          </a:p>
        </p:txBody>
      </p:sp>
      <p:pic>
        <p:nvPicPr>
          <p:cNvPr id="35846" name="Picture 6" descr="Уровень грунтовых во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44824"/>
            <a:ext cx="8077200" cy="46321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33161">
            <a:off x="4355975" y="4681204"/>
            <a:ext cx="2971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Водоносный слой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гейзе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3" y="115600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508104" y="1628800"/>
            <a:ext cx="3457872" cy="41764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Почему родник (ключ) выглядит как маленький фонтанчик? Почему говорят, что ключ бьет из под земли?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pic1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3" y="3501008"/>
            <a:ext cx="4562756" cy="323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пещ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128792" cy="50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Пещера.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01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61048"/>
            <a:ext cx="8964487" cy="1654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Озеро – это природное углубление, заполненное водой.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640960" cy="11967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Вспомните: что такое озеро?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345638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044012"/>
            <a:ext cx="2368883" cy="23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899592" y="620688"/>
          <a:ext cx="75608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2462607" y="1945410"/>
            <a:ext cx="484632" cy="24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372200" y="1945410"/>
            <a:ext cx="484632" cy="24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352776" y="4139061"/>
            <a:ext cx="50405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9730463">
            <a:off x="4103761" y="3983618"/>
            <a:ext cx="463345" cy="494037"/>
          </a:xfrm>
          <a:prstGeom prst="leftArrow">
            <a:avLst>
              <a:gd name="adj1" fmla="val 4439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одз. воды для урока\подземные воды\нарз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2448272" cy="245920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4470"/>
            <a:ext cx="8280920" cy="188240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Минеральные воды – подземные воды, </a:t>
            </a:r>
            <a:r>
              <a:rPr lang="ru-RU" sz="3600" b="1" dirty="0"/>
              <a:t>с</a:t>
            </a:r>
            <a:r>
              <a:rPr lang="ru-RU" sz="3600" b="1" dirty="0" smtClean="0"/>
              <a:t>одержащие повышенное количество растворенных веществ и газов и используемые в лечебных целях.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618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80920" cy="46805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smtClean="0">
                <a:latin typeface="Times New Roman"/>
                <a:ea typeface="Calibri"/>
              </a:rPr>
              <a:t>Читать  § _____;  записать в тетрадях число, классная работа</a:t>
            </a:r>
            <a:r>
              <a:rPr lang="ru-RU" sz="2000" b="1" smtClean="0">
                <a:latin typeface="Times New Roman"/>
                <a:ea typeface="Calibri"/>
              </a:rPr>
              <a:t>, определения по теме</a:t>
            </a:r>
            <a:endParaRPr lang="ru-RU" sz="2000" b="1" dirty="0" smtClean="0">
              <a:latin typeface="Times New Roman"/>
              <a:ea typeface="Calibri"/>
            </a:endParaRPr>
          </a:p>
          <a:p>
            <a:pPr marL="45720" indent="0">
              <a:buNone/>
            </a:pPr>
            <a:r>
              <a:rPr lang="ru-RU" sz="2000" b="1" dirty="0">
                <a:latin typeface="Times New Roman"/>
                <a:ea typeface="Calibri"/>
              </a:rPr>
              <a:t>Т</a:t>
            </a:r>
            <a:r>
              <a:rPr lang="ru-RU" sz="2000" b="1" dirty="0" smtClean="0">
                <a:latin typeface="Times New Roman"/>
                <a:ea typeface="Calibri"/>
              </a:rPr>
              <a:t>ворческое </a:t>
            </a:r>
            <a:r>
              <a:rPr lang="ru-RU" sz="2000" b="1" dirty="0">
                <a:latin typeface="Times New Roman"/>
                <a:ea typeface="Calibri"/>
              </a:rPr>
              <a:t>задание </a:t>
            </a:r>
            <a:r>
              <a:rPr lang="ru-RU" sz="2000" b="1" dirty="0" smtClean="0">
                <a:latin typeface="Times New Roman"/>
                <a:ea typeface="Calibri"/>
              </a:rPr>
              <a:t>к следующему уроку:</a:t>
            </a:r>
          </a:p>
          <a:p>
            <a:pPr marL="502920" indent="-457200">
              <a:buAutoNum type="arabicPeriod"/>
            </a:pPr>
            <a:r>
              <a:rPr lang="ru-RU" sz="2000" b="1" dirty="0" smtClean="0">
                <a:latin typeface="Times New Roman"/>
              </a:rPr>
              <a:t>Создать постер (фотоколлаж) на темы «10 самых знаменитых озёр мира», «Озёра уникумы», «Васюганские болота» (выбрать одну тему)</a:t>
            </a:r>
          </a:p>
          <a:p>
            <a:pPr marL="502920" indent="-457200">
              <a:buAutoNum type="arabicPeriod"/>
            </a:pPr>
            <a:r>
              <a:rPr lang="ru-RU" sz="2000" b="1" dirty="0" smtClean="0">
                <a:latin typeface="Times New Roman"/>
              </a:rPr>
              <a:t> Проект «Проблемы Аральского моря»</a:t>
            </a:r>
          </a:p>
          <a:p>
            <a:pPr marL="502920" indent="-457200">
              <a:buAutoNum type="arabicPeriod"/>
            </a:pPr>
            <a:endParaRPr lang="ru-RU" sz="2000" b="1" dirty="0">
              <a:latin typeface="Times New Roman"/>
            </a:endParaRPr>
          </a:p>
          <a:p>
            <a:pPr marL="45720" indent="0">
              <a:buNone/>
            </a:pP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5284" y="260648"/>
            <a:ext cx="69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3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3" cy="6192688"/>
          </a:xfrm>
        </p:spPr>
        <p:txBody>
          <a:bodyPr/>
          <a:lstStyle/>
          <a:p>
            <a:pPr marL="45720" indent="0" algn="l">
              <a:buNone/>
            </a:pPr>
            <a:r>
              <a:rPr lang="ru-RU" sz="3600" dirty="0"/>
              <a:t>На территории России расположено более 3 млн озёр, размещение их крайне неравномерно.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i="1" dirty="0"/>
              <a:t>«Озёрные» территории России:</a:t>
            </a:r>
            <a:br>
              <a:rPr lang="ru-RU" sz="3600" i="1" dirty="0"/>
            </a:br>
            <a:r>
              <a:rPr lang="ru-RU" sz="3600" i="1" dirty="0" smtClean="0"/>
              <a:t>- </a:t>
            </a:r>
            <a:r>
              <a:rPr lang="ru-RU" sz="3600" dirty="0" smtClean="0"/>
              <a:t>Северо-Запад </a:t>
            </a:r>
            <a:r>
              <a:rPr lang="ru-RU" sz="3600" dirty="0"/>
              <a:t>Русской равнины;</a:t>
            </a:r>
            <a:br>
              <a:rPr lang="ru-RU" sz="3600" dirty="0"/>
            </a:br>
            <a:r>
              <a:rPr lang="ru-RU" sz="3600" dirty="0" smtClean="0"/>
              <a:t>- низменности </a:t>
            </a:r>
            <a:r>
              <a:rPr lang="ru-RU" sz="3600" dirty="0"/>
              <a:t>Средней и Северо-Восточной </a:t>
            </a:r>
            <a:r>
              <a:rPr lang="ru-RU" sz="3600" dirty="0" smtClean="0"/>
              <a:t>Сибири;</a:t>
            </a:r>
            <a:br>
              <a:rPr lang="ru-RU" sz="3600" dirty="0" smtClean="0"/>
            </a:br>
            <a:r>
              <a:rPr lang="ru-RU" sz="3600" dirty="0" smtClean="0"/>
              <a:t>- юг </a:t>
            </a:r>
            <a:r>
              <a:rPr lang="ru-RU" sz="3600" dirty="0"/>
              <a:t>Западной Сибири.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437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393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Озеро Эльтон – самое большое и известное солёное озеро России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4888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4932362" y="1299370"/>
            <a:ext cx="3960813" cy="2376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FC4E"/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188913"/>
            <a:ext cx="8964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19A20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</a:rPr>
              <a:t>По типу котловин озёра делятся на:</a:t>
            </a:r>
          </a:p>
        </p:txBody>
      </p:sp>
      <p:pic>
        <p:nvPicPr>
          <p:cNvPr id="20486" name="Picture 6" descr="сайма финлян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97" y="1801982"/>
            <a:ext cx="1728788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untitl4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45" y="1801982"/>
            <a:ext cx="17557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966230" y="1325483"/>
            <a:ext cx="237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ahoma" pitchFamily="34" charset="0"/>
              </a:rPr>
              <a:t>Ледниковое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088509" y="2844368"/>
            <a:ext cx="40322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Tahoma" pitchFamily="34" charset="0"/>
              </a:rPr>
              <a:t>Озера северо-запада Русской равнины</a:t>
            </a: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</a:rPr>
              <a:t>- Ладожское, Онежское, Селигер, Ильмень, </a:t>
            </a:r>
            <a:r>
              <a:rPr lang="ru-RU" sz="1400" b="1" dirty="0" err="1" smtClean="0">
                <a:solidFill>
                  <a:srgbClr val="000000"/>
                </a:solidFill>
                <a:latin typeface="Tahoma" pitchFamily="34" charset="0"/>
              </a:rPr>
              <a:t>Имандра</a:t>
            </a: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</a:rPr>
              <a:t>, Псковское, Чудское</a:t>
            </a:r>
            <a:r>
              <a:rPr lang="en-US" sz="1400" b="1" dirty="0" smtClean="0">
                <a:solidFill>
                  <a:srgbClr val="000000"/>
                </a:solidFill>
                <a:latin typeface="Tahoma" pitchFamily="34" charset="0"/>
              </a:rPr>
              <a:t>;</a:t>
            </a: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ahoma" pitchFamily="34" charset="0"/>
              </a:rPr>
              <a:t>севера Сибири</a:t>
            </a: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</a:rPr>
              <a:t> -  Таймыр 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172289" y="1326465"/>
            <a:ext cx="3960813" cy="2159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FC4E"/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77845" y="1393154"/>
            <a:ext cx="2665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ahoma" pitchFamily="34" charset="0"/>
              </a:rPr>
              <a:t>Тектоническое</a:t>
            </a: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2541659" y="4209736"/>
            <a:ext cx="3600450" cy="23764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FC4E"/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0494" name="Picture 14" descr="Вулкан Ключевская Соп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08" y="4792830"/>
            <a:ext cx="13684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009971" y="4209736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ahoma" pitchFamily="34" charset="0"/>
              </a:rPr>
              <a:t>Вулканическое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750308" y="5907014"/>
            <a:ext cx="34559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Tahoma" pitchFamily="34" charset="0"/>
              </a:rPr>
              <a:t>Озера Камчатки</a:t>
            </a: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</a:rPr>
              <a:t> – Курильское, </a:t>
            </a:r>
            <a:r>
              <a:rPr lang="ru-RU" sz="1400" b="1" dirty="0" err="1" smtClean="0">
                <a:solidFill>
                  <a:srgbClr val="000000"/>
                </a:solidFill>
                <a:latin typeface="Tahoma" pitchFamily="34" charset="0"/>
              </a:rPr>
              <a:t>Кроноцкое</a:t>
            </a: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ru-RU" sz="1400" b="1" dirty="0" err="1" smtClean="0">
                <a:solidFill>
                  <a:srgbClr val="000000"/>
                </a:solidFill>
                <a:latin typeface="Tahoma" pitchFamily="34" charset="0"/>
              </a:rPr>
              <a:t>Карымское</a:t>
            </a: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</a:rPr>
              <a:t>, Кислотное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04089" y="3096501"/>
            <a:ext cx="3529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Tahoma" pitchFamily="34" charset="0"/>
              </a:rPr>
              <a:t>Озера горных районов юга Сибири</a:t>
            </a:r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</a:rPr>
              <a:t> – Байкал</a:t>
            </a:r>
          </a:p>
        </p:txBody>
      </p:sp>
      <p:pic>
        <p:nvPicPr>
          <p:cNvPr id="20503" name="Picture 23" descr="байкал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0" y="1934599"/>
            <a:ext cx="1717675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5" name="Picture 25" descr="кроноцкое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83" y="4792830"/>
            <a:ext cx="1655763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6" name="Picture 26" descr="teleckoe_13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66" y="1925073"/>
            <a:ext cx="1512887" cy="104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/>
      <p:bldP spid="20490" grpId="0"/>
      <p:bldP spid="20491" grpId="0" animBg="1"/>
      <p:bldP spid="20492" grpId="0"/>
      <p:bldP spid="20493" grpId="0" animBg="1"/>
      <p:bldP spid="20495" grpId="0"/>
      <p:bldP spid="20497" grpId="0"/>
      <p:bldP spid="204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0" y="3369150"/>
            <a:ext cx="5227910" cy="243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09" y="1196753"/>
            <a:ext cx="4709244" cy="246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824537" y="1412776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ahoma" pitchFamily="34" charset="0"/>
              </a:rPr>
              <a:t>Карстовое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692267"/>
            <a:ext cx="11525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76" y="1784744"/>
            <a:ext cx="12255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08103" y="2509830"/>
            <a:ext cx="36004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latin typeface="Tahoma" pitchFamily="34" charset="0"/>
              </a:rPr>
              <a:t>В районах распространения легкорастворимых горных пород</a:t>
            </a:r>
            <a:r>
              <a:rPr lang="ru-RU" sz="1400" b="1" dirty="0">
                <a:latin typeface="Tahoma" pitchFamily="34" charset="0"/>
              </a:rPr>
              <a:t> – озеро Провал вблизи Пятигорска (Кавказ), на Урале, на севере Русской равнины.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99666" y="3298818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Tahoma" pitchFamily="34" charset="0"/>
              </a:rPr>
              <a:t>Термокарстовое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91" y="3665529"/>
            <a:ext cx="165893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6197" y="4908543"/>
            <a:ext cx="37433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latin typeface="Tahoma" pitchFamily="34" charset="0"/>
              </a:rPr>
              <a:t>В районах развития </a:t>
            </a:r>
            <a:r>
              <a:rPr lang="ru-RU" sz="1400" b="1" dirty="0" err="1">
                <a:solidFill>
                  <a:srgbClr val="0000FF"/>
                </a:solidFill>
                <a:latin typeface="Tahoma" pitchFamily="34" charset="0"/>
              </a:rPr>
              <a:t>многолетнемерз-лых</a:t>
            </a:r>
            <a:r>
              <a:rPr lang="ru-RU" sz="1400" b="1" dirty="0">
                <a:solidFill>
                  <a:srgbClr val="0000FF"/>
                </a:solidFill>
                <a:latin typeface="Tahoma" pitchFamily="34" charset="0"/>
              </a:rPr>
              <a:t> пород</a:t>
            </a:r>
            <a:r>
              <a:rPr lang="ru-RU" sz="1400" b="1" dirty="0">
                <a:latin typeface="Tahoma" pitchFamily="34" charset="0"/>
              </a:rPr>
              <a:t> – озеро </a:t>
            </a:r>
            <a:r>
              <a:rPr lang="ru-RU" sz="1400" b="1" dirty="0" err="1">
                <a:latin typeface="Tahoma" pitchFamily="34" charset="0"/>
              </a:rPr>
              <a:t>Неджели</a:t>
            </a:r>
            <a:r>
              <a:rPr lang="ru-RU" sz="1400" b="1" dirty="0">
                <a:latin typeface="Tahoma" pitchFamily="34" charset="0"/>
              </a:rPr>
              <a:t> (Саха-Якутия)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174155"/>
            <a:ext cx="9108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>
                <a:ln w="18000">
                  <a:solidFill>
                    <a:srgbClr val="5ECCF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19A20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</a:rPr>
              <a:t>По типу котловин озёра делятся на:</a:t>
            </a:r>
          </a:p>
        </p:txBody>
      </p:sp>
    </p:spTree>
    <p:extLst>
      <p:ext uri="{BB962C8B-B14F-4D97-AF65-F5344CB8AC3E}">
        <p14:creationId xmlns:p14="http://schemas.microsoft.com/office/powerpoint/2010/main" val="30066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827584" y="4292600"/>
            <a:ext cx="4104779" cy="2160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EBFC4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898526" y="1403881"/>
            <a:ext cx="4105274" cy="25394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EBFC4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1509" name="Picture 5" descr="Безымянный2"/>
          <p:cNvPicPr>
            <a:picLocks noChangeAspect="1" noChangeArrowheads="1"/>
          </p:cNvPicPr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27262"/>
            <a:ext cx="1512887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Озеро в саян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24400"/>
            <a:ext cx="1368425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835150" y="4292600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ahoma" pitchFamily="34" charset="0"/>
              </a:rPr>
              <a:t>Запрудное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331913" y="5734050"/>
            <a:ext cx="3527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FF"/>
                </a:solidFill>
                <a:latin typeface="Tahoma" pitchFamily="34" charset="0"/>
              </a:rPr>
              <a:t>Озера горных районов – Кавказа, Саян, Алтая </a:t>
            </a:r>
            <a:r>
              <a:rPr lang="ru-RU" sz="1400" b="1" smtClean="0">
                <a:solidFill>
                  <a:srgbClr val="000000"/>
                </a:solidFill>
                <a:latin typeface="Tahoma" pitchFamily="34" charset="0"/>
              </a:rPr>
              <a:t>- Телецкое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547813" y="1844675"/>
            <a:ext cx="309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ahoma" pitchFamily="34" charset="0"/>
              </a:rPr>
              <a:t>Старичное</a:t>
            </a:r>
            <a:r>
              <a:rPr lang="ru-RU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331913" y="3213100"/>
            <a:ext cx="36734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FF"/>
                </a:solidFill>
                <a:latin typeface="Tahoma" pitchFamily="34" charset="0"/>
              </a:rPr>
              <a:t>Большинство озер равнинных территорий России, расположенных в умеренном климатическом поясе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5292725" y="1403880"/>
            <a:ext cx="3600450" cy="25299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EBFC4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5219700" y="4292600"/>
            <a:ext cx="3673475" cy="2160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EBFC4E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867400" y="1844675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ahoma" pitchFamily="34" charset="0"/>
              </a:rPr>
              <a:t>Лиманное 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5435600" y="3213100"/>
            <a:ext cx="33131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FF"/>
                </a:solidFill>
                <a:latin typeface="Tahoma" pitchFamily="34" charset="0"/>
              </a:rPr>
              <a:t>Озера-лиманы на берегах Азовского и Черного морей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651500" y="4292600"/>
            <a:ext cx="288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smtClean="0">
                <a:solidFill>
                  <a:srgbClr val="000000"/>
                </a:solidFill>
                <a:latin typeface="Tahoma" pitchFamily="34" charset="0"/>
              </a:rPr>
              <a:t>Искусственное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364163" y="5661025"/>
            <a:ext cx="36004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 smtClean="0">
                <a:solidFill>
                  <a:srgbClr val="0000FF"/>
                </a:solidFill>
                <a:latin typeface="Tahoma" pitchFamily="34" charset="0"/>
              </a:rPr>
              <a:t>Водохранилища на крупных реках – Волге, Каме, Енисее</a:t>
            </a:r>
            <a:r>
              <a:rPr lang="ru-RU" smtClean="0">
                <a:solidFill>
                  <a:srgbClr val="000000"/>
                </a:solidFill>
              </a:rPr>
              <a:t> </a:t>
            </a:r>
            <a:r>
              <a:rPr lang="ru-RU" sz="1400" b="1" smtClean="0">
                <a:solidFill>
                  <a:srgbClr val="000000"/>
                </a:solidFill>
                <a:latin typeface="Tahoma" pitchFamily="34" charset="0"/>
              </a:rPr>
              <a:t>(Рыбинское , Камское, Красноярское и др.)</a:t>
            </a:r>
          </a:p>
        </p:txBody>
      </p:sp>
      <p:pic>
        <p:nvPicPr>
          <p:cNvPr id="21526" name="Picture 22" descr="Волго-Дон-1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24400"/>
            <a:ext cx="12954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Цимлянское вдхр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46625"/>
            <a:ext cx="12954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Ледниково-тектоническое озер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24400"/>
            <a:ext cx="194468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Бердь"/>
          <p:cNvPicPr>
            <a:picLocks noChangeAspect="1" noChangeArrowheads="1"/>
          </p:cNvPicPr>
          <p:nvPr/>
        </p:nvPicPr>
        <p:blipFill>
          <a:blip r:embed="rId7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05038"/>
            <a:ext cx="1439863" cy="9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 descr="44"/>
          <p:cNvPicPr>
            <a:picLocks noChangeAspect="1" noChangeArrowheads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76475"/>
            <a:ext cx="1223962" cy="9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9557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>
                <a:ln w="18000">
                  <a:solidFill>
                    <a:srgbClr val="5ECCF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19A20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</a:rPr>
              <a:t>По типу котловин озёра делятся на:</a:t>
            </a:r>
          </a:p>
        </p:txBody>
      </p:sp>
    </p:spTree>
    <p:extLst>
      <p:ext uri="{BB962C8B-B14F-4D97-AF65-F5344CB8AC3E}">
        <p14:creationId xmlns:p14="http://schemas.microsoft.com/office/powerpoint/2010/main" val="8306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157"/>
            <a:ext cx="7175351" cy="1258604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rgbClr val="19A20E"/>
                </a:solidFill>
              </a:rPr>
              <a:t>Значение озёр:</a:t>
            </a:r>
            <a:endParaRPr lang="ru-RU" dirty="0">
              <a:solidFill>
                <a:srgbClr val="19A20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280920" cy="58052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/>
              <a:t>1. 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Озёра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влияют на климат, охлаждая и увлажняя воздух летом на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побережье.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2.  Озёра питают реки.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3. Озёра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изменяют рельеф (создают дно и берега, обрывы и террасы и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т.д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4. Способствуют поднятию грунтовых вод.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5. Пресные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озёра – источники питьевой воды.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6. В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озёрах ловят рыбу.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7.Озёра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– транспортные пути.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8.Озёра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– замечательные места отдыха.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3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58" y="0"/>
            <a:ext cx="7992889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800" b="1" dirty="0" smtClean="0">
                <a:solidFill>
                  <a:srgbClr val="0070C0"/>
                </a:solidFill>
              </a:rPr>
              <a:t>Что такое болото?</a:t>
            </a:r>
            <a:endParaRPr lang="ru-RU" sz="4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505" y="1393427"/>
          <a:ext cx="8928992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245561816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7592969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18124846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971941170"/>
                    </a:ext>
                  </a:extLst>
                </a:gridCol>
                <a:gridCol w="5040561">
                  <a:extLst>
                    <a:ext uri="{9D8B030D-6E8A-4147-A177-3AD203B41FA5}">
                      <a16:colId xmlns:a16="http://schemas.microsoft.com/office/drawing/2014/main" val="1503212390"/>
                    </a:ext>
                  </a:extLst>
                </a:gridCol>
              </a:tblGrid>
              <a:tr h="813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Понятие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Что такое?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Существенные признаки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85529"/>
                  </a:ext>
                </a:extLst>
              </a:tr>
              <a:tr h="1346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=</a:t>
                      </a:r>
                      <a:endParaRPr lang="ru-RU" sz="2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</a:rPr>
                        <a:t>+</a:t>
                      </a:r>
                      <a:endParaRPr lang="ru-RU" sz="2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7611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2851" y="2348880"/>
            <a:ext cx="1424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/>
              <a:t>Болото </a:t>
            </a:r>
            <a:endParaRPr lang="ru-RU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3693" y="2348880"/>
            <a:ext cx="1902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/>
              <a:t>участок </a:t>
            </a:r>
          </a:p>
          <a:p>
            <a:pPr>
              <a:spcAft>
                <a:spcPts val="0"/>
              </a:spcAft>
            </a:pPr>
            <a:r>
              <a:rPr lang="ru-RU" sz="2400" dirty="0" smtClean="0"/>
              <a:t>суши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317417"/>
            <a:ext cx="5040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/>
              <a:t>избыточно увлажненный, имеющий слой торфа, покрытый влаголюбивой растительностью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568" y="3789040"/>
            <a:ext cx="3904613" cy="2928460"/>
          </a:xfrm>
          <a:prstGeom prst="rect">
            <a:avLst/>
          </a:prstGeom>
        </p:spPr>
      </p:pic>
      <p:pic>
        <p:nvPicPr>
          <p:cNvPr id="8" name="Picture 6" descr="Картинка к слову «Камыши, Тростник, Болото» - Сеть словесных ..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01" y="25061"/>
            <a:ext cx="1045323" cy="99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520</Words>
  <Application>Microsoft Office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Calibri</vt:lpstr>
      <vt:lpstr>Georgia</vt:lpstr>
      <vt:lpstr>Monotype Corsiva</vt:lpstr>
      <vt:lpstr>Tahoma</vt:lpstr>
      <vt:lpstr>Times New Roman</vt:lpstr>
      <vt:lpstr>Trebuchet MS</vt:lpstr>
      <vt:lpstr>Воздушный поток</vt:lpstr>
      <vt:lpstr>Презентация PowerPoint</vt:lpstr>
      <vt:lpstr>Озеро – это природное углубление, заполненное водой.</vt:lpstr>
      <vt:lpstr>На территории России расположено более 3 млн озёр, размещение их крайне неравномерно.   «Озёрные» территории России: - Северо-Запад Русской равнины; - низменности Средней и Северо-Восточной Сибири; - юг Западной Сибири. </vt:lpstr>
      <vt:lpstr>Озеро Эльтон – самое большое и известное солёное озеро России</vt:lpstr>
      <vt:lpstr>Презентация PowerPoint</vt:lpstr>
      <vt:lpstr>Презентация PowerPoint</vt:lpstr>
      <vt:lpstr>Презентация PowerPoint</vt:lpstr>
      <vt:lpstr>Значение озёр: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Грунтовые воды- воды, содержащиеся в водоносном слое, не прикрытом сверху водоупорными породами.</vt:lpstr>
      <vt:lpstr>Презентация PowerPoint</vt:lpstr>
      <vt:lpstr>Пещера.</vt:lpstr>
      <vt:lpstr>Презентация PowerPoint</vt:lpstr>
      <vt:lpstr>Минеральные воды – подземные воды, содержащие повышенное количество растворенных веществ и газов и используемые в лечебных целях.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35</cp:revision>
  <dcterms:created xsi:type="dcterms:W3CDTF">2012-11-15T12:45:31Z</dcterms:created>
  <dcterms:modified xsi:type="dcterms:W3CDTF">2023-10-24T11:25:33Z</dcterms:modified>
</cp:coreProperties>
</file>