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57" r:id="rId2"/>
    <p:sldId id="256" r:id="rId3"/>
    <p:sldId id="280" r:id="rId4"/>
    <p:sldId id="279" r:id="rId5"/>
    <p:sldId id="285" r:id="rId6"/>
    <p:sldId id="281" r:id="rId7"/>
    <p:sldId id="282" r:id="rId8"/>
    <p:sldId id="283" r:id="rId9"/>
    <p:sldId id="288" r:id="rId10"/>
    <p:sldId id="286" r:id="rId11"/>
    <p:sldId id="287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7" r:id="rId30"/>
    <p:sldId id="276" r:id="rId31"/>
    <p:sldId id="27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800080"/>
    <a:srgbClr val="CC00CC"/>
    <a:srgbClr val="FF0048"/>
    <a:srgbClr val="6600CC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141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13.xml"/><Relationship Id="rId18" Type="http://schemas.openxmlformats.org/officeDocument/2006/relationships/slide" Target="slide28.xml"/><Relationship Id="rId3" Type="http://schemas.openxmlformats.org/officeDocument/2006/relationships/slide" Target="slide18.xml"/><Relationship Id="rId21" Type="http://schemas.openxmlformats.org/officeDocument/2006/relationships/slide" Target="slide31.xml"/><Relationship Id="rId7" Type="http://schemas.openxmlformats.org/officeDocument/2006/relationships/slide" Target="slide22.xml"/><Relationship Id="rId12" Type="http://schemas.openxmlformats.org/officeDocument/2006/relationships/slide" Target="slide12.xml"/><Relationship Id="rId17" Type="http://schemas.openxmlformats.org/officeDocument/2006/relationships/slide" Target="slide27.xml"/><Relationship Id="rId2" Type="http://schemas.openxmlformats.org/officeDocument/2006/relationships/slide" Target="slide17.xml"/><Relationship Id="rId16" Type="http://schemas.openxmlformats.org/officeDocument/2006/relationships/slide" Target="slide16.xml"/><Relationship Id="rId20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26.xml"/><Relationship Id="rId5" Type="http://schemas.openxmlformats.org/officeDocument/2006/relationships/slide" Target="slide20.xml"/><Relationship Id="rId15" Type="http://schemas.openxmlformats.org/officeDocument/2006/relationships/slide" Target="slide15.xml"/><Relationship Id="rId10" Type="http://schemas.openxmlformats.org/officeDocument/2006/relationships/slide" Target="slide25.xml"/><Relationship Id="rId19" Type="http://schemas.openxmlformats.org/officeDocument/2006/relationships/slide" Target="slide29.xml"/><Relationship Id="rId4" Type="http://schemas.openxmlformats.org/officeDocument/2006/relationships/slide" Target="slide19.xml"/><Relationship Id="rId9" Type="http://schemas.openxmlformats.org/officeDocument/2006/relationships/slide" Target="slide24.xml"/><Relationship Id="rId14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770197" y="4849222"/>
            <a:ext cx="6450013" cy="830263"/>
            <a:chOff x="1248" y="1414"/>
            <a:chExt cx="4063" cy="523"/>
          </a:xfrm>
        </p:grpSpPr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873" y="1414"/>
              <a:ext cx="343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7C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</a:t>
              </a:r>
              <a:r>
                <a:rPr lang="ru-RU" sz="2400" b="1" dirty="0" smtClean="0">
                  <a:solidFill>
                    <a:srgbClr val="FF7C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дна </a:t>
              </a:r>
              <a:r>
                <a:rPr lang="ru-RU" sz="2400" b="1" dirty="0">
                  <a:solidFill>
                    <a:srgbClr val="FF7C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из них, изготавливается также из </a:t>
              </a:r>
              <a:endParaRPr lang="ru-RU" sz="2400" b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2400" b="1" dirty="0" smtClean="0">
                  <a:solidFill>
                    <a:srgbClr val="FF7C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пластиковых </a:t>
              </a:r>
              <a:r>
                <a:rPr lang="ru-RU" sz="2400" b="1" dirty="0">
                  <a:solidFill>
                    <a:srgbClr val="FF7C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бутылок. </a:t>
              </a: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776674" y="2235113"/>
            <a:ext cx="6213475" cy="484188"/>
            <a:chOff x="1248" y="2030"/>
            <a:chExt cx="3914" cy="305"/>
          </a:xfrm>
        </p:grpSpPr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869" y="2035"/>
              <a:ext cx="329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Самая легкая из них весит –15 г/</a:t>
              </a:r>
              <a:r>
                <a:rPr lang="ru-RU" sz="2400" b="1" dirty="0" err="1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кв.м</a:t>
              </a:r>
              <a:r>
                <a:rPr lang="ru-RU" sz="2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794285" y="2917764"/>
            <a:ext cx="6729414" cy="830264"/>
            <a:chOff x="1248" y="2575"/>
            <a:chExt cx="4239" cy="523"/>
          </a:xfrm>
        </p:grpSpPr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858" y="2575"/>
              <a:ext cx="3629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Самая дорогая из них была произведена </a:t>
              </a:r>
              <a:endPara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компанией </a:t>
              </a:r>
              <a:r>
                <a:rPr lang="ru-RU" sz="2400" b="1" dirty="0" err="1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Scabal</a:t>
              </a:r>
              <a:r>
                <a:rPr lang="ru-RU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ручным способом. </a:t>
              </a:r>
              <a:endPara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791634" y="3885997"/>
            <a:ext cx="8059738" cy="830264"/>
            <a:chOff x="1248" y="3165"/>
            <a:chExt cx="5077" cy="523"/>
          </a:xfrm>
        </p:grpSpPr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829" y="3165"/>
              <a:ext cx="449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Благодаря </a:t>
              </a:r>
              <a:r>
                <a:rPr lang="ru-RU" sz="2400" b="1" dirty="0" err="1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нанотехнологиям</a:t>
              </a:r>
              <a:r>
                <a:rPr lang="ru-RU" sz="24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в скором времени </a:t>
              </a: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они</a:t>
              </a:r>
            </a:p>
            <a:p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4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будут менять цвет и узор по желанию владельца. </a:t>
              </a: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794285" y="5678982"/>
            <a:ext cx="7308851" cy="830264"/>
            <a:chOff x="1248" y="3165"/>
            <a:chExt cx="4604" cy="523"/>
          </a:xfrm>
        </p:grpSpPr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1858" y="3165"/>
              <a:ext cx="399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Материал </a:t>
              </a:r>
              <a:r>
                <a:rPr lang="ru-RU" sz="24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из неё может обладать </a:t>
              </a:r>
              <a:r>
                <a:rPr lang="ru-RU" sz="2400" b="1" dirty="0" smtClean="0"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лечебными</a:t>
              </a:r>
            </a:p>
            <a:p>
              <a:r>
                <a:rPr lang="ru-RU" sz="2400" b="1" dirty="0" smtClean="0"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свойствами.</a:t>
              </a:r>
              <a:endParaRPr lang="ru-RU" sz="24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5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883391" y="368489"/>
            <a:ext cx="5876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Отгадайте, о чем идет речь?</a:t>
            </a: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298" y="25594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Критерии оценки работы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298" y="2279177"/>
            <a:ext cx="7886700" cy="411615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Правильность заполнения кластера - 1 балл</a:t>
            </a:r>
          </a:p>
          <a:p>
            <a:pPr lvl="0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Правильность и полнота выполнения исследования - 1 балл</a:t>
            </a:r>
          </a:p>
          <a:p>
            <a:pPr lvl="0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Полнота обоснования выбора ткани для юбки - 1 балл</a:t>
            </a:r>
          </a:p>
          <a:p>
            <a:pPr lvl="0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Эстетичность выполнения эскиза - 1 балл</a:t>
            </a:r>
          </a:p>
          <a:p>
            <a:pPr lvl="0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Полнота описания изделия - 1 балл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22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002" y="29688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Создаём лоскутное одеяло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 descr="https://cs1.livemaster.ru/storage/1a/71/17236fcb457fbe74ed201526d8q5--dlya-doma-i-interera-loskutnoe-odeyalo-kalejdosk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23" y="2319297"/>
            <a:ext cx="6250675" cy="41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08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50"/>
          <a:stretch/>
        </p:blipFill>
        <p:spPr>
          <a:xfrm>
            <a:off x="0" y="4804012"/>
            <a:ext cx="9144000" cy="205398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Каков ткач, таковы и ткани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 баллов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2442949"/>
            <a:ext cx="7886700" cy="15694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Вдоль ткацкого станка натянуты прочные и гладкие …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нити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Выгнутая вверх стрелка 5">
            <a:hlinkClick r:id="rId3" action="ppaction://hlinksldjump"/>
          </p:cNvPr>
          <p:cNvSpPr/>
          <p:nvPr/>
        </p:nvSpPr>
        <p:spPr>
          <a:xfrm>
            <a:off x="3835021" y="3848669"/>
            <a:ext cx="1473957" cy="696035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48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3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50"/>
          <a:stretch/>
        </p:blipFill>
        <p:spPr>
          <a:xfrm>
            <a:off x="0" y="4804012"/>
            <a:ext cx="9144000" cy="205398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Каков ткач, таковы и ткани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 баллов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2442949"/>
            <a:ext cx="7886700" cy="156949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тонкие, гибкие, прочные нити, длина которых в несколько раз превышает их поперечные размеры </a:t>
            </a:r>
          </a:p>
        </p:txBody>
      </p:sp>
      <p:sp>
        <p:nvSpPr>
          <p:cNvPr id="6" name="Выгнутая вверх стрелка 5">
            <a:hlinkClick r:id="rId3" action="ppaction://hlinksldjump"/>
          </p:cNvPr>
          <p:cNvSpPr/>
          <p:nvPr/>
        </p:nvSpPr>
        <p:spPr>
          <a:xfrm>
            <a:off x="3835021" y="3848669"/>
            <a:ext cx="1473957" cy="696035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48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8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50"/>
          <a:stretch/>
        </p:blipFill>
        <p:spPr>
          <a:xfrm>
            <a:off x="0" y="4804012"/>
            <a:ext cx="9144000" cy="205398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Каков ткач, таковы и ткани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30 баллов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2442949"/>
            <a:ext cx="7886700" cy="15694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 образования пряжи из массы волокон </a:t>
            </a:r>
          </a:p>
        </p:txBody>
      </p:sp>
      <p:sp>
        <p:nvSpPr>
          <p:cNvPr id="6" name="Выгнутая вверх стрелка 5">
            <a:hlinkClick r:id="rId3" action="ppaction://hlinksldjump"/>
          </p:cNvPr>
          <p:cNvSpPr/>
          <p:nvPr/>
        </p:nvSpPr>
        <p:spPr>
          <a:xfrm>
            <a:off x="3835021" y="3848669"/>
            <a:ext cx="1473957" cy="696035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48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8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50"/>
          <a:stretch/>
        </p:blipFill>
        <p:spPr>
          <a:xfrm>
            <a:off x="0" y="4804012"/>
            <a:ext cx="9144000" cy="205398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Каков ткач, таковы и ткани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40 баллов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2442949"/>
            <a:ext cx="7886700" cy="15694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 долевой нити в ткани можно определить по … </a:t>
            </a:r>
          </a:p>
        </p:txBody>
      </p:sp>
      <p:sp>
        <p:nvSpPr>
          <p:cNvPr id="6" name="Выгнутая вверх стрелка 5">
            <a:hlinkClick r:id="rId3" action="ppaction://hlinksldjump"/>
          </p:cNvPr>
          <p:cNvSpPr/>
          <p:nvPr/>
        </p:nvSpPr>
        <p:spPr>
          <a:xfrm>
            <a:off x="3835021" y="3848669"/>
            <a:ext cx="1473957" cy="696035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48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8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50"/>
          <a:stretch/>
        </p:blipFill>
        <p:spPr>
          <a:xfrm>
            <a:off x="0" y="4804012"/>
            <a:ext cx="9144000" cy="205398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Каков ткач, таковы и ткани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50 баллов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2442949"/>
            <a:ext cx="7886700" cy="15694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набивных тканей на ней рисунок более яркий... </a:t>
            </a:r>
          </a:p>
        </p:txBody>
      </p:sp>
      <p:sp>
        <p:nvSpPr>
          <p:cNvPr id="6" name="Выгнутая вверх стрелка 5">
            <a:hlinkClick r:id="rId3" action="ppaction://hlinksldjump"/>
          </p:cNvPr>
          <p:cNvSpPr/>
          <p:nvPr/>
        </p:nvSpPr>
        <p:spPr>
          <a:xfrm>
            <a:off x="3835021" y="3848669"/>
            <a:ext cx="1473957" cy="696035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48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8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50"/>
          <a:stretch/>
        </p:blipFill>
        <p:spPr>
          <a:xfrm>
            <a:off x="0" y="4804012"/>
            <a:ext cx="9144000" cy="205398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Каково волокно, таково и полотно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 баллов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2442949"/>
            <a:ext cx="7886700" cy="156949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Способность нитей ткани выскальзывать по срезам, образуя бахрому </a:t>
            </a:r>
          </a:p>
        </p:txBody>
      </p:sp>
      <p:sp>
        <p:nvSpPr>
          <p:cNvPr id="6" name="Выгнутая вверх стрелка 5">
            <a:hlinkClick r:id="rId3" action="ppaction://hlinksldjump"/>
          </p:cNvPr>
          <p:cNvSpPr/>
          <p:nvPr/>
        </p:nvSpPr>
        <p:spPr>
          <a:xfrm>
            <a:off x="3835021" y="3848669"/>
            <a:ext cx="1473957" cy="696035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48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4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50"/>
          <a:stretch/>
        </p:blipFill>
        <p:spPr>
          <a:xfrm>
            <a:off x="0" y="4804012"/>
            <a:ext cx="9144000" cy="205398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Каково волокно, таково и полотно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 баллов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2442949"/>
            <a:ext cx="7886700" cy="15694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Способность ткани впитывать влагу </a:t>
            </a:r>
          </a:p>
        </p:txBody>
      </p:sp>
      <p:sp>
        <p:nvSpPr>
          <p:cNvPr id="6" name="Выгнутая вверх стрелка 5">
            <a:hlinkClick r:id="rId3" action="ppaction://hlinksldjump"/>
          </p:cNvPr>
          <p:cNvSpPr/>
          <p:nvPr/>
        </p:nvSpPr>
        <p:spPr>
          <a:xfrm>
            <a:off x="3835021" y="3848669"/>
            <a:ext cx="1473957" cy="696035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48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6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50"/>
          <a:stretch/>
        </p:blipFill>
        <p:spPr>
          <a:xfrm>
            <a:off x="0" y="4804012"/>
            <a:ext cx="9144000" cy="205398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Каково волокно, таково и полотно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30 баллов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18615" y="2442949"/>
            <a:ext cx="8297839" cy="156949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эргономическим свойствам относятся гигроскопичность, воздухопроницаемость, водоупорность и 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Выгнутая вверх стрелка 5">
            <a:hlinkClick r:id="rId3" action="ppaction://hlinksldjump"/>
          </p:cNvPr>
          <p:cNvSpPr/>
          <p:nvPr/>
        </p:nvSpPr>
        <p:spPr>
          <a:xfrm>
            <a:off x="3835021" y="3848669"/>
            <a:ext cx="1473957" cy="696035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48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6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463061" y="627382"/>
            <a:ext cx="8217877" cy="187660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Свойства текстильных материалов.</a:t>
            </a:r>
            <a:br>
              <a:rPr lang="ru-RU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Определение сырьевого состава тканей и изучение их </a:t>
            </a:r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свойств</a:t>
            </a:r>
            <a:endParaRPr lang="ru-RU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7877" y="2643553"/>
            <a:ext cx="7948246" cy="48587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Учитель МБОУ г. Иркутска СОШ №17 </a:t>
            </a:r>
            <a:r>
              <a:rPr lang="ru-RU" sz="2000" b="1" dirty="0" err="1" smtClean="0"/>
              <a:t>Угринович</a:t>
            </a:r>
            <a:r>
              <a:rPr lang="ru-RU" sz="2000" b="1" dirty="0" smtClean="0"/>
              <a:t> </a:t>
            </a:r>
            <a:r>
              <a:rPr lang="ru-RU" sz="2000" b="1" dirty="0"/>
              <a:t>Татьяна Леонидовна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70185" y="174284"/>
            <a:ext cx="5873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Направление «Технология ведения дома»,  7 класс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50"/>
          <a:stretch/>
        </p:blipFill>
        <p:spPr>
          <a:xfrm>
            <a:off x="0" y="4804012"/>
            <a:ext cx="9144000" cy="205398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Каково волокно, таково и полотно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40 баллов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2442949"/>
            <a:ext cx="7886700" cy="15694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технологические свойства </a:t>
            </a:r>
          </a:p>
        </p:txBody>
      </p:sp>
      <p:sp>
        <p:nvSpPr>
          <p:cNvPr id="6" name="Выгнутая вверх стрелка 5">
            <a:hlinkClick r:id="rId3" action="ppaction://hlinksldjump"/>
          </p:cNvPr>
          <p:cNvSpPr/>
          <p:nvPr/>
        </p:nvSpPr>
        <p:spPr>
          <a:xfrm>
            <a:off x="3835021" y="3848669"/>
            <a:ext cx="1473957" cy="696035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48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6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50"/>
          <a:stretch/>
        </p:blipFill>
        <p:spPr>
          <a:xfrm>
            <a:off x="0" y="4804012"/>
            <a:ext cx="9144000" cy="205398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Каково волокно, таково и полотно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50 баллов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2442949"/>
            <a:ext cx="7886700" cy="15694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Перечислите физические свойства тканей </a:t>
            </a:r>
          </a:p>
        </p:txBody>
      </p:sp>
      <p:sp>
        <p:nvSpPr>
          <p:cNvPr id="6" name="Выгнутая вверх стрелка 5">
            <a:hlinkClick r:id="rId3" action="ppaction://hlinksldjump"/>
          </p:cNvPr>
          <p:cNvSpPr/>
          <p:nvPr/>
        </p:nvSpPr>
        <p:spPr>
          <a:xfrm>
            <a:off x="3835021" y="3848669"/>
            <a:ext cx="1473957" cy="696035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48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50"/>
          <a:stretch/>
        </p:blipFill>
        <p:spPr>
          <a:xfrm>
            <a:off x="0" y="4804012"/>
            <a:ext cx="9144000" cy="205398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654" y="0"/>
            <a:ext cx="8884692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нет того, кто не был рад,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примерить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из него наряд!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 баллов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1992574"/>
            <a:ext cx="7886700" cy="185609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Пушист, да не пух,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бел, да не снег,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поле растёт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Замечательный мех</a:t>
            </a:r>
          </a:p>
        </p:txBody>
      </p:sp>
      <p:sp>
        <p:nvSpPr>
          <p:cNvPr id="6" name="Выгнутая вверх стрелка 5">
            <a:hlinkClick r:id="rId3" action="ppaction://hlinksldjump"/>
          </p:cNvPr>
          <p:cNvSpPr/>
          <p:nvPr/>
        </p:nvSpPr>
        <p:spPr>
          <a:xfrm>
            <a:off x="3835021" y="3848669"/>
            <a:ext cx="1473957" cy="696035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48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1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50"/>
          <a:stretch/>
        </p:blipFill>
        <p:spPr>
          <a:xfrm>
            <a:off x="0" y="4804012"/>
            <a:ext cx="9144000" cy="205398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654" y="0"/>
            <a:ext cx="8884692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нет того, кто не был рад,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примерить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из него наряд!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 баллов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24184" y="2511189"/>
            <a:ext cx="7886700" cy="1856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Топили, сушили, колотили, рвали, крутили, ткали, на стол клали. </a:t>
            </a:r>
          </a:p>
        </p:txBody>
      </p:sp>
      <p:sp>
        <p:nvSpPr>
          <p:cNvPr id="6" name="Выгнутая вверх стрелка 5">
            <a:hlinkClick r:id="rId3" action="ppaction://hlinksldjump"/>
          </p:cNvPr>
          <p:cNvSpPr/>
          <p:nvPr/>
        </p:nvSpPr>
        <p:spPr>
          <a:xfrm>
            <a:off x="3835021" y="3848669"/>
            <a:ext cx="1473957" cy="696035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48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3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50"/>
          <a:stretch/>
        </p:blipFill>
        <p:spPr>
          <a:xfrm>
            <a:off x="0" y="4804012"/>
            <a:ext cx="9144000" cy="205398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654" y="0"/>
            <a:ext cx="8884692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нет того, кто не был рад,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примерить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из него наряд!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30 баллов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2470246"/>
            <a:ext cx="7886700" cy="1856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какой ткани больше осыпаемость у хлопчатобумажной или льняной? </a:t>
            </a:r>
          </a:p>
        </p:txBody>
      </p:sp>
      <p:sp>
        <p:nvSpPr>
          <p:cNvPr id="6" name="Выгнутая вверх стрелка 5">
            <a:hlinkClick r:id="rId3" action="ppaction://hlinksldjump"/>
          </p:cNvPr>
          <p:cNvSpPr/>
          <p:nvPr/>
        </p:nvSpPr>
        <p:spPr>
          <a:xfrm>
            <a:off x="3835021" y="3848669"/>
            <a:ext cx="1473957" cy="696035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48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3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50"/>
          <a:stretch/>
        </p:blipFill>
        <p:spPr>
          <a:xfrm>
            <a:off x="0" y="4804012"/>
            <a:ext cx="9144000" cy="205398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654" y="0"/>
            <a:ext cx="8884692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нет того, кто не был рад,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примерить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из него наряд!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40 баллов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2381534"/>
            <a:ext cx="7886700" cy="1856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Какова 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сминаемость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тканей из хлопка и льна? </a:t>
            </a:r>
          </a:p>
        </p:txBody>
      </p:sp>
      <p:sp>
        <p:nvSpPr>
          <p:cNvPr id="6" name="Выгнутая вверх стрелка 5">
            <a:hlinkClick r:id="rId3" action="ppaction://hlinksldjump"/>
          </p:cNvPr>
          <p:cNvSpPr/>
          <p:nvPr/>
        </p:nvSpPr>
        <p:spPr>
          <a:xfrm>
            <a:off x="3835021" y="3848669"/>
            <a:ext cx="1473957" cy="696035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48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3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50"/>
          <a:stretch/>
        </p:blipFill>
        <p:spPr>
          <a:xfrm>
            <a:off x="0" y="4804012"/>
            <a:ext cx="9144000" cy="205398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654" y="0"/>
            <a:ext cx="8884692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нет того, кто не был рад,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примерить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из него наряд!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 баллов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2340590"/>
            <a:ext cx="7886700" cy="1856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драпируемостью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обладают ткани изо льна? </a:t>
            </a:r>
          </a:p>
        </p:txBody>
      </p:sp>
      <p:sp>
        <p:nvSpPr>
          <p:cNvPr id="6" name="Выгнутая вверх стрелка 5">
            <a:hlinkClick r:id="rId3" action="ppaction://hlinksldjump"/>
          </p:cNvPr>
          <p:cNvSpPr/>
          <p:nvPr/>
        </p:nvSpPr>
        <p:spPr>
          <a:xfrm>
            <a:off x="3835021" y="3848669"/>
            <a:ext cx="1473957" cy="696035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48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3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50"/>
          <a:stretch/>
        </p:blipFill>
        <p:spPr>
          <a:xfrm>
            <a:off x="0" y="4804012"/>
            <a:ext cx="9144000" cy="205398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654" y="0"/>
            <a:ext cx="8884692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Секреты химических волокон</a:t>
            </a:r>
            <a:r>
              <a:rPr lang="ru-RU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 баллов</a:t>
            </a:r>
            <a:endParaRPr lang="ru-RU" sz="32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2340590"/>
            <a:ext cx="7886700" cy="1856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волокна относятся к химическим? </a:t>
            </a:r>
          </a:p>
        </p:txBody>
      </p:sp>
      <p:sp>
        <p:nvSpPr>
          <p:cNvPr id="6" name="Выгнутая вверх стрелка 5">
            <a:hlinkClick r:id="rId3" action="ppaction://hlinksldjump"/>
          </p:cNvPr>
          <p:cNvSpPr/>
          <p:nvPr/>
        </p:nvSpPr>
        <p:spPr>
          <a:xfrm>
            <a:off x="3835021" y="3848669"/>
            <a:ext cx="1473957" cy="696035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48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73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50"/>
          <a:stretch/>
        </p:blipFill>
        <p:spPr>
          <a:xfrm>
            <a:off x="0" y="4804012"/>
            <a:ext cx="9144000" cy="205398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654" y="0"/>
            <a:ext cx="8884692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Секреты химических волокон</a:t>
            </a:r>
            <a:r>
              <a:rPr lang="ru-RU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 баллов</a:t>
            </a:r>
            <a:endParaRPr lang="ru-RU" sz="32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2340590"/>
            <a:ext cx="7886700" cy="1856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является сырьем для получения искусственных волокон? </a:t>
            </a:r>
          </a:p>
        </p:txBody>
      </p:sp>
      <p:sp>
        <p:nvSpPr>
          <p:cNvPr id="6" name="Выгнутая вверх стрелка 5">
            <a:hlinkClick r:id="rId3" action="ppaction://hlinksldjump"/>
          </p:cNvPr>
          <p:cNvSpPr/>
          <p:nvPr/>
        </p:nvSpPr>
        <p:spPr>
          <a:xfrm>
            <a:off x="3835021" y="3848669"/>
            <a:ext cx="1473957" cy="696035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48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6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50"/>
          <a:stretch/>
        </p:blipFill>
        <p:spPr>
          <a:xfrm>
            <a:off x="0" y="4804012"/>
            <a:ext cx="9144000" cy="205398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654" y="0"/>
            <a:ext cx="8884692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Секреты химических волокон</a:t>
            </a:r>
            <a:r>
              <a:rPr lang="ru-RU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30 баллов</a:t>
            </a:r>
            <a:endParaRPr lang="ru-RU" sz="32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2340590"/>
            <a:ext cx="7886700" cy="1856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является сырьем для получения синтетических волокон? </a:t>
            </a:r>
          </a:p>
        </p:txBody>
      </p:sp>
      <p:sp>
        <p:nvSpPr>
          <p:cNvPr id="6" name="Выгнутая вверх стрелка 5">
            <a:hlinkClick r:id="rId3" action="ppaction://hlinksldjump"/>
          </p:cNvPr>
          <p:cNvSpPr/>
          <p:nvPr/>
        </p:nvSpPr>
        <p:spPr>
          <a:xfrm>
            <a:off x="3835021" y="3848669"/>
            <a:ext cx="1473957" cy="696035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48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6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5" y="365126"/>
            <a:ext cx="851620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FF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Ателье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- мастерская, в которой занимаются искусством или художественным ремеслом.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1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54"/>
          <a:stretch/>
        </p:blipFill>
        <p:spPr bwMode="auto">
          <a:xfrm>
            <a:off x="1305773" y="2101791"/>
            <a:ext cx="7014445" cy="457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42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50"/>
          <a:stretch/>
        </p:blipFill>
        <p:spPr>
          <a:xfrm>
            <a:off x="0" y="4804012"/>
            <a:ext cx="9144000" cy="205398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654" y="0"/>
            <a:ext cx="8884692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Секреты химических волокон</a:t>
            </a:r>
            <a:r>
              <a:rPr lang="ru-RU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40 баллов</a:t>
            </a:r>
            <a:endParaRPr lang="ru-RU" sz="32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2340590"/>
            <a:ext cx="7886700" cy="1856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отрицательные качества искусственных тканей? </a:t>
            </a:r>
          </a:p>
        </p:txBody>
      </p:sp>
      <p:sp>
        <p:nvSpPr>
          <p:cNvPr id="6" name="Выгнутая вверх стрелка 5">
            <a:hlinkClick r:id="rId3" action="ppaction://hlinksldjump"/>
          </p:cNvPr>
          <p:cNvSpPr/>
          <p:nvPr/>
        </p:nvSpPr>
        <p:spPr>
          <a:xfrm>
            <a:off x="3835021" y="3848669"/>
            <a:ext cx="1473957" cy="696035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48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6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50"/>
          <a:stretch/>
        </p:blipFill>
        <p:spPr>
          <a:xfrm>
            <a:off x="0" y="4804012"/>
            <a:ext cx="9144000" cy="205398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654" y="0"/>
            <a:ext cx="8884692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Секреты химических волокон</a:t>
            </a:r>
            <a:r>
              <a:rPr lang="ru-RU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50 баллов</a:t>
            </a:r>
            <a:endParaRPr lang="ru-RU" sz="32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2340590"/>
            <a:ext cx="7886700" cy="1856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используют ткани из химических волокон? </a:t>
            </a:r>
          </a:p>
        </p:txBody>
      </p:sp>
      <p:sp>
        <p:nvSpPr>
          <p:cNvPr id="6" name="Выгнутая вверх стрелка 5">
            <a:hlinkClick r:id="rId3" action="ppaction://hlinksldjump"/>
          </p:cNvPr>
          <p:cNvSpPr/>
          <p:nvPr/>
        </p:nvSpPr>
        <p:spPr>
          <a:xfrm>
            <a:off x="3835021" y="3848669"/>
            <a:ext cx="1473957" cy="696035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48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6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340273"/>
              </p:ext>
            </p:extLst>
          </p:nvPr>
        </p:nvGraphicFramePr>
        <p:xfrm>
          <a:off x="846430" y="2244379"/>
          <a:ext cx="7776863" cy="4389120"/>
        </p:xfrm>
        <a:graphic>
          <a:graphicData uri="http://schemas.openxmlformats.org/drawingml/2006/table">
            <a:tbl>
              <a:tblPr firstRow="1" firstCol="1" bandRow="1"/>
              <a:tblGrid>
                <a:gridCol w="2620439"/>
                <a:gridCol w="1150654"/>
                <a:gridCol w="1036157"/>
                <a:gridCol w="925720"/>
                <a:gridCol w="1036157"/>
                <a:gridCol w="1007736"/>
              </a:tblGrid>
              <a:tr h="3636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Категория</a:t>
                      </a:r>
                      <a:endParaRPr lang="ru-RU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7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Каково волокно, таково и полотно  </a:t>
                      </a:r>
                      <a:endParaRPr lang="ru-RU" sz="20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2" action="ppaction://hlinksldjump"/>
                        </a:rPr>
                        <a:t>10</a:t>
                      </a:r>
                      <a:endParaRPr lang="ru-RU" sz="20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3" action="ppaction://hlinksldjump"/>
                        </a:rPr>
                        <a:t>20</a:t>
                      </a:r>
                      <a:endParaRPr lang="ru-RU" sz="20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4" action="ppaction://hlinksldjump"/>
                        </a:rPr>
                        <a:t>30</a:t>
                      </a:r>
                      <a:endParaRPr lang="ru-RU" sz="20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5" action="ppaction://hlinksldjump"/>
                        </a:rPr>
                        <a:t>40</a:t>
                      </a:r>
                      <a:endParaRPr lang="ru-RU" sz="20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6" action="ppaction://hlinksldjump"/>
                        </a:rPr>
                        <a:t>50</a:t>
                      </a:r>
                      <a:endParaRPr lang="ru-RU" sz="20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44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 нет того, кто не был рад 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Примерить из него наряд!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7" action="ppaction://hlinksldjump"/>
                        </a:rPr>
                        <a:t>10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8" action="ppaction://hlinksldjump"/>
                        </a:rPr>
                        <a:t>20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9" action="ppaction://hlinksldjump"/>
                        </a:rPr>
                        <a:t>30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10" action="ppaction://hlinksldjump"/>
                        </a:rPr>
                        <a:t>40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11" action="ppaction://hlinksldjump"/>
                        </a:rPr>
                        <a:t>50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Каков ткач, таковы и ткани 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12" action="ppaction://hlinksldjump"/>
                        </a:rPr>
                        <a:t>10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13" action="ppaction://hlinksldjump"/>
                        </a:rPr>
                        <a:t>20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14" action="ppaction://hlinksldjump"/>
                        </a:rPr>
                        <a:t>30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15" action="ppaction://hlinksldjump"/>
                        </a:rPr>
                        <a:t>40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16" action="ppaction://hlinksldjump"/>
                        </a:rPr>
                        <a:t>50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Секреты химических волокон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17" action="ppaction://hlinksldjump"/>
                        </a:rPr>
                        <a:t>10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18" action="ppaction://hlinksldjump"/>
                        </a:rPr>
                        <a:t>20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19" action="ppaction://hlinksldjump"/>
                        </a:rPr>
                        <a:t>30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20" action="ppaction://hlinksldjump"/>
                        </a:rPr>
                        <a:t>40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21" action="ppaction://hlinksldjump"/>
                        </a:rPr>
                        <a:t>50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12191" y="477672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Своя игра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06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706" y="17405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Что мы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должны узнать о тканях,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чтобы выполнить задание?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093" y="2620370"/>
            <a:ext cx="7997586" cy="3515650"/>
          </a:xfrm>
        </p:spPr>
        <p:txBody>
          <a:bodyPr/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Как и из чего производят эти ткани?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Какие ткани производят из шерсти и шелка?</a:t>
            </a: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Какими свойствами они обладают?</a:t>
            </a:r>
          </a:p>
          <a:p>
            <a:r>
              <a:rPr lang="ru-RU" sz="3200" b="1" dirty="0">
                <a:solidFill>
                  <a:srgbClr val="FF7C80"/>
                </a:solidFill>
              </a:rPr>
              <a:t>Для шитья, каких изделий их используют?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2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354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Заполни кластер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8590" t="21664" r="20352" b="8210"/>
          <a:stretch/>
        </p:blipFill>
        <p:spPr bwMode="auto">
          <a:xfrm>
            <a:off x="0" y="982639"/>
            <a:ext cx="9144000" cy="56856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427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945" y="0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Лабораторно-практическая работа «Изучение свойств тканей и создание фасона юбки»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308463"/>
              </p:ext>
            </p:extLst>
          </p:nvPr>
        </p:nvGraphicFramePr>
        <p:xfrm>
          <a:off x="368489" y="2250483"/>
          <a:ext cx="8561159" cy="4320483"/>
        </p:xfrm>
        <a:graphic>
          <a:graphicData uri="http://schemas.openxmlformats.org/drawingml/2006/table">
            <a:tbl>
              <a:tblPr firstRow="1" firstCol="1" bandRow="1"/>
              <a:tblGrid>
                <a:gridCol w="1990093"/>
                <a:gridCol w="968834"/>
                <a:gridCol w="897822"/>
                <a:gridCol w="1065772"/>
                <a:gridCol w="1384701"/>
                <a:gridCol w="1198883"/>
                <a:gridCol w="1055054"/>
              </a:tblGrid>
              <a:tr h="617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Свойства тканей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Хлопок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Лён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Шерсть 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Шёлк натуральный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Шёлк вискозный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Капрон 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06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Механические свойства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Прочность 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Сминаемость 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Драпируемость 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06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Гигиенические свойства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Гигроскопичность 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Теплозащитность 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Пылеёмкость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06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Технологические свойства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Осыпаемость 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Усадка 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Скольжение 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73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5594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 «П» проектной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320119"/>
            <a:ext cx="7886700" cy="3856844"/>
          </a:xfrm>
        </p:spPr>
        <p:txBody>
          <a:bodyPr/>
          <a:lstStyle/>
          <a:p>
            <a:pPr marL="1485900" lvl="3" indent="-457200">
              <a:buFont typeface="+mj-lt"/>
              <a:buAutoNum type="arabicPeriod"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</a:t>
            </a:r>
          </a:p>
          <a:p>
            <a:pPr marL="1485900" lvl="3" indent="-457200">
              <a:buFont typeface="+mj-lt"/>
              <a:buAutoNum type="arabicPeriod"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Проектирование</a:t>
            </a:r>
          </a:p>
          <a:p>
            <a:pPr marL="1485900" lvl="3" indent="-457200">
              <a:buFont typeface="+mj-lt"/>
              <a:buAutoNum type="arabicPeriod"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информации</a:t>
            </a:r>
          </a:p>
          <a:p>
            <a:pPr marL="1485900" lvl="3" indent="-457200">
              <a:buFont typeface="+mj-lt"/>
              <a:buAutoNum type="arabicPeriod"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</a:t>
            </a:r>
          </a:p>
          <a:p>
            <a:pPr marL="1485900" lvl="3" indent="-457200">
              <a:buFont typeface="+mj-lt"/>
              <a:buAutoNum type="arabicPeriod"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18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lh3.googleusercontent.com/-nCN5PTf5iFo/VqT8Dr1lppI/AAAAAAAAABs/Hdt0pQT5cNsTcDpNn3ZaXYFMj2-vJmxtQCJkC/w600-k/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3" b="17333"/>
          <a:stretch/>
        </p:blipFill>
        <p:spPr bwMode="auto">
          <a:xfrm>
            <a:off x="2563462" y="2729600"/>
            <a:ext cx="4387025" cy="33055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5594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Защита проектов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3152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556394" y="2919955"/>
            <a:ext cx="4394093" cy="3348796"/>
            <a:chOff x="-3057099" y="2683513"/>
            <a:chExt cx="4394093" cy="3348796"/>
          </a:xfrm>
        </p:grpSpPr>
        <p:pic>
          <p:nvPicPr>
            <p:cNvPr id="2049" name="Рисунок 18" descr="http://annavainer.ru/bitrix/templates/new_annavainer/img/main_pa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57098" y="2683513"/>
              <a:ext cx="4394092" cy="3348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-3057099" y="4564946"/>
              <a:ext cx="4394093" cy="1140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b="1" i="1" dirty="0">
                  <a:solidFill>
                    <a:srgbClr val="365F91"/>
                  </a:soli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Verdana"/>
                  <a:ea typeface="Calibri"/>
                  <a:cs typeface="Times New Roman"/>
                </a:rPr>
                <a:t>АТЕЛЬЕ</a:t>
              </a:r>
              <a:endParaRPr lang="ru-RU" dirty="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3200" b="1" i="1" dirty="0"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Verdana"/>
                  <a:ea typeface="Calibri"/>
                  <a:cs typeface="Times New Roman"/>
                </a:rPr>
                <a:t>Шёлковая нить</a:t>
              </a:r>
              <a:endParaRPr lang="ru-RU" dirty="0">
                <a:ea typeface="Calibri"/>
                <a:cs typeface="Times New Roman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467440" y="2919955"/>
            <a:ext cx="4572000" cy="3348796"/>
            <a:chOff x="-3733394" y="-847529"/>
            <a:chExt cx="4572000" cy="3348796"/>
          </a:xfrm>
        </p:grpSpPr>
        <p:pic>
          <p:nvPicPr>
            <p:cNvPr id="5" name="Рисунок 4" descr="http://studiasova.com/wp-content/uploads/2015/05/news-03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48419" y="-847529"/>
              <a:ext cx="4387025" cy="33487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Прямоугольник 6"/>
            <p:cNvSpPr/>
            <p:nvPr/>
          </p:nvSpPr>
          <p:spPr>
            <a:xfrm>
              <a:off x="-3733394" y="238640"/>
              <a:ext cx="4572000" cy="156555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3200" b="1" dirty="0">
                  <a:gradFill>
                    <a:gsLst>
                      <a:gs pos="0">
                        <a:srgbClr val="A54200"/>
                      </a:gs>
                      <a:gs pos="78000">
                        <a:srgbClr val="FF8C19"/>
                      </a:gs>
                      <a:gs pos="100000">
                        <a:srgbClr val="FFF1E9"/>
                      </a:gs>
                    </a:gsLst>
                    <a:lin ang="5400000" scaled="0"/>
                  </a:gradFill>
                  <a:effectLst>
                    <a:outerShdw blurRad="69850" dist="43180" dir="5400000" sx="0" sy="0">
                      <a:srgbClr val="000000">
                        <a:alpha val="65000"/>
                      </a:srgbClr>
                    </a:outerShdw>
                  </a:effectLst>
                  <a:ea typeface="Calibri"/>
                  <a:cs typeface="Times New Roman"/>
                </a:rPr>
                <a:t>ателье</a:t>
              </a:r>
              <a:endParaRPr lang="ru-RU" dirty="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4400" b="1" dirty="0">
                  <a:gradFill>
                    <a:gsLst>
                      <a:gs pos="0">
                        <a:srgbClr val="A54200"/>
                      </a:gs>
                      <a:gs pos="78000">
                        <a:srgbClr val="FF8C19"/>
                      </a:gs>
                      <a:gs pos="100000">
                        <a:srgbClr val="FFF1E9"/>
                      </a:gs>
                    </a:gsLst>
                    <a:lin ang="5400000" scaled="0"/>
                  </a:gradFill>
                  <a:effectLst>
                    <a:outerShdw blurRad="69850" dist="43180" dir="5400000" sx="0" sy="0">
                      <a:srgbClr val="000000">
                        <a:alpha val="65000"/>
                      </a:srgbClr>
                    </a:outerShdw>
                  </a:effectLst>
                  <a:ea typeface="Calibri"/>
                  <a:cs typeface="Times New Roman"/>
                </a:rPr>
                <a:t>Ленточка</a:t>
              </a:r>
              <a:endParaRPr lang="ru-RU" dirty="0">
                <a:ea typeface="Calibri"/>
                <a:cs typeface="Times New Roman"/>
              </a:endParaRPr>
            </a:p>
          </p:txBody>
        </p:sp>
      </p:grpSp>
      <p:pic>
        <p:nvPicPr>
          <p:cNvPr id="4" name="Рисунок 3" descr="https://st.weblancer.net/download/1987007_935xp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94" y="2938014"/>
            <a:ext cx="4483045" cy="3330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833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589</Words>
  <Application>Microsoft Office PowerPoint</Application>
  <PresentationFormat>Экран (4:3)</PresentationFormat>
  <Paragraphs>189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Свойства текстильных материалов. Определение сырьевого состава тканей и изучение их свойств</vt:lpstr>
      <vt:lpstr>Ателье - мастерская, в которой занимаются искусством или художественным ремеслом.  </vt:lpstr>
      <vt:lpstr>Презентация PowerPoint</vt:lpstr>
      <vt:lpstr>Что мы должны узнать о тканях, чтобы выполнить задание?</vt:lpstr>
      <vt:lpstr>Заполни кластер</vt:lpstr>
      <vt:lpstr>Лабораторно-практическая работа «Изучение свойств тканей и создание фасона юбки»</vt:lpstr>
      <vt:lpstr>5 «П» проектной деятельности</vt:lpstr>
      <vt:lpstr>Защита проектов</vt:lpstr>
      <vt:lpstr>Критерии оценки работы</vt:lpstr>
      <vt:lpstr>Создаём лоскутное одеяло</vt:lpstr>
      <vt:lpstr>Каков ткач, таковы и ткани  10 баллов</vt:lpstr>
      <vt:lpstr>Каков ткач, таковы и ткани  20 баллов</vt:lpstr>
      <vt:lpstr>Каков ткач, таковы и ткани  30 баллов</vt:lpstr>
      <vt:lpstr>Каков ткач, таковы и ткани  40 баллов</vt:lpstr>
      <vt:lpstr>Каков ткач, таковы и ткани  50 баллов</vt:lpstr>
      <vt:lpstr>Каково волокно, таково и полотно  10 баллов</vt:lpstr>
      <vt:lpstr>Каково волокно, таково и полотно  20 баллов</vt:lpstr>
      <vt:lpstr>Каково волокно, таково и полотно  30 баллов</vt:lpstr>
      <vt:lpstr>Каково волокно, таково и полотно  40 баллов</vt:lpstr>
      <vt:lpstr>Каково волокно, таково и полотно  50 баллов</vt:lpstr>
      <vt:lpstr>И нет того, кто не был рад,  примерить из него наряд!  10 баллов</vt:lpstr>
      <vt:lpstr>И нет того, кто не был рад,  примерить из него наряд!  20 баллов</vt:lpstr>
      <vt:lpstr>И нет того, кто не был рад,  примерить из него наряд!  30 баллов</vt:lpstr>
      <vt:lpstr>И нет того, кто не был рад,  примерить из него наряд!  40 баллов</vt:lpstr>
      <vt:lpstr>И нет того, кто не был рад,  примерить из него наряд!  50 баллов</vt:lpstr>
      <vt:lpstr>Секреты химических волокон 10 баллов</vt:lpstr>
      <vt:lpstr>Секреты химических волокон 20 баллов</vt:lpstr>
      <vt:lpstr>Секреты химических волокон 30 баллов</vt:lpstr>
      <vt:lpstr>Секреты химических волокон 40 баллов</vt:lpstr>
      <vt:lpstr>Секреты химических волокон 50 баллов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pasha</cp:lastModifiedBy>
  <cp:revision>103</cp:revision>
  <dcterms:created xsi:type="dcterms:W3CDTF">2014-11-21T11:00:06Z</dcterms:created>
  <dcterms:modified xsi:type="dcterms:W3CDTF">2019-10-06T09:39:48Z</dcterms:modified>
</cp:coreProperties>
</file>