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4" r:id="rId3"/>
    <p:sldId id="296" r:id="rId4"/>
    <p:sldId id="298" r:id="rId5"/>
    <p:sldId id="300" r:id="rId6"/>
    <p:sldId id="297" r:id="rId7"/>
    <p:sldId id="299" r:id="rId8"/>
    <p:sldId id="301" r:id="rId9"/>
    <p:sldId id="267" r:id="rId10"/>
    <p:sldId id="303" r:id="rId11"/>
    <p:sldId id="266" r:id="rId12"/>
    <p:sldId id="304" r:id="rId13"/>
    <p:sldId id="259" r:id="rId14"/>
    <p:sldId id="262" r:id="rId15"/>
    <p:sldId id="274" r:id="rId16"/>
    <p:sldId id="256" r:id="rId17"/>
    <p:sldId id="264" r:id="rId18"/>
    <p:sldId id="285" r:id="rId19"/>
    <p:sldId id="283" r:id="rId20"/>
    <p:sldId id="282" r:id="rId21"/>
    <p:sldId id="281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C2"/>
    <a:srgbClr val="B85236"/>
    <a:srgbClr val="F79C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524" autoAdjust="0"/>
    <p:restoredTop sz="94660" autoAdjust="0"/>
  </p:normalViewPr>
  <p:slideViewPr>
    <p:cSldViewPr>
      <p:cViewPr>
        <p:scale>
          <a:sx n="80" d="100"/>
          <a:sy n="80" d="100"/>
        </p:scale>
        <p:origin x="-96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img1.liveinternet.ru/images/foto/b/3/477/2270477/f_18455958.jpg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ella-castor.ru/files/26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000108"/>
            <a:ext cx="7358114" cy="5076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Добрый  день! Успехов Всем на уроке. </a:t>
            </a:r>
          </a:p>
          <a:p>
            <a:r>
              <a:rPr lang="ru-RU" sz="2400" b="1" dirty="0" smtClean="0"/>
              <a:t>А это во многом зависит от Вас самих ! 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8589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85720" y="1571612"/>
            <a:ext cx="8458200" cy="4279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tx1">
                    <a:alpha val="88000"/>
                  </a:schemeClr>
                </a:solidFill>
                <a:latin typeface="Times New Roman"/>
                <a:cs typeface="Times New Roman"/>
              </a:rPr>
              <a:t>Сила упругости.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tx1">
                    <a:alpha val="88000"/>
                  </a:schemeClr>
                </a:solidFill>
                <a:latin typeface="Times New Roman"/>
                <a:cs typeface="Times New Roman"/>
              </a:rPr>
              <a:t>Закон Гука.</a:t>
            </a:r>
          </a:p>
        </p:txBody>
      </p:sp>
      <p:pic>
        <p:nvPicPr>
          <p:cNvPr id="4" name="Picture 4" descr="http://stella-castor.ru/files/26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7" y="0"/>
            <a:ext cx="1766723" cy="1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282" y="214290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 упругости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443711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96336" y="260648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48478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сила возникающая в теле в результате его деформации и стремящаяся вернуть тело в исходное положение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944454" cy="33774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688" y="436510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4" descr="http://stella-castor.ru/files/26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7" y="0"/>
            <a:ext cx="1766723" cy="1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708400" y="4724400"/>
            <a:ext cx="1152525" cy="1584325"/>
          </a:xfrm>
          <a:prstGeom prst="cube">
            <a:avLst>
              <a:gd name="adj" fmla="val 25069"/>
            </a:avLst>
          </a:prstGeom>
          <a:gradFill rotWithShape="1">
            <a:gsLst>
              <a:gs pos="0">
                <a:srgbClr val="663300"/>
              </a:gs>
              <a:gs pos="50000">
                <a:srgbClr val="663300">
                  <a:gamma/>
                  <a:tint val="0"/>
                  <a:invGamma/>
                </a:srgbClr>
              </a:gs>
              <a:gs pos="100000">
                <a:srgbClr val="66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7164388" y="4724400"/>
            <a:ext cx="1152525" cy="1584325"/>
          </a:xfrm>
          <a:prstGeom prst="cube">
            <a:avLst>
              <a:gd name="adj" fmla="val 25069"/>
            </a:avLst>
          </a:prstGeom>
          <a:gradFill rotWithShape="1">
            <a:gsLst>
              <a:gs pos="0">
                <a:srgbClr val="663300"/>
              </a:gs>
              <a:gs pos="50000">
                <a:srgbClr val="663300">
                  <a:gamma/>
                  <a:tint val="0"/>
                  <a:invGamma/>
                </a:srgbClr>
              </a:gs>
              <a:gs pos="100000">
                <a:srgbClr val="66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2997200"/>
            <a:ext cx="558800" cy="1871663"/>
            <a:chOff x="783" y="391"/>
            <a:chExt cx="352" cy="1179"/>
          </a:xfrm>
        </p:grpSpPr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939" y="391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939" y="602"/>
              <a:ext cx="196" cy="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H="1">
              <a:off x="783" y="632"/>
              <a:ext cx="352" cy="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H="1">
              <a:off x="783" y="753"/>
              <a:ext cx="352" cy="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H="1">
              <a:off x="783" y="874"/>
              <a:ext cx="352" cy="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H="1">
              <a:off x="783" y="995"/>
              <a:ext cx="352" cy="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flipH="1">
              <a:off x="783" y="1116"/>
              <a:ext cx="352" cy="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 flipH="1">
              <a:off x="783" y="1237"/>
              <a:ext cx="352" cy="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783" y="662"/>
              <a:ext cx="352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783" y="784"/>
              <a:ext cx="352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783" y="904"/>
              <a:ext cx="352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783" y="1025"/>
              <a:ext cx="352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>
              <a:off x="783" y="1146"/>
              <a:ext cx="352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783" y="1267"/>
              <a:ext cx="195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978" y="1327"/>
              <a:ext cx="0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Arc 20"/>
            <p:cNvSpPr>
              <a:spLocks/>
            </p:cNvSpPr>
            <p:nvPr/>
          </p:nvSpPr>
          <p:spPr bwMode="auto">
            <a:xfrm flipH="1" flipV="1">
              <a:off x="900" y="1449"/>
              <a:ext cx="156" cy="12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4462 w 43200"/>
                <a:gd name="T1" fmla="*/ 43010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4461" y="43009"/>
                  </a:moveTo>
                  <a:cubicBezTo>
                    <a:pt x="23513" y="43136"/>
                    <a:pt x="2255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24461" y="43009"/>
                  </a:moveTo>
                  <a:cubicBezTo>
                    <a:pt x="23513" y="43136"/>
                    <a:pt x="2255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908175" y="3068638"/>
            <a:ext cx="311150" cy="366712"/>
            <a:chOff x="3515" y="1162"/>
            <a:chExt cx="196" cy="231"/>
          </a:xfrm>
        </p:grpSpPr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3515" y="1162"/>
              <a:ext cx="9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3515" y="1344"/>
              <a:ext cx="196" cy="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47813" y="3429000"/>
            <a:ext cx="865187" cy="2881313"/>
            <a:chOff x="2200" y="1253"/>
            <a:chExt cx="545" cy="1815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290" y="1253"/>
              <a:ext cx="352" cy="1360"/>
              <a:chOff x="4195" y="1525"/>
              <a:chExt cx="352" cy="1360"/>
            </a:xfrm>
          </p:grpSpPr>
          <p:sp>
            <p:nvSpPr>
              <p:cNvPr id="38938" name="Line 26"/>
              <p:cNvSpPr>
                <a:spLocks noChangeShapeType="1"/>
              </p:cNvSpPr>
              <p:nvPr/>
            </p:nvSpPr>
            <p:spPr bwMode="auto">
              <a:xfrm flipH="1">
                <a:off x="4195" y="1525"/>
                <a:ext cx="352" cy="4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9" name="Line 27"/>
              <p:cNvSpPr>
                <a:spLocks noChangeShapeType="1"/>
              </p:cNvSpPr>
              <p:nvPr/>
            </p:nvSpPr>
            <p:spPr bwMode="auto">
              <a:xfrm flipH="1">
                <a:off x="4195" y="1728"/>
                <a:ext cx="352" cy="4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0" name="Line 28"/>
              <p:cNvSpPr>
                <a:spLocks noChangeShapeType="1"/>
              </p:cNvSpPr>
              <p:nvPr/>
            </p:nvSpPr>
            <p:spPr bwMode="auto">
              <a:xfrm flipH="1">
                <a:off x="4195" y="1920"/>
                <a:ext cx="352" cy="4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1" name="Line 29"/>
              <p:cNvSpPr>
                <a:spLocks noChangeShapeType="1"/>
              </p:cNvSpPr>
              <p:nvPr/>
            </p:nvSpPr>
            <p:spPr bwMode="auto">
              <a:xfrm flipH="1">
                <a:off x="4195" y="2111"/>
                <a:ext cx="352" cy="4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2" name="Line 30"/>
              <p:cNvSpPr>
                <a:spLocks noChangeShapeType="1"/>
              </p:cNvSpPr>
              <p:nvPr/>
            </p:nvSpPr>
            <p:spPr bwMode="auto">
              <a:xfrm flipH="1">
                <a:off x="4195" y="2302"/>
                <a:ext cx="352" cy="4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3" name="Line 31"/>
              <p:cNvSpPr>
                <a:spLocks noChangeShapeType="1"/>
              </p:cNvSpPr>
              <p:nvPr/>
            </p:nvSpPr>
            <p:spPr bwMode="auto">
              <a:xfrm flipH="1">
                <a:off x="4195" y="2494"/>
                <a:ext cx="352" cy="4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4" name="Line 32"/>
              <p:cNvSpPr>
                <a:spLocks noChangeShapeType="1"/>
              </p:cNvSpPr>
              <p:nvPr/>
            </p:nvSpPr>
            <p:spPr bwMode="auto">
              <a:xfrm>
                <a:off x="4195" y="1585"/>
                <a:ext cx="352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5" name="Line 33"/>
              <p:cNvSpPr>
                <a:spLocks noChangeShapeType="1"/>
              </p:cNvSpPr>
              <p:nvPr/>
            </p:nvSpPr>
            <p:spPr bwMode="auto">
              <a:xfrm>
                <a:off x="4195" y="1777"/>
                <a:ext cx="352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6" name="Line 34"/>
              <p:cNvSpPr>
                <a:spLocks noChangeShapeType="1"/>
              </p:cNvSpPr>
              <p:nvPr/>
            </p:nvSpPr>
            <p:spPr bwMode="auto">
              <a:xfrm>
                <a:off x="4195" y="1968"/>
                <a:ext cx="352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>
                <a:off x="4195" y="2159"/>
                <a:ext cx="352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8" name="Line 36"/>
              <p:cNvSpPr>
                <a:spLocks noChangeShapeType="1"/>
              </p:cNvSpPr>
              <p:nvPr/>
            </p:nvSpPr>
            <p:spPr bwMode="auto">
              <a:xfrm>
                <a:off x="4195" y="2351"/>
                <a:ext cx="352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9" name="Line 37"/>
              <p:cNvSpPr>
                <a:spLocks noChangeShapeType="1"/>
              </p:cNvSpPr>
              <p:nvPr/>
            </p:nvSpPr>
            <p:spPr bwMode="auto">
              <a:xfrm>
                <a:off x="4195" y="2542"/>
                <a:ext cx="195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0" name="Line 38"/>
              <p:cNvSpPr>
                <a:spLocks noChangeShapeType="1"/>
              </p:cNvSpPr>
              <p:nvPr/>
            </p:nvSpPr>
            <p:spPr bwMode="auto">
              <a:xfrm flipH="1">
                <a:off x="4376" y="2638"/>
                <a:ext cx="14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1" name="Arc 39"/>
              <p:cNvSpPr>
                <a:spLocks/>
              </p:cNvSpPr>
              <p:nvPr/>
            </p:nvSpPr>
            <p:spPr bwMode="auto">
              <a:xfrm flipH="1" flipV="1">
                <a:off x="4286" y="2749"/>
                <a:ext cx="181" cy="13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4462 w 43200"/>
                  <a:gd name="T1" fmla="*/ 43010 h 43200"/>
                  <a:gd name="T2" fmla="*/ 4320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4461" y="43009"/>
                    </a:moveTo>
                    <a:cubicBezTo>
                      <a:pt x="23513" y="43136"/>
                      <a:pt x="22557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4461" y="43009"/>
                    </a:moveTo>
                    <a:cubicBezTo>
                      <a:pt x="23513" y="43136"/>
                      <a:pt x="22557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200" y="2478"/>
              <a:ext cx="545" cy="590"/>
              <a:chOff x="2880" y="2795"/>
              <a:chExt cx="545" cy="590"/>
            </a:xfrm>
          </p:grpSpPr>
          <p:sp>
            <p:nvSpPr>
              <p:cNvPr id="38953" name="AutoShape 41"/>
              <p:cNvSpPr>
                <a:spLocks noChangeArrowheads="1"/>
              </p:cNvSpPr>
              <p:nvPr/>
            </p:nvSpPr>
            <p:spPr bwMode="auto">
              <a:xfrm>
                <a:off x="2880" y="2931"/>
                <a:ext cx="545" cy="45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954" name="AutoShape 42"/>
              <p:cNvSpPr>
                <a:spLocks noChangeArrowheads="1"/>
              </p:cNvSpPr>
              <p:nvPr/>
            </p:nvSpPr>
            <p:spPr bwMode="auto">
              <a:xfrm>
                <a:off x="3016" y="2795"/>
                <a:ext cx="227" cy="408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8955" name="Freeform 43"/>
            <p:cNvSpPr>
              <a:spLocks/>
            </p:cNvSpPr>
            <p:nvPr/>
          </p:nvSpPr>
          <p:spPr bwMode="auto">
            <a:xfrm>
              <a:off x="2382" y="2523"/>
              <a:ext cx="77" cy="67"/>
            </a:xfrm>
            <a:custGeom>
              <a:avLst/>
              <a:gdLst/>
              <a:ahLst/>
              <a:cxnLst>
                <a:cxn ang="0">
                  <a:pos x="77" y="67"/>
                </a:cxn>
                <a:cxn ang="0">
                  <a:pos x="38" y="58"/>
                </a:cxn>
                <a:cxn ang="0">
                  <a:pos x="0" y="0"/>
                </a:cxn>
              </a:cxnLst>
              <a:rect l="0" t="0" r="r" b="b"/>
              <a:pathLst>
                <a:path w="77" h="67">
                  <a:moveTo>
                    <a:pt x="77" y="67"/>
                  </a:moveTo>
                  <a:cubicBezTo>
                    <a:pt x="64" y="64"/>
                    <a:pt x="48" y="67"/>
                    <a:pt x="38" y="58"/>
                  </a:cubicBezTo>
                  <a:cubicBezTo>
                    <a:pt x="21" y="43"/>
                    <a:pt x="0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56" name="AutoShape 44" descr="Орех"/>
          <p:cNvSpPr>
            <a:spLocks noChangeArrowheads="1"/>
          </p:cNvSpPr>
          <p:nvPr/>
        </p:nvSpPr>
        <p:spPr bwMode="auto">
          <a:xfrm>
            <a:off x="539750" y="2852738"/>
            <a:ext cx="1800225" cy="293687"/>
          </a:xfrm>
          <a:prstGeom prst="cube">
            <a:avLst>
              <a:gd name="adj" fmla="val 6188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57" name="AutoShape 45"/>
          <p:cNvSpPr>
            <a:spLocks noChangeArrowheads="1"/>
          </p:cNvSpPr>
          <p:nvPr/>
        </p:nvSpPr>
        <p:spPr bwMode="auto">
          <a:xfrm>
            <a:off x="3059113" y="4652963"/>
            <a:ext cx="5834062" cy="504825"/>
          </a:xfrm>
          <a:prstGeom prst="parallelogram">
            <a:avLst>
              <a:gd name="adj" fmla="val 177362"/>
            </a:avLst>
          </a:prstGeom>
          <a:gradFill rotWithShape="1">
            <a:gsLst>
              <a:gs pos="0">
                <a:srgbClr val="800000">
                  <a:gamma/>
                  <a:tint val="0"/>
                  <a:invGamma/>
                </a:srgbClr>
              </a:gs>
              <a:gs pos="100000">
                <a:srgbClr val="800000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58" name="AutoShape 46"/>
          <p:cNvSpPr>
            <a:spLocks noChangeArrowheads="1"/>
          </p:cNvSpPr>
          <p:nvPr/>
        </p:nvSpPr>
        <p:spPr bwMode="auto">
          <a:xfrm rot="10800000">
            <a:off x="2555875" y="1052513"/>
            <a:ext cx="6588125" cy="4464050"/>
          </a:xfrm>
          <a:custGeom>
            <a:avLst/>
            <a:gdLst>
              <a:gd name="G0" fmla="+- 7103 0 0"/>
              <a:gd name="G1" fmla="+- -9469941 0 0"/>
              <a:gd name="G2" fmla="+- 0 0 -9469941"/>
              <a:gd name="T0" fmla="*/ 0 256 1"/>
              <a:gd name="T1" fmla="*/ 180 256 1"/>
              <a:gd name="G3" fmla="+- -9469941 T0 T1"/>
              <a:gd name="T2" fmla="*/ 0 256 1"/>
              <a:gd name="T3" fmla="*/ 90 256 1"/>
              <a:gd name="G4" fmla="+- -9469941 T2 T3"/>
              <a:gd name="G5" fmla="*/ G4 2 1"/>
              <a:gd name="T4" fmla="*/ 90 256 1"/>
              <a:gd name="T5" fmla="*/ 0 256 1"/>
              <a:gd name="G6" fmla="+- -9469941 T4 T5"/>
              <a:gd name="G7" fmla="*/ G6 2 1"/>
              <a:gd name="G8" fmla="abs -946994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103"/>
              <a:gd name="G18" fmla="*/ 7103 1 2"/>
              <a:gd name="G19" fmla="+- G18 5400 0"/>
              <a:gd name="G20" fmla="cos G19 -9469941"/>
              <a:gd name="G21" fmla="sin G19 -9469941"/>
              <a:gd name="G22" fmla="+- G20 10800 0"/>
              <a:gd name="G23" fmla="+- G21 10800 0"/>
              <a:gd name="G24" fmla="+- 10800 0 G20"/>
              <a:gd name="G25" fmla="+- 7103 10800 0"/>
              <a:gd name="G26" fmla="?: G9 G17 G25"/>
              <a:gd name="G27" fmla="?: G9 0 21600"/>
              <a:gd name="G28" fmla="cos 10800 -9469941"/>
              <a:gd name="G29" fmla="sin 10800 -9469941"/>
              <a:gd name="G30" fmla="sin 7103 -9469941"/>
              <a:gd name="G31" fmla="+- G28 10800 0"/>
              <a:gd name="G32" fmla="+- G29 10800 0"/>
              <a:gd name="G33" fmla="+- G30 10800 0"/>
              <a:gd name="G34" fmla="?: G4 0 G31"/>
              <a:gd name="G35" fmla="?: -9469941 G34 0"/>
              <a:gd name="G36" fmla="?: G6 G35 G31"/>
              <a:gd name="G37" fmla="+- 21600 0 G36"/>
              <a:gd name="G38" fmla="?: G4 0 G33"/>
              <a:gd name="G39" fmla="?: -946994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512 w 21600"/>
              <a:gd name="T15" fmla="*/ 5601 h 21600"/>
              <a:gd name="T16" fmla="*/ 10800 w 21600"/>
              <a:gd name="T17" fmla="*/ 3697 h 21600"/>
              <a:gd name="T18" fmla="*/ 18088 w 21600"/>
              <a:gd name="T19" fmla="*/ 560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017" y="6675"/>
                </a:moveTo>
                <a:cubicBezTo>
                  <a:pt x="6350" y="4806"/>
                  <a:pt x="8504" y="3696"/>
                  <a:pt x="10800" y="3697"/>
                </a:cubicBezTo>
                <a:cubicBezTo>
                  <a:pt x="13095" y="3697"/>
                  <a:pt x="15249" y="4806"/>
                  <a:pt x="16582" y="6675"/>
                </a:cubicBezTo>
                <a:lnTo>
                  <a:pt x="19592" y="4528"/>
                </a:lnTo>
                <a:cubicBezTo>
                  <a:pt x="17565" y="1686"/>
                  <a:pt x="14290" y="-1"/>
                  <a:pt x="10799" y="0"/>
                </a:cubicBezTo>
                <a:cubicBezTo>
                  <a:pt x="7309" y="0"/>
                  <a:pt x="4034" y="1686"/>
                  <a:pt x="2007" y="4528"/>
                </a:cubicBezTo>
                <a:close/>
              </a:path>
            </a:pathLst>
          </a:cu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9020"/>
                  <a:invGamma/>
                </a:srgbClr>
              </a:gs>
              <a:gs pos="100000">
                <a:srgbClr val="800000"/>
              </a:gs>
            </a:gsLst>
            <a:lin ang="2700000" scaled="1"/>
          </a:gra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59" name="AutoShape 47"/>
          <p:cNvSpPr>
            <a:spLocks noChangeArrowheads="1"/>
          </p:cNvSpPr>
          <p:nvPr/>
        </p:nvSpPr>
        <p:spPr bwMode="auto">
          <a:xfrm>
            <a:off x="5364163" y="3644900"/>
            <a:ext cx="1008062" cy="1223963"/>
          </a:xfrm>
          <a:prstGeom prst="can">
            <a:avLst>
              <a:gd name="adj" fmla="val 30354"/>
            </a:avLst>
          </a:prstGeom>
          <a:gradFill rotWithShape="1">
            <a:gsLst>
              <a:gs pos="0">
                <a:schemeClr val="tx1"/>
              </a:gs>
              <a:gs pos="5000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0" name="AutoShape 48"/>
          <p:cNvSpPr>
            <a:spLocks noChangeArrowheads="1"/>
          </p:cNvSpPr>
          <p:nvPr/>
        </p:nvSpPr>
        <p:spPr bwMode="auto">
          <a:xfrm>
            <a:off x="5724525" y="3068638"/>
            <a:ext cx="287338" cy="2016125"/>
          </a:xfrm>
          <a:prstGeom prst="upArrow">
            <a:avLst>
              <a:gd name="adj1" fmla="val 50000"/>
              <a:gd name="adj2" fmla="val 175414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084888" y="2781300"/>
            <a:ext cx="1006475" cy="627063"/>
            <a:chOff x="2472" y="2069"/>
            <a:chExt cx="634" cy="353"/>
          </a:xfrm>
        </p:grpSpPr>
        <p:sp>
          <p:nvSpPr>
            <p:cNvPr id="38962" name="Text Box 50"/>
            <p:cNvSpPr txBox="1">
              <a:spLocks noChangeArrowheads="1"/>
            </p:cNvSpPr>
            <p:nvPr/>
          </p:nvSpPr>
          <p:spPr bwMode="auto">
            <a:xfrm>
              <a:off x="2472" y="2069"/>
              <a:ext cx="27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CC3300"/>
                  </a:solidFill>
                  <a:latin typeface="Arial Black" pitchFamily="34" charset="0"/>
                </a:rPr>
                <a:t>F</a:t>
              </a:r>
              <a:endParaRPr lang="ru-RU" sz="2800" b="1">
                <a:solidFill>
                  <a:srgbClr val="CC3300"/>
                </a:solidFill>
                <a:latin typeface="Arial Black" pitchFamily="34" charset="0"/>
              </a:endParaRPr>
            </a:p>
          </p:txBody>
        </p:sp>
        <p:sp>
          <p:nvSpPr>
            <p:cNvPr id="38963" name="Line 51"/>
            <p:cNvSpPr>
              <a:spLocks noChangeShapeType="1"/>
            </p:cNvSpPr>
            <p:nvPr/>
          </p:nvSpPr>
          <p:spPr bwMode="auto">
            <a:xfrm>
              <a:off x="2579" y="2115"/>
              <a:ext cx="119" cy="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64" name="Text Box 52"/>
            <p:cNvSpPr txBox="1">
              <a:spLocks noChangeArrowheads="1"/>
            </p:cNvSpPr>
            <p:nvPr/>
          </p:nvSpPr>
          <p:spPr bwMode="auto">
            <a:xfrm>
              <a:off x="2653" y="2251"/>
              <a:ext cx="45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>
                  <a:solidFill>
                    <a:srgbClr val="CC3300"/>
                  </a:solidFill>
                  <a:latin typeface="Arial Black" pitchFamily="34" charset="0"/>
                </a:rPr>
                <a:t>УПР</a:t>
              </a:r>
            </a:p>
          </p:txBody>
        </p:sp>
      </p:grpSp>
      <p:sp>
        <p:nvSpPr>
          <p:cNvPr id="38979" name="AutoShape 67"/>
          <p:cNvSpPr>
            <a:spLocks noChangeArrowheads="1"/>
          </p:cNvSpPr>
          <p:nvPr/>
        </p:nvSpPr>
        <p:spPr bwMode="auto">
          <a:xfrm>
            <a:off x="1835150" y="4005263"/>
            <a:ext cx="287338" cy="1296987"/>
          </a:xfrm>
          <a:prstGeom prst="upArrow">
            <a:avLst>
              <a:gd name="adj1" fmla="val 50000"/>
              <a:gd name="adj2" fmla="val 112845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2195513" y="4652963"/>
            <a:ext cx="1006475" cy="627062"/>
            <a:chOff x="2472" y="2069"/>
            <a:chExt cx="634" cy="353"/>
          </a:xfrm>
        </p:grpSpPr>
        <p:sp>
          <p:nvSpPr>
            <p:cNvPr id="38981" name="Text Box 69"/>
            <p:cNvSpPr txBox="1">
              <a:spLocks noChangeArrowheads="1"/>
            </p:cNvSpPr>
            <p:nvPr/>
          </p:nvSpPr>
          <p:spPr bwMode="auto">
            <a:xfrm>
              <a:off x="2472" y="2069"/>
              <a:ext cx="27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CC3300"/>
                  </a:solidFill>
                  <a:latin typeface="Arial Black" pitchFamily="34" charset="0"/>
                </a:rPr>
                <a:t>F</a:t>
              </a:r>
              <a:endParaRPr lang="ru-RU" sz="3200" b="1">
                <a:solidFill>
                  <a:srgbClr val="CC3300"/>
                </a:solidFill>
                <a:latin typeface="Arial Black" pitchFamily="34" charset="0"/>
              </a:endParaRPr>
            </a:p>
          </p:txBody>
        </p:sp>
        <p:sp>
          <p:nvSpPr>
            <p:cNvPr id="38982" name="Line 70"/>
            <p:cNvSpPr>
              <a:spLocks noChangeShapeType="1"/>
            </p:cNvSpPr>
            <p:nvPr/>
          </p:nvSpPr>
          <p:spPr bwMode="auto">
            <a:xfrm>
              <a:off x="2579" y="2115"/>
              <a:ext cx="119" cy="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83" name="Text Box 71"/>
            <p:cNvSpPr txBox="1">
              <a:spLocks noChangeArrowheads="1"/>
            </p:cNvSpPr>
            <p:nvPr/>
          </p:nvSpPr>
          <p:spPr bwMode="auto">
            <a:xfrm>
              <a:off x="2653" y="2251"/>
              <a:ext cx="45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rgbClr val="CC3300"/>
                  </a:solidFill>
                  <a:latin typeface="Arial Black" pitchFamily="34" charset="0"/>
                </a:rPr>
                <a:t>УПР</a:t>
              </a:r>
            </a:p>
          </p:txBody>
        </p:sp>
      </p:grpSp>
      <p:pic>
        <p:nvPicPr>
          <p:cNvPr id="71" name="Picture 4" descr="http://stella-castor.ru/files/26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7" y="0"/>
            <a:ext cx="1766723" cy="1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0.0474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7" grpId="0" animBg="1"/>
      <p:bldP spid="38958" grpId="0" animBg="1"/>
      <p:bldP spid="38959" grpId="0" animBg="1"/>
      <p:bldP spid="38959" grpId="1" animBg="1"/>
      <p:bldP spid="38960" grpId="0" animBg="1"/>
      <p:bldP spid="389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oo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114800" cy="5019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572140"/>
            <a:ext cx="221456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Роберт Гук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1635—1703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1714488"/>
            <a:ext cx="4143372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Модуль силы упругости при растяжении (или сжатии) прямо пропорционален изменению длины тела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51520" y="1700808"/>
          <a:ext cx="601662" cy="868362"/>
        </p:xfrm>
        <a:graphic>
          <a:graphicData uri="http://schemas.openxmlformats.org/presentationml/2006/ole">
            <p:oleObj spid="_x0000_s1035" name="Формула" r:id="rId3" imgW="126725" imgH="177415" progId="Equation.3">
              <p:embed/>
            </p:oleObj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95536" y="1844824"/>
            <a:ext cx="8353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800000"/>
                </a:solidFill>
              </a:rPr>
              <a:t>       </a:t>
            </a:r>
            <a:r>
              <a:rPr lang="ru-RU" sz="3600" dirty="0">
                <a:solidFill>
                  <a:srgbClr val="800000"/>
                </a:solidFill>
              </a:rPr>
              <a:t>- </a:t>
            </a:r>
            <a:r>
              <a:rPr lang="ru-RU" sz="3600" i="1" dirty="0">
                <a:solidFill>
                  <a:srgbClr val="800000"/>
                </a:solidFill>
              </a:rPr>
              <a:t>коэффициент пропорциональности –  коэффициент жесткости.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68313" y="4868863"/>
            <a:ext cx="856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        </a:t>
            </a:r>
            <a:endParaRPr lang="ru-RU" sz="3600" i="1">
              <a:solidFill>
                <a:srgbClr val="800000"/>
              </a:solidFill>
            </a:endParaRPr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3419872" y="3212976"/>
          <a:ext cx="1597025" cy="1338263"/>
        </p:xfrm>
        <a:graphic>
          <a:graphicData uri="http://schemas.openxmlformats.org/presentationml/2006/ole">
            <p:oleObj spid="_x0000_s1036" name="Формула" r:id="rId4" imgW="469696" imgH="393529" progId="Equation.3">
              <p:embed/>
            </p:oleObj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2627784" y="5157192"/>
          <a:ext cx="3629025" cy="1399158"/>
        </p:xfrm>
        <a:graphic>
          <a:graphicData uri="http://schemas.openxmlformats.org/presentationml/2006/ole">
            <p:oleObj spid="_x0000_s1037" name="Формула" r:id="rId5" imgW="1180588" imgH="431613" progId="Equation.3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1907704" y="260648"/>
          <a:ext cx="4165600" cy="1333500"/>
        </p:xfrm>
        <a:graphic>
          <a:graphicData uri="http://schemas.openxmlformats.org/presentationml/2006/ole">
            <p:oleObj spid="_x0000_s1038" name="Формула" r:id="rId6" imgW="748975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692692"/>
          <a:ext cx="8352928" cy="5688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176464"/>
              </a:tblGrid>
              <a:tr h="1099057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9057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9057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2407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9057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8319" y="101000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808C2"/>
                </a:solidFill>
                <a:latin typeface="Times New Roman" pitchFamily="18" charset="0"/>
                <a:cs typeface="Times New Roman" pitchFamily="18" charset="0"/>
              </a:rPr>
              <a:t>Сила тяжести</a:t>
            </a:r>
            <a:endParaRPr lang="ru-RU" sz="3600" b="1" dirty="0">
              <a:solidFill>
                <a:srgbClr val="08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980728"/>
            <a:ext cx="3494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808C2"/>
                </a:solidFill>
                <a:latin typeface="Times New Roman" pitchFamily="18" charset="0"/>
                <a:cs typeface="Times New Roman" pitchFamily="18" charset="0"/>
              </a:rPr>
              <a:t>Сила упругости</a:t>
            </a:r>
            <a:endParaRPr lang="ru-RU" sz="3600" b="1" dirty="0">
              <a:solidFill>
                <a:srgbClr val="08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70892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1988840"/>
            <a:ext cx="108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7906" y="2060848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3140968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306896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221088"/>
            <a:ext cx="3960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вертикально вниз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4077072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против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деформации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5517232"/>
            <a:ext cx="59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∆l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3306" y="28574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2428868"/>
            <a:ext cx="94441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764889"/>
            <a:ext cx="78263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силой обладал Робин Гуд,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коэффициент жесткости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тетивы 10 000 Н/м, а тетиву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растянул на 0,2м.</a:t>
            </a:r>
          </a:p>
        </p:txBody>
      </p:sp>
      <p:pic>
        <p:nvPicPr>
          <p:cNvPr id="15" name="Рисунок 14" descr="d492cc7c58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1919" y="3607281"/>
            <a:ext cx="2358513" cy="3018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832" y="3326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808C2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5400" b="1" dirty="0">
              <a:solidFill>
                <a:srgbClr val="0808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411760" y="260648"/>
            <a:ext cx="648072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800" b="1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kumimoji="0"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0"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kumimoji="0" lang="ru-RU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25,</a:t>
            </a:r>
            <a:r>
              <a:rPr lang="en-US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экспериментальная задача: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Вычислить жёсткость резинки при наличии линейки и груза известной массы. </a:t>
            </a:r>
          </a:p>
          <a:p>
            <a:pPr algn="ctr">
              <a:spcBef>
                <a:spcPct val="50000"/>
              </a:spcBef>
            </a:pPr>
            <a:endParaRPr lang="ru-RU" sz="3600" dirty="0" smtClean="0"/>
          </a:p>
          <a:p>
            <a:pPr algn="ctr">
              <a:spcBef>
                <a:spcPct val="50000"/>
              </a:spcBef>
            </a:pPr>
            <a:r>
              <a:rPr kumimoji="0" lang="ru-RU" sz="3600" i="1" dirty="0" smtClean="0">
                <a:solidFill>
                  <a:srgbClr val="0000CC"/>
                </a:solidFill>
              </a:rPr>
              <a:t> </a:t>
            </a:r>
            <a:endParaRPr kumimoji="0" lang="ru-RU" sz="3600" i="1" dirty="0">
              <a:solidFill>
                <a:srgbClr val="0000CC"/>
              </a:solidFill>
            </a:endParaRPr>
          </a:p>
        </p:txBody>
      </p:sp>
      <p:pic>
        <p:nvPicPr>
          <p:cNvPr id="40965" name="Picture 5" descr="kniga_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3071834" cy="32112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21297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Задание по выбору:</a:t>
            </a:r>
          </a:p>
          <a:p>
            <a:r>
              <a:rPr lang="ru-RU" sz="2000" b="1" dirty="0" smtClean="0">
                <a:latin typeface="Times New Roman" pitchFamily="18" charset="0"/>
              </a:rPr>
              <a:t>1. Под действием какой силы пружина, имеющая коэффициент жесткости 1кН/м, сжалась на 4 см?</a:t>
            </a:r>
          </a:p>
          <a:p>
            <a:r>
              <a:rPr lang="ru-RU" sz="2000" b="1" dirty="0" smtClean="0">
                <a:latin typeface="Times New Roman" pitchFamily="18" charset="0"/>
              </a:rPr>
              <a:t>2. Определите  удлинение  пружины,   если  на  нее действует  сила 10 Н, а коэффициент жесткости пружины 500 Н/м.</a:t>
            </a:r>
          </a:p>
          <a:p>
            <a:r>
              <a:rPr lang="ru-RU" sz="2000" b="1" dirty="0" smtClean="0">
                <a:latin typeface="Times New Roman" pitchFamily="18" charset="0"/>
              </a:rPr>
              <a:t>3. Чему равен коэффициент жесткости стержня, если под действием груза 1кН он удлинился на 1 мм?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3071834" cy="25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23802_12110423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3571900" cy="25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4346" y="4214818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</a:rPr>
              <a:t>Игрушки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силы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упругости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807557" y="563076"/>
            <a:ext cx="3467212" cy="37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748" tIns="39374" rIns="78748" bIns="39374" anchor="ctr"/>
          <a:lstStyle/>
          <a:p>
            <a:pPr algn="ctr" eaLnBrk="0" hangingPunct="0"/>
            <a:r>
              <a:rPr lang="ru-RU" sz="4100" b="1" dirty="0">
                <a:solidFill>
                  <a:srgbClr val="000099"/>
                </a:solidFill>
                <a:latin typeface="Times New Roman" pitchFamily="18" charset="0"/>
              </a:rPr>
              <a:t>Балки</a:t>
            </a:r>
            <a:r>
              <a:rPr lang="ru-RU" sz="41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4100" b="1" dirty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41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484" name="Picture 6" descr="Картинка 8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10" y="945011"/>
            <a:ext cx="6457112" cy="383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Картинка 61 из 64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568" y="2728317"/>
            <a:ext cx="4998362" cy="39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tella-castor.ru/files/26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7" y="0"/>
            <a:ext cx="1766723" cy="1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35716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6600FF"/>
                </a:solidFill>
              </a:rPr>
              <a:t>Проверка домашнего задания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14422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1. Что такое сила?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928802"/>
            <a:ext cx="5857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 smtClean="0"/>
              <a:t>А) любое изменение формы тела;</a:t>
            </a:r>
          </a:p>
          <a:p>
            <a:pPr>
              <a:buFont typeface="Wingdings" pitchFamily="2" charset="2"/>
              <a:buNone/>
            </a:pPr>
            <a:endParaRPr lang="ru-RU" sz="3600" b="1" dirty="0" smtClean="0"/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Б) мера взаимодействия тел;</a:t>
            </a:r>
          </a:p>
          <a:p>
            <a:pPr>
              <a:buFont typeface="Wingdings" pitchFamily="2" charset="2"/>
              <a:buNone/>
            </a:pPr>
            <a:endParaRPr lang="ru-RU" sz="3600" b="1" dirty="0" smtClean="0"/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В) точного понятия нет.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Картинка 3 из 121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015" y="1124744"/>
            <a:ext cx="7236296" cy="542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807557" y="563076"/>
            <a:ext cx="3467212" cy="37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748" tIns="39374" rIns="78748" bIns="39374" anchor="ctr"/>
          <a:lstStyle/>
          <a:p>
            <a:pPr algn="ctr" eaLnBrk="0" hangingPunct="0"/>
            <a:r>
              <a:rPr lang="ru-RU" sz="4100" b="1" dirty="0">
                <a:solidFill>
                  <a:srgbClr val="000099"/>
                </a:solidFill>
                <a:latin typeface="Times New Roman" pitchFamily="18" charset="0"/>
              </a:rPr>
              <a:t>Арки</a:t>
            </a:r>
            <a:r>
              <a:rPr lang="ru-RU" sz="4100" b="1" dirty="0">
                <a:solidFill>
                  <a:srgbClr val="0000FF"/>
                </a:solidFill>
              </a:rPr>
              <a:t/>
            </a:r>
            <a:br>
              <a:rPr lang="ru-RU" sz="4100" b="1" dirty="0">
                <a:solidFill>
                  <a:srgbClr val="0000FF"/>
                </a:solidFill>
              </a:rPr>
            </a:br>
            <a:endParaRPr lang="ru-RU" sz="41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21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" y="1940573"/>
            <a:ext cx="4742277" cy="37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Картинка 27 из 64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698" y="1019433"/>
            <a:ext cx="3862736" cy="56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47223" y="563076"/>
            <a:ext cx="3709889" cy="37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748" tIns="39374" rIns="78748" bIns="39374" anchor="ctr"/>
          <a:lstStyle/>
          <a:p>
            <a:pPr algn="ctr" eaLnBrk="0" hangingPunct="0"/>
            <a:r>
              <a:rPr lang="ru-RU" sz="4100" b="1" dirty="0">
                <a:solidFill>
                  <a:srgbClr val="000099"/>
                </a:solidFill>
                <a:latin typeface="Times New Roman" pitchFamily="18" charset="0"/>
              </a:rPr>
              <a:t>Амортизаторы</a:t>
            </a:r>
            <a:r>
              <a:rPr lang="ru-RU" sz="41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4100" b="1" dirty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41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9" descr="Картинка 33 из 64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6424" cy="45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260648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</a:rPr>
              <a:t>Механические часы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806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ella-castor.ru/files/26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7" y="0"/>
            <a:ext cx="1766723" cy="1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2. Какой буквой обозначают силу?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14488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000" b="1" dirty="0" smtClean="0"/>
              <a:t>А) </a:t>
            </a:r>
            <a:r>
              <a:rPr lang="en-US" sz="4000" b="1" dirty="0" smtClean="0"/>
              <a:t>S</a:t>
            </a:r>
            <a:r>
              <a:rPr lang="ru-RU" sz="4000" b="1" dirty="0" smtClean="0"/>
              <a:t> ;</a:t>
            </a:r>
          </a:p>
          <a:p>
            <a:pPr>
              <a:buFont typeface="Wingdings" pitchFamily="2" charset="2"/>
              <a:buNone/>
            </a:pPr>
            <a:endParaRPr lang="en-US" sz="4000" b="1" dirty="0" smtClean="0"/>
          </a:p>
          <a:p>
            <a:pPr>
              <a:buFont typeface="Wingdings" pitchFamily="2" charset="2"/>
              <a:buNone/>
            </a:pPr>
            <a:r>
              <a:rPr lang="ru-RU" sz="4000" b="1" dirty="0" smtClean="0"/>
              <a:t>Б)</a:t>
            </a:r>
            <a:r>
              <a:rPr lang="en-US" sz="4000" b="1" dirty="0" smtClean="0"/>
              <a:t> m</a:t>
            </a:r>
            <a:r>
              <a:rPr lang="ru-RU" sz="4000" b="1" dirty="0" smtClean="0"/>
              <a:t> ;</a:t>
            </a:r>
          </a:p>
          <a:p>
            <a:pPr>
              <a:buFont typeface="Wingdings" pitchFamily="2" charset="2"/>
              <a:buNone/>
            </a:pPr>
            <a:endParaRPr lang="en-US" sz="4000" b="1" dirty="0" smtClean="0"/>
          </a:p>
          <a:p>
            <a:pPr>
              <a:buFont typeface="Wingdings" pitchFamily="2" charset="2"/>
              <a:buNone/>
            </a:pPr>
            <a:r>
              <a:rPr lang="ru-RU" sz="4000" b="1" dirty="0" smtClean="0"/>
              <a:t>В)</a:t>
            </a:r>
            <a:r>
              <a:rPr lang="en-US" sz="4000" b="1" dirty="0" smtClean="0"/>
              <a:t> </a:t>
            </a:r>
            <a:r>
              <a:rPr lang="ru-RU" sz="4000" b="1" dirty="0" smtClean="0"/>
              <a:t> </a:t>
            </a:r>
            <a:r>
              <a:rPr lang="en-US" sz="4000" b="1" dirty="0" smtClean="0"/>
              <a:t>F</a:t>
            </a:r>
            <a:r>
              <a:rPr lang="ru-RU" sz="4000" b="1" dirty="0" smtClean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85918" y="1857364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857356" y="4286256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072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3. Какую силу называют силой тяжести?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85926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 smtClean="0"/>
              <a:t>А) сила, с которой Земля притягивает к себе тело;</a:t>
            </a:r>
          </a:p>
          <a:p>
            <a:pPr>
              <a:buFont typeface="Wingdings" pitchFamily="2" charset="2"/>
              <a:buNone/>
            </a:pPr>
            <a:endParaRPr lang="ru-RU" sz="3200" b="1" dirty="0" smtClean="0"/>
          </a:p>
          <a:p>
            <a:pPr>
              <a:buFont typeface="Wingdings" pitchFamily="2" charset="2"/>
              <a:buNone/>
            </a:pPr>
            <a:r>
              <a:rPr lang="ru-RU" sz="3200" b="1" dirty="0" smtClean="0"/>
              <a:t>Б) притяжение всех тел Вселенной друг к другу;</a:t>
            </a:r>
          </a:p>
          <a:p>
            <a:pPr>
              <a:buFont typeface="Wingdings" pitchFamily="2" charset="2"/>
              <a:buNone/>
            </a:pPr>
            <a:endParaRPr lang="ru-RU" sz="3200" b="1" dirty="0" smtClean="0"/>
          </a:p>
          <a:p>
            <a:pPr>
              <a:buFont typeface="Wingdings" pitchFamily="2" charset="2"/>
              <a:buNone/>
            </a:pPr>
            <a:r>
              <a:rPr lang="ru-RU" sz="3200" b="1" dirty="0" smtClean="0"/>
              <a:t>В) физическая величина, характеризующая инертность тела. </a:t>
            </a:r>
            <a:endParaRPr lang="ru-RU" sz="3200" b="1" dirty="0"/>
          </a:p>
        </p:txBody>
      </p:sp>
      <p:pic>
        <p:nvPicPr>
          <p:cNvPr id="4" name="Picture 4" descr="http://stella-castor.ru/files/26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7" y="0"/>
            <a:ext cx="1766723" cy="1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53914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4. Как направлена сила</a:t>
            </a:r>
          </a:p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 тяжести?</a:t>
            </a:r>
            <a:endParaRPr lang="ru-RU" sz="4000" b="1" dirty="0"/>
          </a:p>
        </p:txBody>
      </p:sp>
      <p:pic>
        <p:nvPicPr>
          <p:cNvPr id="3" name="Picture 4" descr="http://stella-castor.ru/files/26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7" y="0"/>
            <a:ext cx="1766723" cy="1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728" y="20002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 smtClean="0"/>
              <a:t>А) вертикально вниз;</a:t>
            </a:r>
          </a:p>
          <a:p>
            <a:pPr>
              <a:buFont typeface="Wingdings" pitchFamily="2" charset="2"/>
              <a:buNone/>
            </a:pPr>
            <a:endParaRPr lang="ru-RU" sz="3600" b="1" dirty="0" smtClean="0"/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Б) вертикально вверх;</a:t>
            </a:r>
          </a:p>
          <a:p>
            <a:pPr>
              <a:buFont typeface="Wingdings" pitchFamily="2" charset="2"/>
              <a:buNone/>
            </a:pPr>
            <a:endParaRPr lang="ru-RU" sz="3600" b="1" dirty="0" smtClean="0"/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В) вправо.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5. От чего зависит результат действия силы на тело?</a:t>
            </a:r>
            <a:endParaRPr lang="ru-RU" sz="4000" b="1" dirty="0"/>
          </a:p>
        </p:txBody>
      </p:sp>
      <p:pic>
        <p:nvPicPr>
          <p:cNvPr id="3" name="Picture 4" descr="http://stella-castor.ru/files/26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7" y="0"/>
            <a:ext cx="1766723" cy="1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2071678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 smtClean="0"/>
              <a:t>А) массы;</a:t>
            </a:r>
          </a:p>
          <a:p>
            <a:pPr>
              <a:buFont typeface="Wingdings" pitchFamily="2" charset="2"/>
              <a:buNone/>
            </a:pPr>
            <a:endParaRPr lang="ru-RU" sz="3600" b="1" dirty="0" smtClean="0"/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Б) модуля, направления, точки приложения;</a:t>
            </a:r>
          </a:p>
          <a:p>
            <a:pPr>
              <a:buFont typeface="Wingdings" pitchFamily="2" charset="2"/>
              <a:buNone/>
            </a:pPr>
            <a:endParaRPr lang="ru-RU" sz="3600" b="1" dirty="0" smtClean="0"/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В) объёма, плотности, расстояния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Ответы:</a:t>
            </a:r>
            <a:endParaRPr lang="ru-RU" sz="5400" dirty="0"/>
          </a:p>
        </p:txBody>
      </p:sp>
      <p:pic>
        <p:nvPicPr>
          <p:cNvPr id="3" name="Picture 4" descr="http://stella-castor.ru/files/26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77" y="0"/>
            <a:ext cx="1766723" cy="1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142873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0550" indent="-590550">
              <a:buFont typeface="Wingdings" pitchFamily="2" charset="2"/>
              <a:buAutoNum type="arabicPeriod"/>
            </a:pPr>
            <a:r>
              <a:rPr lang="ru-RU" sz="5400" b="1" dirty="0" smtClean="0"/>
              <a:t>Б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ru-RU" sz="5400" b="1" dirty="0" smtClean="0"/>
              <a:t>В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ru-RU" sz="5400" b="1" dirty="0" smtClean="0"/>
              <a:t>А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ru-RU" sz="5400" b="1" dirty="0" smtClean="0"/>
              <a:t>А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ru-RU" sz="5400" b="1" dirty="0" smtClean="0"/>
              <a:t>Б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285860"/>
          <a:ext cx="6929486" cy="5340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3100"/>
                <a:gridCol w="2250304"/>
                <a:gridCol w="1638423"/>
                <a:gridCol w="1147659"/>
              </a:tblGrid>
              <a:tr h="80909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Обозначение величины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Формула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Единицы измерения в системе</a:t>
                      </a:r>
                      <a:r>
                        <a:rPr lang="ru-RU" sz="2000" b="1" baseline="0" dirty="0" smtClean="0"/>
                        <a:t> СИ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smtClean="0"/>
                        <a:t>Ответы 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240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1 )</a:t>
                      </a:r>
                      <a:r>
                        <a:rPr lang="en-US" sz="2800" b="1" dirty="0" smtClean="0"/>
                        <a:t>m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1) </a:t>
                      </a:r>
                      <a:r>
                        <a:rPr lang="en-US" sz="2800" b="1" dirty="0" smtClean="0"/>
                        <a:t>S</a:t>
                      </a:r>
                      <a:r>
                        <a:rPr lang="ru-RU" sz="2800" b="1" dirty="0" smtClean="0"/>
                        <a:t>  : </a:t>
                      </a:r>
                      <a:r>
                        <a:rPr lang="en-US" sz="2800" b="1" dirty="0" smtClean="0"/>
                        <a:t>t</a:t>
                      </a:r>
                      <a:r>
                        <a:rPr lang="ru-RU" sz="2800" b="1" dirty="0" smtClean="0"/>
                        <a:t>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ru-RU" sz="2800" b="1" dirty="0" smtClean="0"/>
                        <a:t>1) м</a:t>
                      </a:r>
                      <a:endParaRPr lang="ru-RU" sz="2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240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2)</a:t>
                      </a:r>
                      <a:r>
                        <a:rPr lang="el-GR" sz="2800" b="1" dirty="0" smtClean="0"/>
                        <a:t> 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2) </a:t>
                      </a:r>
                      <a:r>
                        <a:rPr lang="en-US" sz="2800" b="1" dirty="0" smtClean="0"/>
                        <a:t>a </a:t>
                      </a:r>
                      <a:r>
                        <a:rPr lang="ru-RU" sz="2800" b="1" dirty="0" smtClean="0"/>
                        <a:t>·</a:t>
                      </a:r>
                      <a:r>
                        <a:rPr lang="en-US" sz="2800" b="1" dirty="0" smtClean="0"/>
                        <a:t>b </a:t>
                      </a:r>
                      <a:r>
                        <a:rPr lang="ru-RU" sz="2800" b="1" dirty="0" smtClean="0"/>
                        <a:t>·</a:t>
                      </a:r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2) кг</a:t>
                      </a:r>
                      <a:endParaRPr lang="ru-RU" sz="2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240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3) </a:t>
                      </a:r>
                      <a:r>
                        <a:rPr lang="ru-RU" sz="2800" b="1" dirty="0" err="1" smtClean="0"/>
                        <a:t>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3)</a:t>
                      </a:r>
                      <a:r>
                        <a:rPr lang="en-US" sz="2800" b="1" dirty="0" smtClean="0"/>
                        <a:t> m</a:t>
                      </a:r>
                      <a:r>
                        <a:rPr lang="ru-RU" sz="2800" b="1" dirty="0" smtClean="0"/>
                        <a:t> :</a:t>
                      </a:r>
                      <a:r>
                        <a:rPr lang="en-US" sz="2800" b="1" dirty="0" smtClean="0"/>
                        <a:t>V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3) с</a:t>
                      </a:r>
                      <a:endParaRPr lang="ru-RU" sz="2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240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4)</a:t>
                      </a:r>
                      <a:r>
                        <a:rPr lang="en-US" sz="2800" b="1" dirty="0" smtClean="0"/>
                        <a:t> S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4)</a:t>
                      </a:r>
                      <a:r>
                        <a:rPr lang="en-US" sz="2800" b="1" dirty="0" smtClean="0"/>
                        <a:t> S</a:t>
                      </a:r>
                      <a:r>
                        <a:rPr lang="ru-RU" sz="2800" b="1" dirty="0" smtClean="0"/>
                        <a:t> : </a:t>
                      </a:r>
                      <a:r>
                        <a:rPr lang="ru-RU" sz="2800" b="1" dirty="0" err="1" smtClean="0"/>
                        <a:t>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4) м/с</a:t>
                      </a:r>
                      <a:endParaRPr lang="ru-RU" sz="2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240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5)</a:t>
                      </a:r>
                      <a:r>
                        <a:rPr lang="en-US" sz="2800" b="1" dirty="0" smtClean="0"/>
                        <a:t> V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5) </a:t>
                      </a:r>
                      <a:r>
                        <a:rPr lang="ru-RU" sz="2800" b="1" dirty="0" err="1" smtClean="0"/>
                        <a:t>ѵ  </a:t>
                      </a:r>
                      <a:r>
                        <a:rPr lang="ru-RU" sz="2800" b="1" dirty="0" smtClean="0"/>
                        <a:t>· </a:t>
                      </a: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5) кг/м³</a:t>
                      </a:r>
                      <a:endParaRPr lang="ru-RU" sz="2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240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6)</a:t>
                      </a:r>
                      <a:r>
                        <a:rPr lang="en-US" sz="2800" b="1" dirty="0" smtClean="0"/>
                        <a:t> t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6)</a:t>
                      </a:r>
                      <a:r>
                        <a:rPr lang="el-GR" sz="2800" b="1" dirty="0" smtClean="0"/>
                        <a:t> ρ</a:t>
                      </a:r>
                      <a:r>
                        <a:rPr lang="ru-RU" sz="2800" b="1" dirty="0" smtClean="0"/>
                        <a:t> ·</a:t>
                      </a:r>
                      <a:r>
                        <a:rPr lang="en-US" sz="2800" b="1" dirty="0" smtClean="0"/>
                        <a:t> V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6) м³</a:t>
                      </a:r>
                      <a:endParaRPr lang="ru-RU" sz="2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28572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Собери логическую цепочку: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stella-castor.ru/files/26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0"/>
            <a:ext cx="1643042" cy="113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388" y="3714752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314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2285992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162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592933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643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3000372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235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4429132"/>
            <a:ext cx="963725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451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521495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526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85d377218d4a73e085366445c8d0a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10363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3071810"/>
            <a:ext cx="1104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08C2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endParaRPr lang="ru-RU" sz="4000" b="1" dirty="0">
              <a:solidFill>
                <a:srgbClr val="08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stella-castor.ru/files/26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071942"/>
            <a:ext cx="3000396" cy="2070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а 35 из 3018"/>
          <p:cNvPicPr>
            <a:picLocks noChangeAspect="1" noChangeArrowheads="1"/>
          </p:cNvPicPr>
          <p:nvPr/>
        </p:nvPicPr>
        <p:blipFill>
          <a:blip r:embed="rId4" cstate="print"/>
          <a:srcRect t="13208"/>
          <a:stretch>
            <a:fillRect/>
          </a:stretch>
        </p:blipFill>
        <p:spPr bwMode="auto">
          <a:xfrm>
            <a:off x="2643174" y="642918"/>
            <a:ext cx="3357586" cy="218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00430" y="3071810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808C2"/>
                </a:solidFill>
                <a:latin typeface="Times New Roman" pitchFamily="18" charset="0"/>
                <a:cs typeface="Times New Roman" pitchFamily="18" charset="0"/>
              </a:rPr>
              <a:t>Батут</a:t>
            </a:r>
            <a:endParaRPr lang="ru-RU" sz="4000" b="1" dirty="0">
              <a:solidFill>
                <a:srgbClr val="08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Картинка 9 из 405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714356"/>
            <a:ext cx="29364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072330" y="3071810"/>
            <a:ext cx="1460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808C2"/>
                </a:solidFill>
                <a:latin typeface="Times New Roman" pitchFamily="18" charset="0"/>
                <a:cs typeface="Times New Roman" pitchFamily="18" charset="0"/>
              </a:rPr>
              <a:t>Шест</a:t>
            </a:r>
            <a:endParaRPr lang="ru-RU" sz="4000" b="1" dirty="0">
              <a:solidFill>
                <a:srgbClr val="08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5072074"/>
            <a:ext cx="1501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08C2"/>
                </a:solidFill>
              </a:rPr>
              <a:t>Гамак</a:t>
            </a:r>
            <a:endParaRPr lang="ru-RU" sz="4000" b="1" dirty="0">
              <a:solidFill>
                <a:srgbClr val="0808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443</Words>
  <Application>Microsoft Office PowerPoint</Application>
  <PresentationFormat>Экран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User</cp:lastModifiedBy>
  <cp:revision>68</cp:revision>
  <dcterms:created xsi:type="dcterms:W3CDTF">2012-11-16T12:19:56Z</dcterms:created>
  <dcterms:modified xsi:type="dcterms:W3CDTF">2015-10-26T08:28:53Z</dcterms:modified>
</cp:coreProperties>
</file>