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6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357166"/>
            <a:ext cx="7772400" cy="1975104"/>
          </a:xfrm>
        </p:spPr>
        <p:txBody>
          <a:bodyPr/>
          <a:lstStyle/>
          <a:p>
            <a:pPr algn="ctr"/>
            <a:r>
              <a:rPr lang="ru-RU" dirty="0" smtClean="0"/>
              <a:t>Обучение детей старшего дошкольного возраста пересказу с помощью графических схем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4429132"/>
            <a:ext cx="7772400" cy="1508760"/>
          </a:xfrm>
        </p:spPr>
        <p:txBody>
          <a:bodyPr/>
          <a:lstStyle/>
          <a:p>
            <a:pPr algn="r"/>
            <a:r>
              <a:rPr lang="ru-RU" dirty="0" smtClean="0"/>
              <a:t>Воспитатель БДОУ г.Омска «Детский сад № 25»</a:t>
            </a:r>
          </a:p>
          <a:p>
            <a:pPr algn="r"/>
            <a:r>
              <a:rPr lang="ru-RU" dirty="0" err="1" smtClean="0"/>
              <a:t>Руменко</a:t>
            </a:r>
            <a:r>
              <a:rPr lang="ru-RU" dirty="0" smtClean="0"/>
              <a:t> Наталья Сергеевна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928662" y="1357298"/>
            <a:ext cx="7294122" cy="3077460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/>
              <a:t>Определяя свою жизненную позицию, я руководствуюсь  высказыванием философа Омара Хайяма о том, что не нужно удерживать то, что уходит от нас и отталкивать то, что приходит. Только так можно быть по- настоящему счастливым человеком!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008502" cy="479197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/>
              <a:t>Профессия воспитателя ответственная, серьезная, а главное,  приносящая радость от общения с детьми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 smtClean="0"/>
              <a:t>На мой взгляд, воспитание и развитие ребёнка  должно начинаться с принятия ребёнка как личности, со всеми его особенностями, неповторимыми чертами. </a:t>
            </a:r>
          </a:p>
          <a:p>
            <a:pPr algn="just"/>
            <a:r>
              <a:rPr lang="ru-RU" sz="2400" dirty="0" smtClean="0"/>
              <a:t>Важно в нашем деле понимать и принимать детей такими, какие они есть. Каждому ребёнку необходимо уделить должное внимание, подарить ему заботу  и свою любовь.</a:t>
            </a:r>
          </a:p>
          <a:p>
            <a:pPr algn="just"/>
            <a:r>
              <a:rPr lang="ru-RU" sz="2400" dirty="0" smtClean="0"/>
              <a:t>Каждый день мы должны стремиться </a:t>
            </a:r>
            <a:r>
              <a:rPr lang="ru-RU" sz="2400" dirty="0" smtClean="0"/>
              <a:t>к  созданию оптимальных условий для развития дошкольников, </a:t>
            </a:r>
            <a:r>
              <a:rPr lang="ru-RU" sz="2400" dirty="0" smtClean="0"/>
              <a:t>находиться в постоянном поиске чего- то </a:t>
            </a:r>
            <a:r>
              <a:rPr lang="ru-RU" sz="2400" dirty="0" smtClean="0"/>
              <a:t>нового, интересного, чтобы воспитанники получали радость от общения </a:t>
            </a:r>
            <a:r>
              <a:rPr lang="ru-RU" sz="2400" dirty="0" smtClean="0"/>
              <a:t>с воспитателем, </a:t>
            </a:r>
            <a:r>
              <a:rPr lang="ru-RU" sz="2400" dirty="0" smtClean="0"/>
              <a:t>от общения друг с другом.</a:t>
            </a:r>
            <a:endParaRPr lang="ru-RU" sz="2400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222816" cy="500628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 Одной из главных задач воспитания и обучения детей дошкольного возраста является развитие речи, речевого общения. Владение родным языком - это не только умение правильно построить предложение. Ребенок должен научиться рассказывать: не просто называть предмет, но и описать его, рассказать о каком-то событии, явлении, о последовательности событий. Такой рассказ должен состоять из ряда предложений и характеризовать существенные стороны и свойства описываемого предмета, события должны быть последовательными и логически связанными друг с другом, то есть речь ребенка должна быть связной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настоящее время наблюдается устойчивая тенденция к увеличению числа детей с нарушениями речевого развития, для которых характерно позднее речевое развитие, ограниченность словаря как пассивного, так и активного, отсутствие фразовой речи,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связной речи. Когда  нарушения касается всех компонентов языковой системы: фонетики, лексики и грамматики, специалисты говорят об </a:t>
            </a:r>
            <a:r>
              <a:rPr lang="ru-RU" dirty="0" smtClean="0"/>
              <a:t>ОНР (Общем недоразвитии речи).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71472" y="1285860"/>
            <a:ext cx="8294254" cy="5286412"/>
          </a:xfrm>
        </p:spPr>
        <p:txBody>
          <a:bodyPr/>
          <a:lstStyle/>
          <a:p>
            <a:pPr algn="just"/>
            <a:r>
              <a:rPr lang="ru-RU" dirty="0" smtClean="0"/>
              <a:t>Самым простым из видов связного высказывания считается </a:t>
            </a:r>
            <a:r>
              <a:rPr lang="ru-RU" i="1" dirty="0" smtClean="0"/>
              <a:t>пересказ.</a:t>
            </a:r>
          </a:p>
          <a:p>
            <a:pPr algn="just"/>
            <a:r>
              <a:rPr lang="ru-RU" dirty="0" smtClean="0"/>
              <a:t> Этот вид работы занимает одно из ведущих мест в системе формирования связной речи. И это подчеркивается многими исследователями как в общей дошкольной, так и в коррекционной педагогике (</a:t>
            </a:r>
            <a:r>
              <a:rPr lang="ru-RU" dirty="0" err="1" smtClean="0"/>
              <a:t>Глухов</a:t>
            </a:r>
            <a:r>
              <a:rPr lang="ru-RU" dirty="0" smtClean="0"/>
              <a:t> В.Н., </a:t>
            </a:r>
            <a:r>
              <a:rPr lang="ru-RU" dirty="0" err="1" smtClean="0"/>
              <a:t>Бородич</a:t>
            </a:r>
            <a:r>
              <a:rPr lang="ru-RU" dirty="0" smtClean="0"/>
              <a:t> А.М., Филичева Т.Б., Федоренко Л.П., Тихеева Е.И. и др.)</a:t>
            </a:r>
          </a:p>
          <a:p>
            <a:r>
              <a:rPr lang="ru-RU" dirty="0" smtClean="0"/>
              <a:t>При пересказе совершенствуется структура речи, её выразительные качества, произношение, усваивается построение отдельных предложений и текста в целом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7651312" cy="4649096"/>
          </a:xfrm>
        </p:spPr>
        <p:txBody>
          <a:bodyPr/>
          <a:lstStyle/>
          <a:p>
            <a:r>
              <a:rPr lang="ru-RU" i="1" u="sng" dirty="0" smtClean="0"/>
              <a:t>Образовательные</a:t>
            </a:r>
            <a:r>
              <a:rPr lang="ru-RU" i="1" dirty="0" smtClean="0"/>
              <a:t>:</a:t>
            </a:r>
            <a:r>
              <a:rPr lang="ru-RU" dirty="0" smtClean="0"/>
              <a:t> научить составлять связный рассказ с помощью графических схем; уточнять, расширять и активизировать глагольный и предметный словарный запас посредством пересказа текста.</a:t>
            </a:r>
          </a:p>
          <a:p>
            <a:r>
              <a:rPr lang="ru-RU" i="1" u="sng" dirty="0" smtClean="0"/>
              <a:t>Развивающие</a:t>
            </a:r>
            <a:r>
              <a:rPr lang="ru-RU" i="1" dirty="0" smtClean="0"/>
              <a:t>: </a:t>
            </a:r>
            <a:r>
              <a:rPr lang="ru-RU" dirty="0" smtClean="0"/>
              <a:t>развивать зрительное и слуховое внимание; память, мышление; связную речь.</a:t>
            </a:r>
          </a:p>
          <a:p>
            <a:r>
              <a:rPr lang="ru-RU" i="1" u="sng" dirty="0" smtClean="0"/>
              <a:t>Воспитательные</a:t>
            </a:r>
            <a:r>
              <a:rPr lang="ru-RU" i="1" dirty="0" smtClean="0"/>
              <a:t>:</a:t>
            </a:r>
            <a:r>
              <a:rPr lang="ru-RU" dirty="0" smtClean="0"/>
              <a:t> воспитывать культуру коммуникации; умение внимательно слушать педагога и товарищей; воспитывать интерес к содержанию занятия.</a:t>
            </a:r>
          </a:p>
          <a:p>
            <a:r>
              <a:rPr lang="ru-RU" dirty="0" smtClean="0"/>
              <a:t>        </a:t>
            </a:r>
            <a:r>
              <a:rPr lang="ru-RU" u="sng" dirty="0" smtClean="0"/>
              <a:t>Коррекционные:</a:t>
            </a:r>
            <a:r>
              <a:rPr lang="ru-RU" dirty="0" smtClean="0"/>
              <a:t> устранять </a:t>
            </a:r>
            <a:r>
              <a:rPr lang="ru-RU" dirty="0" err="1" smtClean="0"/>
              <a:t>аграмматичное</a:t>
            </a:r>
            <a:r>
              <a:rPr lang="ru-RU" dirty="0" smtClean="0"/>
              <a:t> использование слов в структуре простой фразы.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1000100" y="4500570"/>
            <a:ext cx="142876" cy="142876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151378" cy="4863410"/>
          </a:xfrm>
        </p:spPr>
        <p:txBody>
          <a:bodyPr>
            <a:normAutofit/>
          </a:bodyPr>
          <a:lstStyle/>
          <a:p>
            <a:r>
              <a:rPr lang="ru-RU" sz="2400" i="1" dirty="0" smtClean="0"/>
              <a:t>Словесные</a:t>
            </a:r>
          </a:p>
          <a:p>
            <a:r>
              <a:rPr lang="ru-RU" sz="2400" dirty="0" smtClean="0"/>
              <a:t>-беседа;</a:t>
            </a:r>
          </a:p>
          <a:p>
            <a:r>
              <a:rPr lang="ru-RU" sz="2400" dirty="0" smtClean="0"/>
              <a:t>-образец педагога;</a:t>
            </a:r>
          </a:p>
          <a:p>
            <a:r>
              <a:rPr lang="ru-RU" sz="2400" dirty="0" smtClean="0"/>
              <a:t>-словарная работа.</a:t>
            </a:r>
          </a:p>
          <a:p>
            <a:r>
              <a:rPr lang="ru-RU" sz="2400" i="1" dirty="0" smtClean="0"/>
              <a:t>Наглядные</a:t>
            </a:r>
          </a:p>
          <a:p>
            <a:r>
              <a:rPr lang="ru-RU" sz="2400" dirty="0" smtClean="0"/>
              <a:t>-показ графического плана;</a:t>
            </a:r>
          </a:p>
          <a:p>
            <a:r>
              <a:rPr lang="ru-RU" sz="2400" dirty="0" smtClean="0"/>
              <a:t>-демонстрация предметных картинок, иллюстраций.</a:t>
            </a:r>
          </a:p>
          <a:p>
            <a:r>
              <a:rPr lang="ru-RU" sz="2400" i="1" dirty="0" smtClean="0"/>
              <a:t>Практические</a:t>
            </a:r>
          </a:p>
          <a:p>
            <a:r>
              <a:rPr lang="ru-RU" sz="2400" dirty="0" smtClean="0"/>
              <a:t>-самостоятельный пересказ текста детьми.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Методы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14348" y="214290"/>
            <a:ext cx="8079940" cy="5220600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/>
              <a:t>Для обучения детей старшего дошкольного возраста пересказу на занятиях по развитию речи нами была выбрана методика </a:t>
            </a:r>
            <a:r>
              <a:rPr lang="ru-RU" sz="1600" dirty="0" smtClean="0"/>
              <a:t>В.К</a:t>
            </a:r>
            <a:r>
              <a:rPr lang="ru-RU" sz="1600" dirty="0" smtClean="0"/>
              <a:t>. Воробьёвой, в которой в основе цепного текста лежит структурно- семантическая организация предложений.</a:t>
            </a:r>
          </a:p>
          <a:p>
            <a:pPr algn="just"/>
            <a:r>
              <a:rPr lang="ru-RU" sz="1600" dirty="0" smtClean="0"/>
              <a:t>Смысловая структура цепного рассказа изображается в виде графической схемы</a:t>
            </a:r>
            <a:r>
              <a:rPr lang="ru-RU" sz="1600" dirty="0" smtClean="0"/>
              <a:t>.</a:t>
            </a:r>
          </a:p>
          <a:p>
            <a:pPr algn="just"/>
            <a:r>
              <a:rPr lang="ru-RU" sz="1600" dirty="0" smtClean="0"/>
              <a:t>Квадратами в таблице обозначены предметные компоненты мысли: субъект и объект. В структуре таблицы они заполняются предметными картинками, или словами, записанными на карточках.</a:t>
            </a:r>
          </a:p>
          <a:p>
            <a:pPr algn="just"/>
            <a:r>
              <a:rPr lang="ru-RU" sz="1600" dirty="0" smtClean="0"/>
              <a:t>Стрелкой обозначаются предикаты, выраженные глаголом. Применение схемы позволяет показать детям принцип одинакового смыслового строения всех предложений рассказа: на первом месте- предмет, на втором- действие, на третьем- снова обозначение, но уже нового предмета сообщения.</a:t>
            </a:r>
          </a:p>
          <a:p>
            <a:pPr algn="just"/>
            <a:r>
              <a:rPr lang="ru-RU" sz="1600" dirty="0" smtClean="0"/>
              <a:t>Такой способ графической записи демонстрирует основное правило смыслового соединения предложений через повтор предметных значений.</a:t>
            </a:r>
            <a:endParaRPr lang="ru-RU" sz="1600" dirty="0" smtClean="0"/>
          </a:p>
          <a:p>
            <a:endParaRPr lang="ru-RU" dirty="0"/>
          </a:p>
        </p:txBody>
      </p:sp>
      <p:pic>
        <p:nvPicPr>
          <p:cNvPr id="2050" name="Picture 2" descr="D:\Студенты 2014-2015\P11206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3940841"/>
            <a:ext cx="3143272" cy="29171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857224" y="5000636"/>
            <a:ext cx="7794188" cy="1500198"/>
          </a:xfrm>
        </p:spPr>
        <p:txBody>
          <a:bodyPr/>
          <a:lstStyle/>
          <a:p>
            <a:r>
              <a:rPr lang="ru-RU" i="1" dirty="0" smtClean="0"/>
              <a:t>Наша кошка Мурка всем на удивление любила мёд. Запах мёда доносился из малинника. В малиннике стоял улей. Улей охраняли пчёлы. Пчёлы и покусали нашу кошку Мурку. Теперь Мурка и близко не подходит к мёду.</a:t>
            </a:r>
            <a:endParaRPr lang="ru-RU" i="1" dirty="0"/>
          </a:p>
        </p:txBody>
      </p:sp>
      <p:pic>
        <p:nvPicPr>
          <p:cNvPr id="1026" name="Picture 2" descr="C:\Documents and Settings\Admin\Рабочий стол\кар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500042"/>
            <a:ext cx="47371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Поток">
      <a:dk1>
        <a:sysClr val="windowText" lastClr="000000"/>
      </a:dk1>
      <a:lt1>
        <a:sysClr val="window" lastClr="FFFE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97</TotalTime>
  <Words>350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Обучение детей старшего дошкольного возраста пересказу с помощью графических схем</vt:lpstr>
      <vt:lpstr>Слайд 2</vt:lpstr>
      <vt:lpstr>Слайд 3</vt:lpstr>
      <vt:lpstr>Актуальность</vt:lpstr>
      <vt:lpstr>Слайд 5</vt:lpstr>
      <vt:lpstr>Задачи</vt:lpstr>
      <vt:lpstr>Методы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детей старшего дошкольного возраста пересказу с помощью графических схем</dc:title>
  <cp:lastModifiedBy>Admin</cp:lastModifiedBy>
  <cp:revision>12</cp:revision>
  <dcterms:modified xsi:type="dcterms:W3CDTF">2015-11-01T12:48:37Z</dcterms:modified>
</cp:coreProperties>
</file>