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8" r:id="rId2"/>
    <p:sldId id="289" r:id="rId3"/>
    <p:sldId id="288" r:id="rId4"/>
    <p:sldId id="290" r:id="rId5"/>
    <p:sldId id="293" r:id="rId6"/>
    <p:sldId id="294" r:id="rId7"/>
    <p:sldId id="295" r:id="rId8"/>
    <p:sldId id="256" r:id="rId9"/>
    <p:sldId id="257" r:id="rId10"/>
    <p:sldId id="260" r:id="rId11"/>
    <p:sldId id="270" r:id="rId12"/>
    <p:sldId id="274" r:id="rId13"/>
    <p:sldId id="277" r:id="rId14"/>
    <p:sldId id="278" r:id="rId15"/>
    <p:sldId id="265" r:id="rId16"/>
    <p:sldId id="286" r:id="rId17"/>
    <p:sldId id="285" r:id="rId18"/>
    <p:sldId id="291" r:id="rId19"/>
    <p:sldId id="287" r:id="rId20"/>
    <p:sldId id="271" r:id="rId21"/>
    <p:sldId id="292" r:id="rId22"/>
    <p:sldId id="297" r:id="rId23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CCFFFF"/>
    <a:srgbClr val="003399"/>
    <a:srgbClr val="FF9999"/>
    <a:srgbClr val="FF66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068" y="-102"/>
      </p:cViewPr>
      <p:guideLst>
        <p:guide orient="horz" pos="2137"/>
        <p:guide pos="30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6323-FFA9-4784-99AF-BB1D77A58FE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A5810-C393-4D4F-9FB2-BA34BA2D82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31D2-0B75-4002-9714-8E3C7EDB072A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E18B-0C06-4228-AF3F-0D03689BF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88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930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91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85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54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16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04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04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56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04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79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35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79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78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03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18B-0C06-4228-AF3F-0D03689BFB8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79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73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31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87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3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7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47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86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88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78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0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23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5B279-27B8-422B-8408-903185315D13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A95B-6074-4944-81A5-78E9E2E02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34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1" y="1"/>
            <a:ext cx="9222376" cy="6534510"/>
          </a:xfrm>
          <a:prstGeom prst="roundRect">
            <a:avLst>
              <a:gd name="adj" fmla="val 8977"/>
            </a:avLst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https://i.pinimg.com/originals/bc/68/de/bc68de74d4d3c2056ecdbd6318d4d9a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208" y="0"/>
            <a:ext cx="6846796" cy="6846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79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4690" y="2085804"/>
            <a:ext cx="4917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smtClean="0">
                <a:solidFill>
                  <a:srgbClr val="003399"/>
                </a:solidFill>
              </a:rPr>
              <a:t>There  are   </a:t>
            </a:r>
            <a:endParaRPr lang="en-US" sz="8800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977" y="1009454"/>
            <a:ext cx="2950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C00000"/>
                </a:solidFill>
              </a:rPr>
              <a:t>Конструкция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977" y="3900818"/>
            <a:ext cx="721300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C00000"/>
                </a:solidFill>
              </a:rPr>
              <a:t>и</a:t>
            </a:r>
            <a:r>
              <a:rPr lang="ru-RU" sz="4000" dirty="0" smtClean="0">
                <a:solidFill>
                  <a:srgbClr val="C00000"/>
                </a:solidFill>
              </a:rPr>
              <a:t>спользуется когда говорим о</a:t>
            </a:r>
          </a:p>
          <a:p>
            <a:pPr lvl="0"/>
            <a:r>
              <a:rPr lang="ru-RU" sz="7200" dirty="0" smtClean="0">
                <a:solidFill>
                  <a:srgbClr val="C00000"/>
                </a:solidFill>
              </a:rPr>
              <a:t>нескольких</a:t>
            </a:r>
            <a:r>
              <a:rPr lang="ru-RU" sz="4000" dirty="0" smtClean="0">
                <a:solidFill>
                  <a:srgbClr val="C00000"/>
                </a:solidFill>
              </a:rPr>
              <a:t> предметах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624935">
            <a:off x="7474749" y="1473778"/>
            <a:ext cx="2268898" cy="22485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1445" y="858931"/>
            <a:ext cx="3325030" cy="33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5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30"/>
          <a:stretch/>
        </p:blipFill>
        <p:spPr>
          <a:xfrm>
            <a:off x="1293923" y="1131284"/>
            <a:ext cx="7216094" cy="4399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570" y="97536"/>
            <a:ext cx="5113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3399"/>
                </a:solidFill>
              </a:rPr>
              <a:t>Look here! It’s a house.</a:t>
            </a:r>
            <a:endParaRPr lang="ru-RU" sz="40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9645" y="5988945"/>
            <a:ext cx="605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There is </a:t>
            </a:r>
            <a:r>
              <a:rPr lang="en-US" sz="4000" b="1" dirty="0" smtClean="0">
                <a:solidFill>
                  <a:srgbClr val="003399"/>
                </a:solidFill>
              </a:rPr>
              <a:t>a car in the garage.</a:t>
            </a:r>
            <a:endParaRPr lang="ru-RU" b="1" dirty="0">
              <a:solidFill>
                <a:srgbClr val="003399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206496" y="5281811"/>
            <a:ext cx="1353312" cy="899533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30"/>
          <a:stretch/>
        </p:blipFill>
        <p:spPr>
          <a:xfrm>
            <a:off x="1293923" y="1131284"/>
            <a:ext cx="7216094" cy="4399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570" y="97536"/>
            <a:ext cx="5113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3399"/>
                </a:solidFill>
              </a:rPr>
              <a:t>Look here! It’s a house.</a:t>
            </a:r>
            <a:endParaRPr lang="ru-RU" sz="40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2877" y="5962819"/>
            <a:ext cx="6718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003399"/>
                </a:solidFill>
              </a:rPr>
              <a:t>There are </a:t>
            </a:r>
            <a:r>
              <a:rPr lang="en-US" sz="4000" b="1" dirty="0" smtClean="0">
                <a:solidFill>
                  <a:srgbClr val="C00000"/>
                </a:solidFill>
              </a:rPr>
              <a:t>3 beds </a:t>
            </a:r>
            <a:r>
              <a:rPr lang="en-US" sz="4000" b="1" dirty="0">
                <a:solidFill>
                  <a:srgbClr val="C00000"/>
                </a:solidFill>
              </a:rPr>
              <a:t>in the </a:t>
            </a:r>
            <a:r>
              <a:rPr lang="en-US" sz="4000" b="1" dirty="0" smtClean="0">
                <a:solidFill>
                  <a:srgbClr val="C00000"/>
                </a:solidFill>
              </a:rPr>
              <a:t>house.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59808" y="2896372"/>
            <a:ext cx="1034032" cy="3284974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559808" y="2896372"/>
            <a:ext cx="1758799" cy="3284975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376791" y="4037744"/>
            <a:ext cx="183017" cy="2143602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01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262" y="144442"/>
            <a:ext cx="929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Помните, что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в начало нужно ставить 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затем </a:t>
            </a:r>
            <a:r>
              <a:rPr lang="en-US" sz="3600" dirty="0">
                <a:solidFill>
                  <a:srgbClr val="C00000"/>
                </a:solidFill>
              </a:rPr>
              <a:t>-</a:t>
            </a:r>
            <a:r>
              <a:rPr lang="ru-RU" sz="3600" dirty="0">
                <a:solidFill>
                  <a:srgbClr val="C00000"/>
                </a:solidFill>
              </a:rPr>
              <a:t> предмет,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в конце предложения </a:t>
            </a:r>
            <a:r>
              <a:rPr lang="ru-RU" sz="3600" dirty="0" smtClean="0">
                <a:solidFill>
                  <a:srgbClr val="C00000"/>
                </a:solidFill>
              </a:rPr>
              <a:t>-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0033CC"/>
                </a:solidFill>
              </a:rPr>
              <a:t>место</a:t>
            </a:r>
            <a:r>
              <a:rPr lang="ru-RU" sz="3200" dirty="0" smtClean="0">
                <a:solidFill>
                  <a:srgbClr val="C00000"/>
                </a:solidFill>
              </a:rPr>
              <a:t>, </a:t>
            </a:r>
            <a:r>
              <a:rPr lang="ru-RU" sz="3200" dirty="0">
                <a:solidFill>
                  <a:srgbClr val="C00000"/>
                </a:solidFill>
              </a:rPr>
              <a:t>где находится предмет</a:t>
            </a:r>
            <a:r>
              <a:rPr lang="ru-RU" sz="32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61641" y="634165"/>
            <a:ext cx="4181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there is</a:t>
            </a:r>
            <a:r>
              <a:rPr lang="ru-RU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 there are</a:t>
            </a:r>
            <a:endParaRPr lang="ru-RU" sz="4000" b="1" dirty="0">
              <a:ln w="10160">
                <a:solidFill>
                  <a:prstClr val="white"/>
                </a:solidFill>
                <a:prstDash val="solid"/>
              </a:ln>
              <a:solidFill>
                <a:srgbClr val="0033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0039" y="3174167"/>
            <a:ext cx="9265922" cy="3192062"/>
            <a:chOff x="341263" y="2456954"/>
            <a:chExt cx="9265922" cy="31920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41264" y="3529801"/>
              <a:ext cx="290468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1265" y="2619811"/>
              <a:ext cx="89947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prstClr val="white"/>
                  </a:solidFill>
                </a:rPr>
                <a:t>КОНСТРУКЦИЯ      ПРЕДМЕТ              МЕСТО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702504" y="3546590"/>
              <a:ext cx="290468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514279" y="3540631"/>
              <a:ext cx="290468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9546" y="3692659"/>
              <a:ext cx="16878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There is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96965" y="3703489"/>
              <a:ext cx="10988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a car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19755" y="3703489"/>
              <a:ext cx="27874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in the garage.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41263" y="4610011"/>
              <a:ext cx="290468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521884" y="4651377"/>
              <a:ext cx="290468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702503" y="4676970"/>
              <a:ext cx="290468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99338" y="4772868"/>
              <a:ext cx="20081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33CC"/>
                  </a:solidFill>
                </a:rPr>
                <a:t>There are</a:t>
              </a:r>
              <a:endParaRPr lang="ru-RU" b="1" dirty="0">
                <a:solidFill>
                  <a:srgbClr val="0033CC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797260" y="4772868"/>
              <a:ext cx="23387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 three beds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72397" y="4838392"/>
              <a:ext cx="26821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in the house.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155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688" y="492796"/>
            <a:ext cx="97353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Обратите внимание, что </a:t>
            </a:r>
            <a:r>
              <a:rPr lang="ru-RU" sz="3600" b="1" dirty="0">
                <a:solidFill>
                  <a:srgbClr val="C00000"/>
                </a:solidFill>
              </a:rPr>
              <a:t>переводить </a:t>
            </a:r>
            <a:r>
              <a:rPr lang="ru-RU" sz="3200" dirty="0">
                <a:solidFill>
                  <a:srgbClr val="C00000"/>
                </a:solidFill>
              </a:rPr>
              <a:t>предложения с конструкцией </a:t>
            </a:r>
            <a:r>
              <a:rPr lang="en-US" sz="3600" dirty="0">
                <a:solidFill>
                  <a:srgbClr val="003399"/>
                </a:solidFill>
              </a:rPr>
              <a:t>there is</a:t>
            </a:r>
            <a:r>
              <a:rPr lang="ru-RU" sz="3600" dirty="0">
                <a:solidFill>
                  <a:srgbClr val="003399"/>
                </a:solidFill>
              </a:rPr>
              <a:t> </a:t>
            </a:r>
            <a:r>
              <a:rPr lang="en-US" sz="3600" dirty="0">
                <a:solidFill>
                  <a:srgbClr val="003399"/>
                </a:solidFill>
              </a:rPr>
              <a:t>/ there are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следует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с конца </a:t>
            </a:r>
          </a:p>
          <a:p>
            <a:r>
              <a:rPr lang="ru-RU" sz="3000" dirty="0">
                <a:solidFill>
                  <a:srgbClr val="C00000"/>
                </a:solidFill>
              </a:rPr>
              <a:t>(</a:t>
            </a:r>
            <a:r>
              <a:rPr lang="ru-RU" sz="3000" dirty="0">
                <a:solidFill>
                  <a:srgbClr val="0033CC"/>
                </a:solidFill>
              </a:rPr>
              <a:t>с места</a:t>
            </a:r>
            <a:r>
              <a:rPr lang="ru-RU" sz="3000" dirty="0">
                <a:solidFill>
                  <a:srgbClr val="C00000"/>
                </a:solidFill>
              </a:rPr>
              <a:t>, где находится предмет).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70688" y="2625445"/>
            <a:ext cx="7244419" cy="3543547"/>
            <a:chOff x="2129248" y="3433819"/>
            <a:chExt cx="7244419" cy="354354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232028" y="3433819"/>
              <a:ext cx="65733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There is</a:t>
              </a:r>
              <a:r>
                <a:rPr lang="ru-RU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>
                  <a:solidFill>
                    <a:srgbClr val="FF9999"/>
                  </a:solidFill>
                </a:rPr>
                <a:t>a car </a:t>
              </a:r>
              <a:r>
                <a:rPr lang="en-US" sz="4400" b="1" dirty="0">
                  <a:solidFill>
                    <a:srgbClr val="0033CC"/>
                  </a:solidFill>
                </a:rPr>
                <a:t>in the garage.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129248" y="5504922"/>
              <a:ext cx="724441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There are</a:t>
              </a:r>
              <a:r>
                <a:rPr lang="ru-RU" sz="4400" b="1" dirty="0">
                  <a:solidFill>
                    <a:srgbClr val="C00000"/>
                  </a:solidFill>
                </a:rPr>
                <a:t> </a:t>
              </a:r>
              <a:r>
                <a:rPr lang="ru-RU" sz="4400" b="1" dirty="0">
                  <a:solidFill>
                    <a:srgbClr val="FF9999"/>
                  </a:solidFill>
                </a:rPr>
                <a:t>3 </a:t>
              </a:r>
              <a:r>
                <a:rPr lang="en-US" sz="4400" b="1" dirty="0">
                  <a:solidFill>
                    <a:srgbClr val="FF9999"/>
                  </a:solidFill>
                </a:rPr>
                <a:t>beds </a:t>
              </a:r>
              <a:r>
                <a:rPr lang="en-US" sz="4400" b="1" dirty="0">
                  <a:solidFill>
                    <a:srgbClr val="0033CC"/>
                  </a:solidFill>
                </a:rPr>
                <a:t>in the house.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32028" y="4084650"/>
              <a:ext cx="615700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0033CC"/>
                  </a:solidFill>
                </a:rPr>
                <a:t>В гараже</a:t>
              </a:r>
              <a:r>
                <a:rPr lang="ru-RU" sz="4400" b="1" dirty="0">
                  <a:solidFill>
                    <a:srgbClr val="C00000"/>
                  </a:solidFill>
                </a:rPr>
                <a:t> </a:t>
              </a:r>
              <a:r>
                <a:rPr lang="ru-RU" sz="4400" dirty="0">
                  <a:solidFill>
                    <a:srgbClr val="C00000"/>
                  </a:solidFill>
                </a:rPr>
                <a:t>(</a:t>
              </a:r>
              <a:r>
                <a:rPr lang="ru-RU" sz="4400" b="1" dirty="0">
                  <a:solidFill>
                    <a:srgbClr val="C00000"/>
                  </a:solidFill>
                </a:rPr>
                <a:t>есть</a:t>
              </a:r>
              <a:r>
                <a:rPr lang="ru-RU" sz="4400" dirty="0">
                  <a:solidFill>
                    <a:srgbClr val="C00000"/>
                  </a:solidFill>
                </a:rPr>
                <a:t>)</a:t>
              </a:r>
              <a:r>
                <a:rPr lang="ru-RU" sz="4400" b="1" dirty="0">
                  <a:solidFill>
                    <a:srgbClr val="C00000"/>
                  </a:solidFill>
                </a:rPr>
                <a:t> </a:t>
              </a:r>
              <a:r>
                <a:rPr lang="ru-RU" sz="4400" b="1" dirty="0">
                  <a:solidFill>
                    <a:srgbClr val="FF9999"/>
                  </a:solidFill>
                </a:rPr>
                <a:t>машина.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261972" y="6207925"/>
              <a:ext cx="609711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0033CC"/>
                  </a:solidFill>
                </a:rPr>
                <a:t>В доме </a:t>
              </a:r>
              <a:r>
                <a:rPr lang="ru-RU" sz="4400" dirty="0">
                  <a:solidFill>
                    <a:srgbClr val="C00000"/>
                  </a:solidFill>
                </a:rPr>
                <a:t>(</a:t>
              </a:r>
              <a:r>
                <a:rPr lang="ru-RU" sz="4400" b="1" dirty="0">
                  <a:solidFill>
                    <a:srgbClr val="C00000"/>
                  </a:solidFill>
                </a:rPr>
                <a:t>есть</a:t>
              </a:r>
              <a:r>
                <a:rPr lang="ru-RU" sz="4400" dirty="0">
                  <a:solidFill>
                    <a:srgbClr val="C00000"/>
                  </a:solidFill>
                </a:rPr>
                <a:t>)</a:t>
              </a:r>
              <a:r>
                <a:rPr lang="ru-RU" sz="4400" b="1" dirty="0">
                  <a:solidFill>
                    <a:srgbClr val="C00000"/>
                  </a:solidFill>
                </a:rPr>
                <a:t> </a:t>
              </a:r>
              <a:r>
                <a:rPr lang="ru-RU" sz="4400" b="1" dirty="0">
                  <a:solidFill>
                    <a:srgbClr val="FF9999"/>
                  </a:solidFill>
                </a:rPr>
                <a:t>3 кровати.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3" t="54619" r="61162" b="21230"/>
          <a:stretch/>
        </p:blipFill>
        <p:spPr>
          <a:xfrm>
            <a:off x="7451154" y="2420899"/>
            <a:ext cx="1910016" cy="1265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92" t="25586" r="27878" b="66119"/>
          <a:stretch/>
        </p:blipFill>
        <p:spPr>
          <a:xfrm>
            <a:off x="7308668" y="4752731"/>
            <a:ext cx="2194988" cy="725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38" t="46106" r="50518" b="45600"/>
          <a:stretch/>
        </p:blipFill>
        <p:spPr>
          <a:xfrm>
            <a:off x="7451154" y="5577583"/>
            <a:ext cx="1524148" cy="9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3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58496" y="5693664"/>
            <a:ext cx="10204704" cy="1316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1" y="4203892"/>
            <a:ext cx="3959968" cy="2653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419" y="4436574"/>
            <a:ext cx="2626158" cy="218846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20041" y="236938"/>
            <a:ext cx="9265920" cy="972046"/>
            <a:chOff x="341265" y="2456954"/>
            <a:chExt cx="9265920" cy="9720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30824" y="2619811"/>
              <a:ext cx="85915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There is </a:t>
              </a:r>
              <a:r>
                <a:rPr lang="en-US" sz="4400" b="1" dirty="0" smtClean="0">
                  <a:solidFill>
                    <a:srgbClr val="0033CC"/>
                  </a:solidFill>
                </a:rPr>
                <a:t>a bed in the room.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0896" y="205744"/>
            <a:ext cx="9265920" cy="972046"/>
            <a:chOff x="341265" y="2456954"/>
            <a:chExt cx="9265920" cy="97204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0824" y="2619811"/>
              <a:ext cx="85915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There is </a:t>
              </a:r>
              <a:r>
                <a:rPr lang="en-US" sz="4400" b="1" dirty="0" smtClean="0">
                  <a:solidFill>
                    <a:srgbClr val="0033CC"/>
                  </a:solidFill>
                </a:rPr>
                <a:t>a table in the room.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6550" y="2775096"/>
            <a:ext cx="1261981" cy="203624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29186" y="313278"/>
            <a:ext cx="9265920" cy="972046"/>
            <a:chOff x="341265" y="2456954"/>
            <a:chExt cx="9265920" cy="97204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1265" y="2567698"/>
              <a:ext cx="91271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There is </a:t>
              </a:r>
              <a:r>
                <a:rPr lang="en-US" sz="4400" b="1" dirty="0" smtClean="0">
                  <a:solidFill>
                    <a:srgbClr val="0033CC"/>
                  </a:solidFill>
                </a:rPr>
                <a:t>a vase in the table.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90700" y="3730235"/>
            <a:ext cx="4618489" cy="3182112"/>
            <a:chOff x="5002751" y="3730235"/>
            <a:chExt cx="4641092" cy="318211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51847" y="3928348"/>
              <a:ext cx="1491996" cy="278588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002751" y="3730235"/>
              <a:ext cx="1667059" cy="318211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38331" y="282084"/>
            <a:ext cx="9265920" cy="972046"/>
            <a:chOff x="341265" y="2456954"/>
            <a:chExt cx="9265920" cy="97204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1265" y="2567698"/>
              <a:ext cx="91271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There are </a:t>
              </a:r>
              <a:r>
                <a:rPr lang="en-US" sz="4400" b="1" dirty="0" smtClean="0">
                  <a:solidFill>
                    <a:srgbClr val="0033CC"/>
                  </a:solidFill>
                </a:rPr>
                <a:t>two chairs in the room.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0504" y="1763244"/>
            <a:ext cx="9416639" cy="1721957"/>
            <a:chOff x="360504" y="1763244"/>
            <a:chExt cx="9416639" cy="172195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3152" y="1889425"/>
              <a:ext cx="2083991" cy="1510894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504" y="1763244"/>
              <a:ext cx="2309543" cy="1717913"/>
            </a:xfrm>
            <a:prstGeom prst="rect">
              <a:avLst/>
            </a:prstGeom>
            <a:noFill/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0338" y="1889425"/>
              <a:ext cx="2049910" cy="159577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38331" y="227939"/>
            <a:ext cx="9265920" cy="972046"/>
            <a:chOff x="341265" y="2456954"/>
            <a:chExt cx="9265920" cy="97204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1265" y="2586059"/>
              <a:ext cx="92659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There are </a:t>
              </a:r>
              <a:r>
                <a:rPr lang="en-US" sz="4400" b="1" dirty="0" smtClean="0">
                  <a:solidFill>
                    <a:srgbClr val="0033CC"/>
                  </a:solidFill>
                </a:rPr>
                <a:t>three pictures in the room.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66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4" t="20159" r="6264" b="2223"/>
          <a:stretch/>
        </p:blipFill>
        <p:spPr>
          <a:xfrm>
            <a:off x="5671457" y="4434404"/>
            <a:ext cx="3573187" cy="2184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8" t="16956" r="2602" b="3044"/>
          <a:stretch/>
        </p:blipFill>
        <p:spPr>
          <a:xfrm>
            <a:off x="652213" y="4434404"/>
            <a:ext cx="3508610" cy="21841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674" y="144442"/>
            <a:ext cx="9173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Запомните, </a:t>
            </a:r>
            <a:r>
              <a:rPr lang="ru-RU" sz="3600" dirty="0">
                <a:solidFill>
                  <a:srgbClr val="C00000"/>
                </a:solidFill>
              </a:rPr>
              <a:t>что </a:t>
            </a:r>
            <a:r>
              <a:rPr lang="ru-RU" sz="3600" dirty="0" smtClean="0">
                <a:solidFill>
                  <a:srgbClr val="C00000"/>
                </a:solidFill>
              </a:rPr>
              <a:t>при перечислении нескольких предметов мы будем употреблять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968" y="1223907"/>
            <a:ext cx="4181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there is</a:t>
            </a:r>
            <a:r>
              <a:rPr lang="ru-RU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 there are</a:t>
            </a:r>
            <a:endParaRPr lang="ru-RU" sz="4000" b="1" dirty="0">
              <a:ln w="10160">
                <a:solidFill>
                  <a:prstClr val="white"/>
                </a:solidFill>
                <a:prstDash val="solid"/>
              </a:ln>
              <a:solidFill>
                <a:srgbClr val="0033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2535" y="1285462"/>
            <a:ext cx="4463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</a:t>
            </a:r>
            <a:r>
              <a:rPr lang="ru-RU" sz="3600" dirty="0" smtClean="0">
                <a:solidFill>
                  <a:srgbClr val="C00000"/>
                </a:solidFill>
              </a:rPr>
              <a:t>о первому предмету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174" y="1741970"/>
            <a:ext cx="4036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</a:t>
            </a:r>
            <a:r>
              <a:rPr lang="ru-RU" sz="3600" dirty="0" smtClean="0">
                <a:solidFill>
                  <a:srgbClr val="C00000"/>
                </a:solidFill>
              </a:rPr>
              <a:t>осле конструкции.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2968" y="2624263"/>
            <a:ext cx="4408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Слово «</a:t>
            </a:r>
            <a:r>
              <a:rPr lang="en-US" sz="2400" dirty="0" smtClean="0">
                <a:solidFill>
                  <a:srgbClr val="C00000"/>
                </a:solidFill>
              </a:rPr>
              <a:t>a table</a:t>
            </a:r>
            <a:r>
              <a:rPr lang="ru-RU" sz="2400" dirty="0" smtClean="0">
                <a:solidFill>
                  <a:srgbClr val="C00000"/>
                </a:solidFill>
              </a:rPr>
              <a:t>» стоит первым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</a:t>
            </a:r>
            <a:r>
              <a:rPr lang="ru-RU" sz="2400" dirty="0" smtClean="0">
                <a:solidFill>
                  <a:srgbClr val="C00000"/>
                </a:solidFill>
              </a:rPr>
              <a:t>еред конструкцией. Это слово в </a:t>
            </a:r>
            <a:r>
              <a:rPr lang="ru-RU" sz="2400" dirty="0" err="1" smtClean="0">
                <a:solidFill>
                  <a:srgbClr val="C00000"/>
                </a:solidFill>
              </a:rPr>
              <a:t>ед.ч</a:t>
            </a:r>
            <a:r>
              <a:rPr lang="ru-RU" sz="2400" dirty="0" smtClean="0">
                <a:solidFill>
                  <a:srgbClr val="C00000"/>
                </a:solidFill>
              </a:rPr>
              <a:t>., значит мы используем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9999" y="3695542"/>
            <a:ext cx="1382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there is</a:t>
            </a:r>
            <a:r>
              <a:rPr lang="ru-RU" sz="28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70713" y="2624263"/>
            <a:ext cx="4487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Если после конструкции стоит существительное во множественном числе «</a:t>
            </a:r>
            <a:r>
              <a:rPr lang="en-US" sz="2400" dirty="0" smtClean="0">
                <a:solidFill>
                  <a:srgbClr val="C00000"/>
                </a:solidFill>
              </a:rPr>
              <a:t>chairs</a:t>
            </a:r>
            <a:r>
              <a:rPr lang="ru-RU" sz="2400" dirty="0" smtClean="0">
                <a:solidFill>
                  <a:srgbClr val="C00000"/>
                </a:solidFill>
              </a:rPr>
              <a:t>» значит мы используем 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89321" y="3686874"/>
            <a:ext cx="155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there are</a:t>
            </a:r>
            <a:endParaRPr lang="ru-RU" sz="2800" b="1" dirty="0">
              <a:ln w="10160">
                <a:solidFill>
                  <a:prstClr val="white"/>
                </a:solidFill>
                <a:prstDash val="solid"/>
              </a:ln>
              <a:solidFill>
                <a:srgbClr val="0033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9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58496" y="5693664"/>
            <a:ext cx="10204704" cy="1316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348" y="3630853"/>
            <a:ext cx="1491996" cy="278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698" y="4163568"/>
            <a:ext cx="2626158" cy="2188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344" y="3888486"/>
            <a:ext cx="1671827" cy="312166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-501315" y="862938"/>
            <a:ext cx="10908630" cy="972046"/>
            <a:chOff x="-314505" y="796058"/>
            <a:chExt cx="10534383" cy="9720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26388" y="796058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-314505" y="880300"/>
              <a:ext cx="1053438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There is </a:t>
              </a:r>
              <a:r>
                <a:rPr lang="en-US" sz="4400" b="1" dirty="0" smtClean="0">
                  <a:solidFill>
                    <a:srgbClr val="0033CC"/>
                  </a:solidFill>
                </a:rPr>
                <a:t>a table and 2 chairs in the room.</a:t>
              </a:r>
              <a:endParaRPr lang="ru-RU" sz="4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862693"/>
            <a:ext cx="9906000" cy="972046"/>
            <a:chOff x="252182" y="1536549"/>
            <a:chExt cx="9653818" cy="97204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3431" y="1536549"/>
              <a:ext cx="943470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2182" y="1668268"/>
              <a:ext cx="965381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</a:rPr>
                <a:t>There are </a:t>
              </a:r>
              <a:r>
                <a:rPr lang="en-US" sz="4000" b="1" dirty="0" smtClean="0">
                  <a:solidFill>
                    <a:srgbClr val="0033CC"/>
                  </a:solidFill>
                </a:rPr>
                <a:t>2 chairs and a table in the room.</a:t>
              </a:r>
              <a:endParaRPr lang="ru-RU" sz="40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16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1.85185E-6 L 0.09295 0.03773 C 0.11234 0.04629 0.14151 0.05092 0.17212 0.05092 C 0.20689 0.05092 0.23462 0.04629 0.25401 0.03773 L 0.34712 1.85185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6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33606 0.034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4.44444E-6 L -0.68317 -0.026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262" y="144442"/>
            <a:ext cx="929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Помните, что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в начало нужно ставить 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затем </a:t>
            </a:r>
            <a:r>
              <a:rPr lang="en-US" sz="3600" dirty="0">
                <a:solidFill>
                  <a:srgbClr val="C00000"/>
                </a:solidFill>
              </a:rPr>
              <a:t>-</a:t>
            </a:r>
            <a:r>
              <a:rPr lang="ru-RU" sz="3600" dirty="0">
                <a:solidFill>
                  <a:srgbClr val="C00000"/>
                </a:solidFill>
              </a:rPr>
              <a:t> предмет,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в конце предложения </a:t>
            </a:r>
            <a:r>
              <a:rPr lang="ru-RU" sz="3600" dirty="0" smtClean="0">
                <a:solidFill>
                  <a:srgbClr val="C00000"/>
                </a:solidFill>
              </a:rPr>
              <a:t>-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ru-RU" sz="3000" dirty="0" smtClean="0">
                <a:solidFill>
                  <a:srgbClr val="C00000"/>
                </a:solidFill>
              </a:rPr>
              <a:t>где </a:t>
            </a:r>
            <a:r>
              <a:rPr lang="ru-RU" sz="3000" dirty="0">
                <a:solidFill>
                  <a:srgbClr val="C00000"/>
                </a:solidFill>
              </a:rPr>
              <a:t>находится предмет</a:t>
            </a:r>
            <a:r>
              <a:rPr lang="ru-RU" sz="30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61641" y="634165"/>
            <a:ext cx="4181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there is</a:t>
            </a:r>
            <a:r>
              <a:rPr lang="ru-RU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 there are</a:t>
            </a:r>
            <a:endParaRPr lang="ru-RU" sz="4000" b="1" dirty="0">
              <a:ln w="10160">
                <a:solidFill>
                  <a:prstClr val="white"/>
                </a:solidFill>
                <a:prstDash val="solid"/>
              </a:ln>
              <a:solidFill>
                <a:srgbClr val="0033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0040" y="3174167"/>
            <a:ext cx="9265922" cy="3192062"/>
            <a:chOff x="341264" y="2456954"/>
            <a:chExt cx="9265922" cy="31920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41265" y="3529801"/>
              <a:ext cx="242316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1265" y="2619811"/>
              <a:ext cx="89947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prstClr val="white"/>
                  </a:solidFill>
                </a:rPr>
                <a:t>КОНСТРУКЦИЯ  </a:t>
              </a:r>
              <a:r>
                <a:rPr lang="en-US" sz="4000" b="1" dirty="0" smtClean="0">
                  <a:solidFill>
                    <a:srgbClr val="C00000"/>
                  </a:solidFill>
                </a:rPr>
                <a:t>NOT </a:t>
              </a:r>
              <a:r>
                <a:rPr lang="en-US" sz="3200" b="1" dirty="0" smtClean="0">
                  <a:solidFill>
                    <a:prstClr val="white"/>
                  </a:solidFill>
                </a:rPr>
                <a:t>      </a:t>
              </a:r>
              <a:r>
                <a:rPr lang="ru-RU" sz="3200" b="1" dirty="0" smtClean="0">
                  <a:solidFill>
                    <a:prstClr val="white"/>
                  </a:solidFill>
                </a:rPr>
                <a:t> </a:t>
              </a:r>
              <a:r>
                <a:rPr lang="ru-RU" sz="3200" b="1" dirty="0">
                  <a:solidFill>
                    <a:prstClr val="white"/>
                  </a:solidFill>
                </a:rPr>
                <a:t>ПРЕДМЕТ   </a:t>
              </a:r>
              <a:r>
                <a:rPr lang="ru-RU" sz="3200" b="1" dirty="0" smtClean="0">
                  <a:solidFill>
                    <a:prstClr val="white"/>
                  </a:solidFill>
                </a:rPr>
                <a:t>       </a:t>
              </a:r>
              <a:r>
                <a:rPr lang="ru-RU" sz="3200" b="1" dirty="0">
                  <a:solidFill>
                    <a:prstClr val="white"/>
                  </a:solidFill>
                </a:rPr>
                <a:t>МЕСТО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819756" y="3546590"/>
              <a:ext cx="278743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707524" y="3540631"/>
              <a:ext cx="1711436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91456" y="3687863"/>
              <a:ext cx="18540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There is</a:t>
              </a:r>
              <a:endParaRPr lang="ru-RU" sz="40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18010" y="3665562"/>
              <a:ext cx="12011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</a:rPr>
                <a:t>a car</a:t>
              </a:r>
              <a:endParaRPr lang="ru-RU" sz="40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19755" y="3703489"/>
              <a:ext cx="27874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in the garage.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41264" y="4610011"/>
              <a:ext cx="2423162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707524" y="4651377"/>
              <a:ext cx="1719041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819755" y="4676970"/>
              <a:ext cx="2787429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13202" y="4772868"/>
              <a:ext cx="22105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0033CC"/>
                  </a:solidFill>
                </a:rPr>
                <a:t>There are</a:t>
              </a:r>
              <a:endParaRPr lang="ru-RU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707524" y="4772868"/>
              <a:ext cx="16786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000" b="1" dirty="0" smtClean="0">
                  <a:solidFill>
                    <a:srgbClr val="C00000"/>
                  </a:solidFill>
                </a:rPr>
                <a:t>3 beds</a:t>
              </a:r>
              <a:endParaRPr lang="ru-RU" sz="40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72397" y="4838392"/>
              <a:ext cx="26821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</a:rPr>
                <a:t>in the house.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859032" y="4284175"/>
            <a:ext cx="1711436" cy="972046"/>
          </a:xfrm>
          <a:prstGeom prst="roundRect">
            <a:avLst>
              <a:gd name="adj" fmla="val 76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57795" y="5365057"/>
            <a:ext cx="1711436" cy="972046"/>
          </a:xfrm>
          <a:prstGeom prst="roundRect">
            <a:avLst>
              <a:gd name="adj" fmla="val 76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20429" y="4375440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not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86576" y="5459303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not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4165" y="1182349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not</a:t>
            </a:r>
            <a:endParaRPr lang="ru-RU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58496" y="5693664"/>
            <a:ext cx="10204704" cy="1316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505" y="4669537"/>
            <a:ext cx="2626158" cy="2188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216" y="3928349"/>
            <a:ext cx="1491996" cy="27858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27687" y="3828288"/>
            <a:ext cx="1413764" cy="318211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60504" y="1763244"/>
            <a:ext cx="9416639" cy="1721957"/>
            <a:chOff x="360504" y="1763244"/>
            <a:chExt cx="9416639" cy="172195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3152" y="1889425"/>
              <a:ext cx="2083991" cy="151089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504" y="1763244"/>
              <a:ext cx="2309543" cy="17179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0338" y="1889425"/>
              <a:ext cx="2049910" cy="1595776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097" y="2744338"/>
            <a:ext cx="1366123" cy="219860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83528" y="633024"/>
            <a:ext cx="9265920" cy="972046"/>
            <a:chOff x="341265" y="2456954"/>
            <a:chExt cx="9265920" cy="97204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94120" y="2586059"/>
              <a:ext cx="7455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</a:rPr>
                <a:t>There is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not </a:t>
              </a:r>
              <a:r>
                <a:rPr lang="en-US" sz="3600" b="1" dirty="0" smtClean="0">
                  <a:solidFill>
                    <a:srgbClr val="0033CC"/>
                  </a:solidFill>
                </a:rPr>
                <a:t>a vase in the room.</a:t>
              </a:r>
              <a:endParaRPr lang="ru-RU" sz="36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5262" y="636415"/>
            <a:ext cx="9265920" cy="972046"/>
            <a:chOff x="341265" y="2456954"/>
            <a:chExt cx="9265920" cy="97204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94120" y="2586059"/>
              <a:ext cx="7455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</a:rPr>
                <a:t>There is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not </a:t>
              </a:r>
              <a:r>
                <a:rPr lang="en-US" sz="3600" b="1" dirty="0" smtClean="0">
                  <a:solidFill>
                    <a:srgbClr val="0033CC"/>
                  </a:solidFill>
                </a:rPr>
                <a:t>a table in the room.</a:t>
              </a:r>
              <a:endParaRPr lang="ru-RU" sz="36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6996" y="644102"/>
            <a:ext cx="9265920" cy="972046"/>
            <a:chOff x="341265" y="2456954"/>
            <a:chExt cx="9265920" cy="97204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41265" y="2456954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94120" y="2586059"/>
              <a:ext cx="7455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</a:rPr>
                <a:t>There are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not </a:t>
              </a:r>
              <a:r>
                <a:rPr lang="en-US" sz="3600" b="1" dirty="0" smtClean="0">
                  <a:solidFill>
                    <a:srgbClr val="0033CC"/>
                  </a:solidFill>
                </a:rPr>
                <a:t>two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smtClean="0">
                  <a:solidFill>
                    <a:srgbClr val="0033CC"/>
                  </a:solidFill>
                </a:rPr>
                <a:t>chairs in the room.</a:t>
              </a:r>
              <a:endParaRPr lang="ru-RU" sz="36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1794" y="639806"/>
            <a:ext cx="9265920" cy="972046"/>
            <a:chOff x="312964" y="2394927"/>
            <a:chExt cx="9265920" cy="97204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12964" y="2394927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10989" y="2585388"/>
              <a:ext cx="81224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</a:rPr>
                <a:t>There are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not </a:t>
              </a:r>
              <a:r>
                <a:rPr lang="en-US" sz="3600" b="1" dirty="0" smtClean="0">
                  <a:solidFill>
                    <a:srgbClr val="0033CC"/>
                  </a:solidFill>
                </a:rPr>
                <a:t>three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smtClean="0">
                  <a:solidFill>
                    <a:srgbClr val="0033CC"/>
                  </a:solidFill>
                </a:rPr>
                <a:t>pictures in the room.</a:t>
              </a:r>
              <a:endParaRPr lang="ru-RU" sz="36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51794" y="610349"/>
            <a:ext cx="9265920" cy="972046"/>
            <a:chOff x="312964" y="2394927"/>
            <a:chExt cx="9265920" cy="97204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12964" y="2394927"/>
              <a:ext cx="9265920" cy="972046"/>
            </a:xfrm>
            <a:prstGeom prst="roundRect">
              <a:avLst>
                <a:gd name="adj" fmla="val 7600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0989" y="2585388"/>
              <a:ext cx="81224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</a:rPr>
                <a:t>There is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not </a:t>
              </a:r>
              <a:r>
                <a:rPr lang="en-US" sz="3600" b="1" dirty="0" smtClean="0">
                  <a:solidFill>
                    <a:srgbClr val="0033CC"/>
                  </a:solidFill>
                </a:rPr>
                <a:t>a bed in the room.</a:t>
              </a:r>
              <a:endParaRPr lang="ru-RU" sz="36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80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42" t="34001" r="34048" b="32094"/>
          <a:stretch/>
        </p:blipFill>
        <p:spPr>
          <a:xfrm>
            <a:off x="562101" y="1761673"/>
            <a:ext cx="2266816" cy="1667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05" t="-6095" r="11905" b="59523"/>
          <a:stretch/>
        </p:blipFill>
        <p:spPr>
          <a:xfrm>
            <a:off x="1235944" y="4001845"/>
            <a:ext cx="1988373" cy="220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2" t="65905" r="39047" b="4000"/>
          <a:stretch/>
        </p:blipFill>
        <p:spPr>
          <a:xfrm>
            <a:off x="7010104" y="1687067"/>
            <a:ext cx="2259925" cy="1487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8" r="64048" b="67238"/>
          <a:stretch/>
        </p:blipFill>
        <p:spPr>
          <a:xfrm>
            <a:off x="3489444" y="1687067"/>
            <a:ext cx="2313860" cy="1604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2" t="65333" r="67143"/>
          <a:stretch/>
        </p:blipFill>
        <p:spPr>
          <a:xfrm>
            <a:off x="7001077" y="4260028"/>
            <a:ext cx="2200161" cy="1696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16588" y="-171631"/>
            <a:ext cx="6113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“Prepositions”</a:t>
            </a:r>
            <a:endParaRPr lang="ru-RU" sz="4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358223" y="4260028"/>
            <a:ext cx="2139396" cy="2297355"/>
            <a:chOff x="1743071" y="4503963"/>
            <a:chExt cx="2284643" cy="203668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613" t="38667" r="5387" b="28191"/>
            <a:stretch/>
          </p:blipFill>
          <p:spPr>
            <a:xfrm>
              <a:off x="1743071" y="4503963"/>
              <a:ext cx="2284643" cy="1577491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3399416" y="5852160"/>
              <a:ext cx="602429" cy="688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 flipV="1">
            <a:off x="277329" y="3494892"/>
            <a:ext cx="9467306" cy="45719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flipV="1">
            <a:off x="277329" y="6557383"/>
            <a:ext cx="9467306" cy="45719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flipV="1">
            <a:off x="1373375" y="856829"/>
            <a:ext cx="6781326" cy="53473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9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622" y="256213"/>
            <a:ext cx="54409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There</a:t>
            </a:r>
            <a:r>
              <a:rPr lang="en-US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is </a:t>
            </a:r>
            <a:r>
              <a:rPr lang="ru-RU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 </a:t>
            </a:r>
            <a:r>
              <a:rPr lang="en-US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There </a:t>
            </a:r>
            <a:r>
              <a:rPr lang="en-US" sz="48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</a:t>
            </a:r>
            <a:endParaRPr lang="ru-RU" sz="4800" b="1" dirty="0">
              <a:ln w="1016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6032" y="1240536"/>
            <a:ext cx="9649968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There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…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a bathroom in my house.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>
                <a:solidFill>
                  <a:srgbClr val="C00000"/>
                </a:solidFill>
                <a:latin typeface="Verdana"/>
              </a:rPr>
              <a:t>…</a:t>
            </a:r>
            <a:r>
              <a:rPr lang="en-US" sz="3000" dirty="0">
                <a:solidFill>
                  <a:srgbClr val="003399"/>
                </a:solidFill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two pictures in my living room.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>
                <a:solidFill>
                  <a:srgbClr val="C00000"/>
                </a:solidFill>
                <a:latin typeface="Verdana"/>
              </a:rPr>
              <a:t>…</a:t>
            </a:r>
            <a:r>
              <a:rPr lang="en-US" sz="3000" dirty="0">
                <a:solidFill>
                  <a:srgbClr val="003399"/>
                </a:solidFill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a table in front of 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sofa in the living room</a:t>
            </a: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Verdana"/>
            </a:endParaRP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…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</a:t>
            </a: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one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mirror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in the bathroom.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…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a desk in 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bedroom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…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five books on the shelf in my bedroom.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…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two cups in the cupboard.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…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two glasses on the table.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622" y="256213"/>
            <a:ext cx="54409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There</a:t>
            </a:r>
            <a:r>
              <a:rPr lang="en-US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is </a:t>
            </a:r>
            <a:r>
              <a:rPr lang="ru-RU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 </a:t>
            </a:r>
            <a:r>
              <a:rPr lang="en-US" sz="48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There </a:t>
            </a:r>
            <a:r>
              <a:rPr lang="en-US" sz="48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</a:t>
            </a:r>
            <a:endParaRPr lang="ru-RU" sz="4800" b="1" dirty="0">
              <a:ln w="1016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6032" y="1240536"/>
            <a:ext cx="9649968" cy="4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There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is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a bathroom in my house.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 smtClean="0">
                <a:solidFill>
                  <a:srgbClr val="C00000"/>
                </a:solidFill>
                <a:latin typeface="Verdana"/>
              </a:rPr>
              <a:t>are</a:t>
            </a: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two pictures in my living room.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 smtClean="0">
                <a:solidFill>
                  <a:srgbClr val="C00000"/>
                </a:solidFill>
                <a:latin typeface="Verdana"/>
              </a:rPr>
              <a:t>is</a:t>
            </a: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a table in front of 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sofa in the living room</a:t>
            </a: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Verdana"/>
            </a:endParaRP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 smtClean="0">
                <a:solidFill>
                  <a:srgbClr val="C00000"/>
                </a:solidFill>
                <a:latin typeface="Verdana"/>
              </a:rPr>
              <a:t>is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</a:t>
            </a: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one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mirror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in the bathroom.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 smtClean="0">
                <a:solidFill>
                  <a:srgbClr val="C00000"/>
                </a:solidFill>
                <a:latin typeface="Verdana"/>
              </a:rPr>
              <a:t>is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a desk in 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bedroom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 smtClean="0">
                <a:solidFill>
                  <a:srgbClr val="C00000"/>
                </a:solidFill>
                <a:latin typeface="Verdana"/>
              </a:rPr>
              <a:t>are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five books on the shelf in my bedroom.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 smtClean="0">
                <a:solidFill>
                  <a:srgbClr val="C00000"/>
                </a:solidFill>
                <a:latin typeface="Verdana"/>
              </a:rPr>
              <a:t>are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two cups in the cupboard.</a:t>
            </a:r>
          </a:p>
          <a:p>
            <a:pPr marL="609600" lvl="0" indent="-609600">
              <a:lnSpc>
                <a:spcPct val="90000"/>
              </a:lnSpc>
              <a:buFontTx/>
              <a:buAutoNum type="arabicPeriod"/>
            </a:pPr>
            <a:r>
              <a:rPr lang="en-US" sz="3000" dirty="0" smtClean="0">
                <a:solidFill>
                  <a:srgbClr val="003399"/>
                </a:solidFill>
                <a:latin typeface="Verdana"/>
              </a:rPr>
              <a:t>There </a:t>
            </a:r>
            <a:r>
              <a:rPr lang="en-US" sz="3000" b="1" dirty="0" smtClean="0">
                <a:solidFill>
                  <a:srgbClr val="C00000"/>
                </a:solidFill>
                <a:latin typeface="Verdana"/>
              </a:rPr>
              <a:t>are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</a:rPr>
              <a:t> two glasses on the table.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dzotvet.ru/images/angl-spotlight-uch-3-2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9350"/>
            <a:ext cx="9906000" cy="52120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Look, read and complete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25" y="-124730"/>
            <a:ext cx="854392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What kind of room is this?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048" r="4901" b="14127"/>
          <a:stretch/>
        </p:blipFill>
        <p:spPr>
          <a:xfrm>
            <a:off x="0" y="903515"/>
            <a:ext cx="4613849" cy="2525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8" r="13257" b="56667"/>
          <a:stretch/>
        </p:blipFill>
        <p:spPr>
          <a:xfrm>
            <a:off x="565209" y="3510643"/>
            <a:ext cx="3865277" cy="3236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8" t="4551" r="7145" b="49841"/>
          <a:stretch/>
        </p:blipFill>
        <p:spPr>
          <a:xfrm>
            <a:off x="5258374" y="723900"/>
            <a:ext cx="3875314" cy="2884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5" t="54444" r="22627" b="4762"/>
          <a:stretch/>
        </p:blipFill>
        <p:spPr>
          <a:xfrm>
            <a:off x="5405330" y="3672034"/>
            <a:ext cx="3880183" cy="318596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 flipV="1">
            <a:off x="277329" y="6557383"/>
            <a:ext cx="9467306" cy="45719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flipV="1">
            <a:off x="277329" y="3494892"/>
            <a:ext cx="9467306" cy="45719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flipV="1">
            <a:off x="1373375" y="856829"/>
            <a:ext cx="6781326" cy="53473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25" y="1200833"/>
            <a:ext cx="3357666" cy="337265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4525" y="-124730"/>
            <a:ext cx="854392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What </a:t>
            </a:r>
            <a:r>
              <a:rPr lang="en-US" b="1" dirty="0" smtClean="0">
                <a:solidFill>
                  <a:srgbClr val="C00000"/>
                </a:solidFill>
              </a:rPr>
              <a:t>is it?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7846" t="36551" r="64155" b="4659"/>
          <a:stretch/>
        </p:blipFill>
        <p:spPr>
          <a:xfrm>
            <a:off x="6485647" y="2136033"/>
            <a:ext cx="2538008" cy="4267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38770" t="50377" r="33538" b="8124"/>
          <a:stretch/>
        </p:blipFill>
        <p:spPr>
          <a:xfrm>
            <a:off x="3965629" y="3871409"/>
            <a:ext cx="2217792" cy="266135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 flipV="1">
            <a:off x="277329" y="6557383"/>
            <a:ext cx="9467306" cy="45719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flipV="1">
            <a:off x="1373375" y="856829"/>
            <a:ext cx="6781326" cy="53473"/>
          </a:xfrm>
          <a:prstGeom prst="roundRect">
            <a:avLst>
              <a:gd name="adj" fmla="val 76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173" y="2936834"/>
            <a:ext cx="1871849" cy="9422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954" y="2867081"/>
            <a:ext cx="623359" cy="10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3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www.vsempodarok.com/upload/iblock/656/b82a422c2d72e368560bac5173cf65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944"/>
            <a:ext cx="3304902" cy="3304902"/>
          </a:xfrm>
          <a:prstGeom prst="rect">
            <a:avLst/>
          </a:prstGeom>
          <a:noFill/>
        </p:spPr>
      </p:pic>
      <p:pic>
        <p:nvPicPr>
          <p:cNvPr id="56324" name="Picture 4" descr="https://www.moi-malish.ru/wa-data/public/shop/products/47/91/19147/images/29623/29623.750x0.jpg"/>
          <p:cNvPicPr>
            <a:picLocks noChangeAspect="1" noChangeArrowheads="1"/>
          </p:cNvPicPr>
          <p:nvPr/>
        </p:nvPicPr>
        <p:blipFill>
          <a:blip r:embed="rId3" cstate="print"/>
          <a:srcRect l="26833" r="16602"/>
          <a:stretch>
            <a:fillRect/>
          </a:stretch>
        </p:blipFill>
        <p:spPr bwMode="auto">
          <a:xfrm>
            <a:off x="2351314" y="3020332"/>
            <a:ext cx="2037806" cy="3602536"/>
          </a:xfrm>
          <a:prstGeom prst="rect">
            <a:avLst/>
          </a:prstGeom>
          <a:noFill/>
        </p:spPr>
      </p:pic>
      <p:pic>
        <p:nvPicPr>
          <p:cNvPr id="56328" name="Picture 8" descr="https://i.pinimg.com/736x/0c/41/14/0c411428f1c1ae862adb4b02218c2426.jpg"/>
          <p:cNvPicPr>
            <a:picLocks noChangeAspect="1" noChangeArrowheads="1"/>
          </p:cNvPicPr>
          <p:nvPr/>
        </p:nvPicPr>
        <p:blipFill>
          <a:blip r:embed="rId4" cstate="print"/>
          <a:srcRect t="24125" b="20399"/>
          <a:stretch>
            <a:fillRect/>
          </a:stretch>
        </p:blipFill>
        <p:spPr bwMode="auto">
          <a:xfrm>
            <a:off x="4383903" y="378823"/>
            <a:ext cx="5250951" cy="2913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396" y="640080"/>
            <a:ext cx="9058955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Furniture</a:t>
            </a:r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предметы мебели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767763" cy="6648993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Window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окно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Picture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Sofa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диван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обеденный стол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Tv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set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телевизор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Lamp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лампа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Wardrobe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шкаф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Desk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письменный стол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Bed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кровать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Shelf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Cupboard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буфет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Cooker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плита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Fridge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холодильник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Glass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стакан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Chair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Armchair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кресло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Mirror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зеркало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Bath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ванная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latin typeface="Arial" pitchFamily="34" charset="0"/>
                <a:cs typeface="Arial" pitchFamily="34" charset="0"/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55244" y="4899787"/>
            <a:ext cx="9595512" cy="866523"/>
          </a:xfrm>
          <a:prstGeom prst="roundRect">
            <a:avLst>
              <a:gd name="adj" fmla="val 76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9753" y="2727882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7200" b="1" dirty="0" smtClean="0">
                <a:solidFill>
                  <a:srgbClr val="C00000"/>
                </a:solidFill>
              </a:rPr>
              <a:t>There  is   </a:t>
            </a:r>
            <a:r>
              <a:rPr lang="en-US" sz="7200" dirty="0" smtClean="0">
                <a:solidFill>
                  <a:srgbClr val="C00000"/>
                </a:solidFill>
              </a:rPr>
              <a:t>/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8581" y="2727882"/>
            <a:ext cx="40399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>
                <a:solidFill>
                  <a:srgbClr val="003399"/>
                </a:solidFill>
              </a:rPr>
              <a:t>There </a:t>
            </a:r>
            <a:r>
              <a:rPr lang="en-US" sz="7200" b="1" dirty="0" smtClean="0">
                <a:solidFill>
                  <a:srgbClr val="003399"/>
                </a:solidFill>
              </a:rPr>
              <a:t> are</a:t>
            </a:r>
            <a:endParaRPr lang="ru-RU" sz="7200" b="1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243" y="4979106"/>
            <a:ext cx="9595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</a:rPr>
              <a:t>Переводится как БЫТЬ, ЕСТЬ, НАХОДИТЬСЯ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0057" y="311644"/>
            <a:ext cx="5725886" cy="1440690"/>
          </a:xfrm>
          <a:prstGeom prst="roundRect">
            <a:avLst>
              <a:gd name="adj" fmla="val 76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77835" y="424542"/>
            <a:ext cx="5350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Конструкция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8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7768" y="1982450"/>
            <a:ext cx="42316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smtClean="0">
                <a:solidFill>
                  <a:srgbClr val="C00000"/>
                </a:solidFill>
              </a:rPr>
              <a:t>There  is  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977" y="1009454"/>
            <a:ext cx="2950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3399"/>
                </a:solidFill>
              </a:rPr>
              <a:t>Конструкция</a:t>
            </a:r>
            <a:endParaRPr lang="ru-RU" sz="4000" dirty="0">
              <a:solidFill>
                <a:srgbClr val="00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977" y="3783593"/>
            <a:ext cx="672119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003399"/>
                </a:solidFill>
              </a:rPr>
              <a:t>и</a:t>
            </a:r>
            <a:r>
              <a:rPr lang="ru-RU" sz="4000" dirty="0" smtClean="0">
                <a:solidFill>
                  <a:srgbClr val="003399"/>
                </a:solidFill>
              </a:rPr>
              <a:t>спользуется когда речь идет </a:t>
            </a:r>
          </a:p>
          <a:p>
            <a:pPr lvl="0"/>
            <a:r>
              <a:rPr lang="ru-RU" sz="4000" dirty="0" smtClean="0">
                <a:solidFill>
                  <a:srgbClr val="003399"/>
                </a:solidFill>
              </a:rPr>
              <a:t>об </a:t>
            </a:r>
            <a:r>
              <a:rPr lang="ru-RU" sz="7200" dirty="0" smtClean="0">
                <a:solidFill>
                  <a:srgbClr val="003399"/>
                </a:solidFill>
              </a:rPr>
              <a:t>одном</a:t>
            </a:r>
            <a:r>
              <a:rPr lang="ru-RU" sz="4000" dirty="0" smtClean="0">
                <a:solidFill>
                  <a:srgbClr val="003399"/>
                </a:solidFill>
              </a:rPr>
              <a:t> предмете</a:t>
            </a:r>
            <a:endParaRPr lang="ru-RU" sz="4000" dirty="0">
              <a:solidFill>
                <a:srgbClr val="00339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260" y="1097216"/>
            <a:ext cx="2985712" cy="29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9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</TotalTime>
  <Words>577</Words>
  <Application>Microsoft Office PowerPoint</Application>
  <PresentationFormat>Лист A4 (210x297 мм)</PresentationFormat>
  <Paragraphs>110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What kind of room is this?</vt:lpstr>
      <vt:lpstr>What is it?</vt:lpstr>
      <vt:lpstr>Слайд 5</vt:lpstr>
      <vt:lpstr>Слайд 6</vt:lpstr>
      <vt:lpstr> Window- окно Picture - картина Sofa - диван Table – обеденный стол  Tv  set - телевизор Lamp - лампа Wardrobe - шкаф Desk – письменный стол Bed - кровать Shelf - полка Cupboard - буфет Cooker - плита Fridge - холодильник Glass - стакан Chair – стул Armchair -  кресло Mirror - зеркало Bath -  ванная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5. Look, read and complete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 де Тигресс</dc:creator>
  <cp:lastModifiedBy>User</cp:lastModifiedBy>
  <cp:revision>248</cp:revision>
  <dcterms:created xsi:type="dcterms:W3CDTF">2017-03-02T10:12:07Z</dcterms:created>
  <dcterms:modified xsi:type="dcterms:W3CDTF">2023-02-06T14:12:10Z</dcterms:modified>
</cp:coreProperties>
</file>