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8" r:id="rId2"/>
    <p:sldId id="268" r:id="rId3"/>
    <p:sldId id="265" r:id="rId4"/>
    <p:sldId id="257" r:id="rId5"/>
    <p:sldId id="270" r:id="rId6"/>
    <p:sldId id="275" r:id="rId7"/>
    <p:sldId id="276" r:id="rId8"/>
    <p:sldId id="277" r:id="rId9"/>
    <p:sldId id="263" r:id="rId10"/>
    <p:sldId id="266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00000"/>
    <a:srgbClr val="3333CC"/>
    <a:srgbClr val="008000"/>
    <a:srgbClr val="00CC66"/>
    <a:srgbClr val="00CC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478CB1-9251-411E-95DD-E3F91635A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88271-BF6D-4077-B996-4C7E8829D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6FB4-0D26-46D2-B1A4-96F07D2B0B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25076E-79AD-440B-BE53-284BB0CCB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4FB2A-930E-405F-9695-88D326AF70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4A07C-DA64-4806-A41E-B201FC7E3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4CEF-DDA2-4C60-9ABA-20A2A41A1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38BA-662E-4595-8F0C-D6AFA472E0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75194-978A-4B8B-B289-C2C2C4D53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4622F-B599-4A3C-88C8-CC2946FB9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6D476-C54E-43A5-B207-D52A0E9117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54922-E5F7-4023-8115-A19F851E5F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66"/>
            </a:gs>
            <a:gs pos="100000">
              <a:schemeClr val="tx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5C06171-94A6-44DE-A3B2-950BCF53492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Нижне-Иволгинская СОШ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биологии и химии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Ринчинова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1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40" name="Group 148"/>
          <p:cNvGraphicFramePr>
            <a:graphicFrameLocks noGrp="1"/>
          </p:cNvGraphicFramePr>
          <p:nvPr/>
        </p:nvGraphicFramePr>
        <p:xfrm>
          <a:off x="2268538" y="836613"/>
          <a:ext cx="5903912" cy="4997705"/>
        </p:xfrm>
        <a:graphic>
          <a:graphicData uri="http://schemas.openxmlformats.org/drawingml/2006/table">
            <a:tbl>
              <a:tblPr/>
              <a:tblGrid>
                <a:gridCol w="395287"/>
                <a:gridCol w="385763"/>
                <a:gridCol w="273050"/>
                <a:gridCol w="182562"/>
                <a:gridCol w="311150"/>
                <a:gridCol w="384175"/>
                <a:gridCol w="385763"/>
                <a:gridCol w="384175"/>
                <a:gridCol w="384175"/>
                <a:gridCol w="384175"/>
                <a:gridCol w="384175"/>
                <a:gridCol w="385762"/>
                <a:gridCol w="384175"/>
                <a:gridCol w="385763"/>
                <a:gridCol w="384175"/>
                <a:gridCol w="509587"/>
              </a:tblGrid>
              <a:tr h="7032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2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675"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Тестовая работа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16288" cy="6552728"/>
          </a:xfrm>
        </p:spPr>
        <p:txBody>
          <a:bodyPr/>
          <a:lstStyle/>
          <a:p>
            <a:pPr marL="0" indent="0">
              <a:buNone/>
            </a:pPr>
            <a:r>
              <a:rPr lang="ru-RU" sz="800" dirty="0">
                <a:solidFill>
                  <a:schemeClr val="bg2"/>
                </a:solidFill>
              </a:rPr>
              <a:t>Вариант 1</a:t>
            </a:r>
          </a:p>
          <a:p>
            <a:pPr marL="0" indent="0">
              <a:buNone/>
            </a:pPr>
            <a:r>
              <a:rPr lang="ru-RU" sz="800" dirty="0">
                <a:solidFill>
                  <a:schemeClr val="bg2"/>
                </a:solidFill>
              </a:rPr>
              <a:t>1. Наличие у мха листьев и стебля свидетельствует об усложнении по сравнению с:</a:t>
            </a:r>
          </a:p>
          <a:p>
            <a:pPr marL="0" indent="0">
              <a:buNone/>
            </a:pPr>
            <a:r>
              <a:rPr lang="ru-RU" sz="800" dirty="0">
                <a:solidFill>
                  <a:schemeClr val="bg2"/>
                </a:solidFill>
              </a:rPr>
              <a:t>1) водорослями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2) папоротниками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3) голосеменными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4) покрытосеменными (цветковыми)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2. У кукушкиного льна: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1) ризоиды отсутствуют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2) имеются корни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3) ризоиды присутствуют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4) имеются цветки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3. Торф образуется из: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1) кукушкиного льна на заболоченной почве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2) отмерших частей сфагнума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3) песка и глины, содержащихся в воде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4) деревьев, упавших в болото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4. Мужские и женские половые органы у мха образуются: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1) на верхних частях стебля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2) в споровых коробочках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3) на ризоидах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4) в нижних частях стебля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5. Оплодотворение у мхов происходит с помощью: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1) насекомых-опылителей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2) воды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3) ветра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4) животных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6. Из зиготы развивается: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1) семя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2) предросток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3) коробочка с крышечкой — спорофит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4) облиственный побег — гаметофит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bg2"/>
                </a:solidFill>
                <a:effectLst/>
              </a:rPr>
              <a:t>7. Размножение мхов осуществляется:</a:t>
            </a:r>
          </a:p>
          <a:p>
            <a:pPr marL="0" indent="0">
              <a:buNone/>
            </a:pPr>
            <a:r>
              <a:rPr lang="ru-RU" sz="1000" b="1" dirty="0">
                <a:solidFill>
                  <a:schemeClr val="bg2"/>
                </a:solidFill>
                <a:effectLst/>
              </a:rPr>
              <a:t>1) семенами</a:t>
            </a:r>
          </a:p>
          <a:p>
            <a:pPr marL="0" indent="0">
              <a:buNone/>
            </a:pPr>
            <a:r>
              <a:rPr lang="ru-RU" sz="1000" b="1" dirty="0">
                <a:solidFill>
                  <a:schemeClr val="bg2"/>
                </a:solidFill>
                <a:effectLst/>
              </a:rPr>
              <a:t>2) спорами</a:t>
            </a:r>
          </a:p>
          <a:p>
            <a:pPr marL="0" indent="0">
              <a:buNone/>
            </a:pPr>
            <a:r>
              <a:rPr lang="ru-RU" sz="1000" b="1" dirty="0">
                <a:solidFill>
                  <a:schemeClr val="bg2"/>
                </a:solidFill>
                <a:effectLst/>
              </a:rPr>
              <a:t>3) плодами</a:t>
            </a:r>
          </a:p>
          <a:p>
            <a:pPr marL="0" indent="0">
              <a:buNone/>
            </a:pPr>
            <a:r>
              <a:rPr lang="ru-RU" sz="1000" b="1" dirty="0">
                <a:solidFill>
                  <a:schemeClr val="bg2"/>
                </a:solidFill>
                <a:effectLst/>
              </a:rPr>
              <a:t>4) шишками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900" dirty="0">
                <a:solidFill>
                  <a:schemeClr val="bg2"/>
                </a:solidFill>
              </a:rPr>
              <a:t>Вариант 2</a:t>
            </a:r>
          </a:p>
          <a:p>
            <a:pPr marL="0" indent="0">
              <a:buNone/>
            </a:pPr>
            <a:r>
              <a:rPr lang="ru-RU" sz="900" dirty="0">
                <a:solidFill>
                  <a:schemeClr val="bg2"/>
                </a:solidFill>
              </a:rPr>
              <a:t>1. </a:t>
            </a:r>
            <a:r>
              <a:rPr lang="ru-RU" sz="900" b="1" dirty="0">
                <a:solidFill>
                  <a:schemeClr val="bg2"/>
                </a:solidFill>
                <a:effectLst/>
              </a:rPr>
              <a:t>Мхи являются более прогрессивными растениями, чем водоросли, так как имеют: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1) листья и корни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2) стебли и листья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3) семена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4) цветы и плоды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2. Мхи широко не распространились на Земле, так как они: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1) небольших размеров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2) не имеют листьев и стеблей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3) размножаются с помощью воды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4) не переносят яркий свет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3. Торфяной мох сфагнум — это растение: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1) цветковое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2) высшее споровое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3) низшее споровое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4) покрытосеменное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4. В коробочке с крышечкой — спорофите созревают: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1) семена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2) яйцеклетки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3) споры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5. Спора мха — это: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1) многоклеточный зародыш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2) запас питательных веществ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3) семя с зародышем и запасом питательных веществ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4) одна специализированная клетка для бесполого размножения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6. Из споры мха в благоприятных условиях развивается: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1) коробочка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2) яйцеклетка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3) зеленая нить — протонема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7. Из протонемы — предростка образуется: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1) гаметофит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2) спорофит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3) семя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bg2"/>
                </a:solidFill>
                <a:effectLst/>
              </a:rPr>
              <a:t>4) </a:t>
            </a:r>
            <a:r>
              <a:rPr lang="ru-RU" sz="900" b="1" dirty="0" err="1">
                <a:solidFill>
                  <a:schemeClr val="bg2"/>
                </a:solidFill>
                <a:effectLst/>
              </a:rPr>
              <a:t>двужгутиковая</a:t>
            </a:r>
            <a:r>
              <a:rPr lang="ru-RU" sz="900" b="1" dirty="0">
                <a:solidFill>
                  <a:schemeClr val="bg2"/>
                </a:solidFill>
                <a:effectLst/>
              </a:rPr>
              <a:t> гамета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62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Ответы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1 вариант</a:t>
            </a:r>
          </a:p>
          <a:p>
            <a:r>
              <a:rPr lang="ru-RU" dirty="0">
                <a:solidFill>
                  <a:schemeClr val="bg2"/>
                </a:solidFill>
              </a:rPr>
              <a:t>1-1</a:t>
            </a:r>
          </a:p>
          <a:p>
            <a:r>
              <a:rPr lang="ru-RU" dirty="0">
                <a:solidFill>
                  <a:schemeClr val="bg2"/>
                </a:solidFill>
              </a:rPr>
              <a:t>2-3</a:t>
            </a:r>
          </a:p>
          <a:p>
            <a:r>
              <a:rPr lang="ru-RU" dirty="0">
                <a:solidFill>
                  <a:schemeClr val="bg2"/>
                </a:solidFill>
              </a:rPr>
              <a:t>3-2</a:t>
            </a:r>
          </a:p>
          <a:p>
            <a:r>
              <a:rPr lang="ru-RU" dirty="0">
                <a:solidFill>
                  <a:schemeClr val="bg2"/>
                </a:solidFill>
              </a:rPr>
              <a:t>4-1</a:t>
            </a:r>
          </a:p>
          <a:p>
            <a:r>
              <a:rPr lang="ru-RU" dirty="0">
                <a:solidFill>
                  <a:schemeClr val="bg2"/>
                </a:solidFill>
              </a:rPr>
              <a:t>5-2</a:t>
            </a:r>
          </a:p>
          <a:p>
            <a:r>
              <a:rPr lang="ru-RU" dirty="0">
                <a:solidFill>
                  <a:schemeClr val="bg2"/>
                </a:solidFill>
              </a:rPr>
              <a:t>6-3</a:t>
            </a:r>
          </a:p>
          <a:p>
            <a:r>
              <a:rPr lang="ru-RU" dirty="0">
                <a:solidFill>
                  <a:schemeClr val="bg2"/>
                </a:solidFill>
              </a:rPr>
              <a:t>7-2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2 вариант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1-2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ru-RU" dirty="0">
                <a:solidFill>
                  <a:schemeClr val="bg2"/>
                </a:solidFill>
              </a:rPr>
              <a:t>2-3</a:t>
            </a:r>
          </a:p>
          <a:p>
            <a:r>
              <a:rPr lang="ru-RU" dirty="0">
                <a:solidFill>
                  <a:schemeClr val="bg2"/>
                </a:solidFill>
              </a:rPr>
              <a:t>3-2</a:t>
            </a:r>
          </a:p>
          <a:p>
            <a:r>
              <a:rPr lang="ru-RU" dirty="0">
                <a:solidFill>
                  <a:schemeClr val="bg2"/>
                </a:solidFill>
              </a:rPr>
              <a:t>4-3</a:t>
            </a:r>
          </a:p>
          <a:p>
            <a:r>
              <a:rPr lang="ru-RU" dirty="0">
                <a:solidFill>
                  <a:schemeClr val="bg2"/>
                </a:solidFill>
              </a:rPr>
              <a:t>5-4</a:t>
            </a:r>
          </a:p>
          <a:p>
            <a:r>
              <a:rPr lang="ru-RU" dirty="0">
                <a:solidFill>
                  <a:schemeClr val="bg2"/>
                </a:solidFill>
              </a:rPr>
              <a:t>6-3</a:t>
            </a:r>
          </a:p>
          <a:p>
            <a:r>
              <a:rPr lang="ru-RU" dirty="0">
                <a:solidFill>
                  <a:schemeClr val="bg2"/>
                </a:solidFill>
              </a:rPr>
              <a:t>7-1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6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Домашнее задание: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№ 21 , заполнить Р.Т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6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5180" y="2967335"/>
            <a:ext cx="839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 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79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0" y="620688"/>
            <a:ext cx="7772400" cy="5400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ЗАГАДКА:</a:t>
            </a:r>
            <a:b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Меж </a:t>
            </a: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клюквы и морошки,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Среди лесных болот,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кочке, на ножке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Куда не глянь растет.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Он снизу - беловатый,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Повыше - зеленей.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Коль нужно будет ваты.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Нарви его скорей.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кустиках поляны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Подсушен в летний зной,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Он партизанам раны.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Лечил в глуши лесной.</a:t>
            </a:r>
            <a:b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9529" y="2149475"/>
            <a:ext cx="79930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МХИ. Отдел Моховидные, особенности строения и жизнедеятельности.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Значение мхов.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271" name="Picture 7" descr="сфагн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644900"/>
            <a:ext cx="1843088" cy="290195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323850" y="1125538"/>
            <a:ext cx="8611657" cy="3813037"/>
            <a:chOff x="1134" y="1272"/>
            <a:chExt cx="2367" cy="1151"/>
          </a:xfrm>
        </p:grpSpPr>
        <p:cxnSp>
          <p:nvCxnSpPr>
            <p:cNvPr id="3090" name="_s3090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 flipV="1">
              <a:off x="2750" y="1816"/>
              <a:ext cx="144" cy="49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_s3088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5400000" flipH="1" flipV="1">
              <a:off x="2236" y="1797"/>
              <a:ext cx="143" cy="53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_s308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50" y="1380"/>
              <a:ext cx="144" cy="504"/>
            </a:xfrm>
            <a:prstGeom prst="bentConnector3">
              <a:avLst>
                <a:gd name="adj1" fmla="val 23921"/>
              </a:avLst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6" y="1380"/>
              <a:ext cx="144" cy="504"/>
            </a:xfrm>
            <a:prstGeom prst="bentConnector3">
              <a:avLst>
                <a:gd name="adj1" fmla="val 23921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8"/>
            <p:cNvSpPr>
              <a:spLocks noChangeArrowheads="1"/>
            </p:cNvSpPr>
            <p:nvPr/>
          </p:nvSpPr>
          <p:spPr bwMode="auto">
            <a:xfrm>
              <a:off x="1638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Отдел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Моховидные</a:t>
              </a:r>
            </a:p>
          </p:txBody>
        </p:sp>
        <p:sp>
          <p:nvSpPr>
            <p:cNvPr id="4" name="_s3079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Класс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Печеночники</a:t>
              </a: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Класс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Листостебельные</a:t>
              </a:r>
            </a:p>
          </p:txBody>
        </p:sp>
        <p:sp>
          <p:nvSpPr>
            <p:cNvPr id="6" name="_s3087"/>
            <p:cNvSpPr>
              <a:spLocks noChangeArrowheads="1"/>
            </p:cNvSpPr>
            <p:nvPr/>
          </p:nvSpPr>
          <p:spPr bwMode="auto">
            <a:xfrm>
              <a:off x="1609" y="213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Зеленые мхи</a:t>
              </a:r>
            </a:p>
          </p:txBody>
        </p:sp>
        <p:sp>
          <p:nvSpPr>
            <p:cNvPr id="7" name="_s3089"/>
            <p:cNvSpPr>
              <a:spLocks noChangeArrowheads="1"/>
            </p:cNvSpPr>
            <p:nvPr/>
          </p:nvSpPr>
          <p:spPr bwMode="auto">
            <a:xfrm>
              <a:off x="2638" y="2136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  <a:cs typeface="Arial" charset="0"/>
                </a:rPr>
                <a:t>Сфагновые мхи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5845"/>
              </p:ext>
            </p:extLst>
          </p:nvPr>
        </p:nvGraphicFramePr>
        <p:xfrm>
          <a:off x="611560" y="1268760"/>
          <a:ext cx="792088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40"/>
                <a:gridCol w="2474520"/>
                <a:gridCol w="24745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="1" dirty="0" smtClean="0"/>
                        <a:t>Изучает общую характеристику мхов.с.115-116 учебника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="1" dirty="0" smtClean="0"/>
                        <a:t> Изучает Размножение Моховидных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="1" dirty="0" smtClean="0"/>
                        <a:t>С 116-117 учебника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="1" dirty="0" smtClean="0"/>
                        <a:t>изучает Значение моховидных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="1" dirty="0" smtClean="0"/>
                        <a:t>С 117-118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b="1" dirty="0" smtClean="0"/>
                        <a:t>учебника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717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Работа в группах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/>
              </a:rPr>
              <a:t>Листостебельные мхи</a:t>
            </a:r>
            <a:br>
              <a:rPr lang="ru-RU" b="1" dirty="0">
                <a:solidFill>
                  <a:srgbClr val="FF0000"/>
                </a:solidFill>
                <a:effectLst/>
              </a:rPr>
            </a:b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545130"/>
            <a:ext cx="79208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356992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Кукушкин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лён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84525"/>
            <a:ext cx="4104456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7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Размножение мхов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52528"/>
          </a:xfrm>
        </p:spPr>
        <p:txBody>
          <a:bodyPr/>
          <a:lstStyle/>
          <a:p>
            <a:r>
              <a:rPr lang="ru-RU" sz="2400" b="1" dirty="0">
                <a:solidFill>
                  <a:schemeClr val="bg2"/>
                </a:solidFill>
              </a:rPr>
              <a:t>В жизненном цикле чередуются бесполое и половое поколения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В цикле развития мхов преобладает гаметофит.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Гаметофит – листостебельное растение. Спорофит – коробочка на ножке.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Обязательно нужна вода.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859" t="26801" r="7172"/>
          <a:stretch>
            <a:fillRect/>
          </a:stretch>
        </p:blipFill>
        <p:spPr bwMode="auto">
          <a:xfrm>
            <a:off x="179512" y="1556792"/>
            <a:ext cx="4316288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1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Значение мхо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725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3333CC"/>
                </a:solidFill>
              </a:rPr>
              <a:t>Разгадав кроссворд, вы узнаете фамилию ученого, основоположника науки о мхах – бриологии.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178175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>
                <a:solidFill>
                  <a:srgbClr val="3333CC"/>
                </a:solidFill>
              </a:rPr>
              <a:t>Мох, образующий торф.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>
                <a:solidFill>
                  <a:srgbClr val="3333CC"/>
                </a:solidFill>
              </a:rPr>
              <a:t>Стадия развития мха.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>
                <a:solidFill>
                  <a:srgbClr val="3333CC"/>
                </a:solidFill>
              </a:rPr>
              <a:t>Органы прикрепления к субстрату.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>
                <a:solidFill>
                  <a:srgbClr val="3333CC"/>
                </a:solidFill>
              </a:rPr>
              <a:t>Мхи по типу питания.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>
                <a:solidFill>
                  <a:srgbClr val="3333CC"/>
                </a:solidFill>
              </a:rPr>
              <a:t>Общее название коробочки со спорами.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>
                <a:solidFill>
                  <a:srgbClr val="3333CC"/>
                </a:solidFill>
              </a:rPr>
              <a:t>Зеленое растения мха</a:t>
            </a:r>
            <a:r>
              <a:rPr lang="ru-RU" sz="2400" dirty="0">
                <a:solidFill>
                  <a:srgbClr val="3333CC"/>
                </a:solidFill>
              </a:rPr>
              <a:t>.</a:t>
            </a:r>
          </a:p>
        </p:txBody>
      </p:sp>
      <p:graphicFrame>
        <p:nvGraphicFramePr>
          <p:cNvPr id="32946" name="Group 1202"/>
          <p:cNvGraphicFramePr>
            <a:graphicFrameLocks noGrp="1"/>
          </p:cNvGraphicFramePr>
          <p:nvPr/>
        </p:nvGraphicFramePr>
        <p:xfrm>
          <a:off x="4427538" y="2133600"/>
          <a:ext cx="3960812" cy="3627120"/>
        </p:xfrm>
        <a:graphic>
          <a:graphicData uri="http://schemas.openxmlformats.org/drawingml/2006/table">
            <a:tbl>
              <a:tblPr/>
              <a:tblGrid>
                <a:gridCol w="393700"/>
                <a:gridCol w="249237"/>
                <a:gridCol w="247650"/>
                <a:gridCol w="249238"/>
                <a:gridCol w="249237"/>
                <a:gridCol w="249238"/>
                <a:gridCol w="249237"/>
                <a:gridCol w="249238"/>
                <a:gridCol w="247650"/>
                <a:gridCol w="249237"/>
                <a:gridCol w="249238"/>
                <a:gridCol w="249237"/>
                <a:gridCol w="249238"/>
                <a:gridCol w="249237"/>
                <a:gridCol w="330200"/>
              </a:tblGrid>
              <a:tr h="3365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rowSpan="2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20" name="Rectangle 1076"/>
          <p:cNvSpPr>
            <a:spLocks noChangeArrowheads="1"/>
          </p:cNvSpPr>
          <p:nvPr/>
        </p:nvSpPr>
        <p:spPr bwMode="auto">
          <a:xfrm>
            <a:off x="0" y="5240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388</TotalTime>
  <Words>611</Words>
  <Application>Microsoft Office PowerPoint</Application>
  <PresentationFormat>Экран (4:3)</PresentationFormat>
  <Paragraphs>260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Текстура</vt:lpstr>
      <vt:lpstr>МОУ Нижне-Иволгинская СОШ</vt:lpstr>
      <vt:lpstr>ЗАГАДКА: Меж клюквы и морошки, Среди лесных болот, На кочке, на ножке Куда не глянь растет. Он снизу - беловатый, Повыше - зеленей. Коль нужно будет ваты. Нарви его скорей. На кустиках поляны Подсушен в летний зной, Он партизанам раны. Лечил в глуши лесной. </vt:lpstr>
      <vt:lpstr>Презентация PowerPoint</vt:lpstr>
      <vt:lpstr>Презентация PowerPoint</vt:lpstr>
      <vt:lpstr>Работа в группах</vt:lpstr>
      <vt:lpstr>Листостебельные мхи </vt:lpstr>
      <vt:lpstr>Размножение мхов</vt:lpstr>
      <vt:lpstr>Значение мхов</vt:lpstr>
      <vt:lpstr>Разгадав кроссворд, вы узнаете фамилию ученого, основоположника науки о мхах – бриологии.</vt:lpstr>
      <vt:lpstr>Презентация PowerPoint</vt:lpstr>
      <vt:lpstr>Тестовая работа</vt:lpstr>
      <vt:lpstr>Ответы</vt:lpstr>
      <vt:lpstr>Домашнее задание: № 21 , заполнить Р.Т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Мираида</cp:lastModifiedBy>
  <cp:revision>22</cp:revision>
  <dcterms:created xsi:type="dcterms:W3CDTF">2009-03-14T16:17:53Z</dcterms:created>
  <dcterms:modified xsi:type="dcterms:W3CDTF">2020-03-30T14:00:28Z</dcterms:modified>
</cp:coreProperties>
</file>