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9" r:id="rId3"/>
    <p:sldId id="304" r:id="rId4"/>
    <p:sldId id="301" r:id="rId5"/>
    <p:sldId id="258" r:id="rId6"/>
    <p:sldId id="298" r:id="rId7"/>
    <p:sldId id="299" r:id="rId8"/>
    <p:sldId id="261" r:id="rId9"/>
    <p:sldId id="281" r:id="rId10"/>
    <p:sldId id="286" r:id="rId11"/>
    <p:sldId id="287" r:id="rId12"/>
    <p:sldId id="288" r:id="rId13"/>
    <p:sldId id="264" r:id="rId14"/>
    <p:sldId id="262" r:id="rId15"/>
    <p:sldId id="266" r:id="rId16"/>
    <p:sldId id="267" r:id="rId17"/>
    <p:sldId id="300" r:id="rId18"/>
    <p:sldId id="272" r:id="rId19"/>
    <p:sldId id="274" r:id="rId20"/>
    <p:sldId id="275" r:id="rId21"/>
    <p:sldId id="294" r:id="rId22"/>
    <p:sldId id="295" r:id="rId23"/>
    <p:sldId id="296" r:id="rId24"/>
    <p:sldId id="278" r:id="rId25"/>
    <p:sldId id="303" r:id="rId26"/>
    <p:sldId id="280" r:id="rId27"/>
    <p:sldId id="302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32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8F15D-DA36-4AA4-A80A-EC689B6C46FA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30A1-F2A1-4B7C-A68E-BF4B73672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01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396" y="982597"/>
            <a:ext cx="62421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родного (русского) языка  «Устаревшие слова как живые свидетели истории» учителя МБОУ гимназии с.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Боринское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Алисовой Натальи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Семеновны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n.alisova2014@yandex.ru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89042801155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ННА\AppData\Local\Microsoft\Windows\Temporary Internet Files\Content.Word\DSC_26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20" y="3162301"/>
            <a:ext cx="149955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295" y="559611"/>
            <a:ext cx="7600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ртинки сал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" y="1230369"/>
            <a:ext cx="2225675" cy="37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9" y="5234106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Салоп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ртинки по запросу картинки фижма э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342135"/>
            <a:ext cx="2704451" cy="3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173" y="5234106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Фижма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Картинки по запросу картинки лапт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9850" r="14581" b="11814"/>
          <a:stretch/>
        </p:blipFill>
        <p:spPr bwMode="auto">
          <a:xfrm>
            <a:off x="6210300" y="1400770"/>
            <a:ext cx="2131079" cy="35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56614" y="5234106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" y="-9505"/>
            <a:ext cx="9139938" cy="6858000"/>
          </a:xfrm>
          <a:prstGeom prst="rect">
            <a:avLst/>
          </a:prstGeom>
        </p:spPr>
      </p:pic>
      <p:pic>
        <p:nvPicPr>
          <p:cNvPr id="2050" name="Picture 2" descr="Картинки по запросу картинки лоха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5" y="1080659"/>
            <a:ext cx="3825755" cy="18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068" y="3109209"/>
            <a:ext cx="403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Лохань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и по запросу картинки ухва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4669" r="30058" b="7320"/>
          <a:stretch/>
        </p:blipFill>
        <p:spPr bwMode="auto">
          <a:xfrm>
            <a:off x="5924551" y="1244083"/>
            <a:ext cx="2114550" cy="43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9966" y="5758934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Ухват</a:t>
            </a:r>
            <a:endParaRPr lang="ru-RU" dirty="0"/>
          </a:p>
        </p:txBody>
      </p:sp>
      <p:pic>
        <p:nvPicPr>
          <p:cNvPr id="2054" name="Picture 6" descr="Картинки по запросу картинки руб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09" y="3513415"/>
            <a:ext cx="2994025" cy="22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665" y="5911334"/>
            <a:ext cx="868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5295" y="490693"/>
            <a:ext cx="7600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быта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" y="-9505"/>
            <a:ext cx="9139938" cy="6858000"/>
          </a:xfrm>
          <a:prstGeom prst="rect">
            <a:avLst/>
          </a:prstGeom>
        </p:spPr>
      </p:pic>
      <p:pic>
        <p:nvPicPr>
          <p:cNvPr id="3074" name="Picture 2" descr="Картинки по запросу картинки подмастер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5" y="1221391"/>
            <a:ext cx="3514474" cy="24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295" y="3810634"/>
            <a:ext cx="351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Подмастерье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295" y="4313516"/>
            <a:ext cx="3800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Коновал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ветеринар-ремесленник, традиционно занимавшийся обслуживанием и лечением домашней скотины в русских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деревнях.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картинки бондарь э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50" y="1338419"/>
            <a:ext cx="3226050" cy="33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7181" y="4759792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Бондарь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5295" y="490693"/>
            <a:ext cx="7600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Ремесло и профессии людей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7" y="1001831"/>
            <a:ext cx="5362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3267" y="801006"/>
            <a:ext cx="149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шуйца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десница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длань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рамена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перст</a:t>
            </a:r>
          </a:p>
        </p:txBody>
      </p:sp>
    </p:spTree>
    <p:extLst>
      <p:ext uri="{BB962C8B-B14F-4D97-AF65-F5344CB8AC3E}">
        <p14:creationId xmlns:p14="http://schemas.microsoft.com/office/powerpoint/2010/main" val="7693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122" name="Picture 2" descr="C:\Users\administrator\Desktop\rlhOQwvhv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69" y="584200"/>
            <a:ext cx="69850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170" name="Picture 2" descr="Картинки по запросу картинка б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1" y="1024466"/>
            <a:ext cx="7390445" cy="4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750" y="323850"/>
            <a:ext cx="79629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Завтра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Китти, мы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уезжаем в имение на долгих. Уговаривала поехать в дормезе, так нет, экономим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видела княгиня Воронцова приехала в карете с гайдуками, форейтором на шестерне. Эффектно, ничего не скажешь! Она может себе это позволить!! Вы уже расписали сегодняшние танцы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Котильон я уже обещала Оболенскому. Об остальных еще не решила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в платье от новой модистки: с турнюром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шамизетками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фероньерки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небывалой красоты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Сегодня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обещал быть император, поэтому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парюра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03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2475" y="1504950"/>
            <a:ext cx="7639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Вытяните выю, делаем круговые движения раменами, поднимите десницу, поднимите шуйцу, потрясите дланями. Опустите десницу, опустите шуйцу, пощелкайте перстами, зажмурьте очи, откройте очи. Улыбнитесь друг другу, шире уста. Присаживайтесь на места.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12693"/>
              </p:ext>
            </p:extLst>
          </p:nvPr>
        </p:nvGraphicFramePr>
        <p:xfrm>
          <a:off x="931330" y="474134"/>
          <a:ext cx="7391404" cy="8321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5702"/>
                <a:gridCol w="3695702"/>
              </a:tblGrid>
              <a:tr h="550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Фразеологизмы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Толкование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горшка два вершка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исчез, пропал бесследно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как в воду канул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говорить глупости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воспрянуть духом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начала до самого конца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попасть впросак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бездельничать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городить околесицу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очень маленький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дать стрекоча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очень любить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аза до ижицы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совсем ничего не видно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бить баклуши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обезумел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белены объелся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жалея жизни своей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чаять души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стремительно убегать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щадя живота своего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стать бодрым, жизнерадостным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 зги не видно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оказаться в неприятном, неловком положении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600" y="372533"/>
            <a:ext cx="742526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зеницу ока.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учиться — всегда пригодится.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нос в большой мороз.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день — будет пища.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Твоими бы устами да мед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око, зуб за зуб.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пуд соли.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— мед, а на сердце — лед.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вершок, а голова с горшок.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свой аршин.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00"/>
            <a:ext cx="929013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2134" y="721513"/>
            <a:ext cx="7476066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сформировать знания по теме «Устаревшие слова», расширив кругозор учащихся в области истории языка.</a:t>
            </a:r>
          </a:p>
          <a:p>
            <a:pPr lvl="0">
              <a:lnSpc>
                <a:spcPct val="150000"/>
              </a:lnSpc>
              <a:spcAft>
                <a:spcPts val="75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вспомнить по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нятие «устаревшие слова»,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опознавать устаревшие слова, объяснять их значение, различать историзмы и архаизмы, уместность их употребления в речи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 урока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– урок усовершенствования знаний, умений и навыков.</a:t>
            </a:r>
          </a:p>
          <a:p>
            <a:pPr lvl="0">
              <a:lnSpc>
                <a:spcPct val="150000"/>
              </a:lnSpc>
              <a:spcAft>
                <a:spcPts val="75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266700"/>
            <a:ext cx="8229600" cy="777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группа: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Вам предстоит прочитать отрывок из романа </a:t>
            </a:r>
            <a:r>
              <a:rPr lang="ru-RU" sz="2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И.С.Бунина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«Жизнь Арсеньева», выпишите устаревшие слова. Какова цель использования подобных слов? Историзмы или архаизмы использует автор? К какой 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группе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их можно отнести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</a:t>
            </a:r>
            <a:endParaRPr lang="ru-RU" sz="2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Помню поездки к обедне, в Рождество. Тут все необычайно, празднично: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кучер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желтой шелковой рубахе и плисовой безрукавке на козлах тарантаса, запряженного тройкой; отец с свежевыбритым подбородком и по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городскому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одетый, в дворянском картузе с красным околышем,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из-под которого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еще мокро чернеют по старинному, косицами начесанные 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висков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бровям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волосы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800" y="285750"/>
            <a:ext cx="794385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группа: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Вам тоже предстоит прочитать отрывок из романа </a:t>
            </a:r>
            <a:r>
              <a:rPr lang="ru-RU" sz="2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И.С.Бунина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«Жизнь Арсеньева», выпишите устаревшие слова. Какова цель использования подобных слов?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(Ростовцев)  вошел, снял в маленькой прихожей картуз и чуйку и остался в одной легкой серой поддевке, которая вместе с вышитой косовороткой и ловкими опойковыми сапогами особенно подчеркивала его русскую ладность. Сказав что-то сдержанно-приветливое жене, он тщательно вымыл и туго отжал, встряхнул руки под медным рукомойником, висевшим над лоханью в кухне. Ксюша, младшая девочка, потупив глаза, подала ему чистое длинное полотенце. Он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неспеша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вытер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руки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750" y="257175"/>
            <a:ext cx="7915275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творчестве </a:t>
            </a:r>
            <a:r>
              <a:rPr lang="ru-RU" sz="22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И.С.Тургенева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есть рассказ «Лебедянь», который входит в цикл «Записки охотника». Ваша задача: прочитать отрывок из рассказа, найти устаревшие слова, объяснить их значение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Итак, я прибыл в Лебедянь, остановился в гостинице, переоделся и отправился на ярмарку. 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улицах, образованных телегами, толпились люди всякого звания, возраста и вида: барышники, в синих кафтанах и высоких шапках, лукаво высматривали и выжидали покупщиков. Широколобые помещики с крашеными усами и выражением достоинства на лице, в конфедератках и камлотовых чуйках, надетых на один рукав, снисходительно заговаривали с пузатыми купцами в пуховых шляпах и зеленых перчатках.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850" y="257175"/>
            <a:ext cx="78009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Офицеры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различных полков толкались тут же. Ямщик в низкой шляпе, обвитой павлиньим пером, в буром армяке и с кожаными рукавицами, засунутыми за узкий зелененький кушак, искал коренника. Кучера заплетали лошадям своим хвосты, мочили гривы и давали почтительные советы господам. Окончившие сделку спешили в трактир или в кабак, смотря по состоянию... И всё это возилось, кричало, копошилось, ссорилось и мирилось, бранилось и смеялось в грязи по колени.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1397" y="1112671"/>
            <a:ext cx="742526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текста выписать устаревшие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 роль в тексте.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Картинки по запросу старые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52" y="3026835"/>
            <a:ext cx="4585758" cy="28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575" y="504825"/>
            <a:ext cx="729615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узнал (а)…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понял(а), что…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почувствовал(а), что…</a:t>
            </a:r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попробую…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val="5347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" y="381000"/>
            <a:ext cx="7787214" cy="5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225" y="676275"/>
            <a:ext cx="7200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1.Даль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Толковый словарь живого великорусского языка: В 4-х томах. - М., 1995.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2.Ожегов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С.И. и Шведова Н.Ю. Толковый словарь русского языка. 4-е издание. - М., 2003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Провинциальный (Липецкий) текст русской литературы: корпус прецедентных текстов региональной направленности.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Отв.редактор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Е.А.Попова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Липецк, 2018</a:t>
            </a: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381000"/>
            <a:ext cx="64790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родного (русского) языка  «Устаревшие слова как живые свидетели истории» учителя МБОУ гимназии с.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Боринское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Алисовой Натальи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Семеновны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n.alisova2014@yandex.ru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89042801155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ННА\AppData\Local\Microsoft\Windows\Temporary Internet Files\Content.Word\DSC_26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20" y="3162301"/>
            <a:ext cx="149955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36" y="-79450"/>
            <a:ext cx="929013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2134" y="721513"/>
            <a:ext cx="7476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организации познавательной деятельности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индивидуальная,  работа в парах,  в группах.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Средства обучения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словари, интерактивная доска, презентация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раздаточный материал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проблемного обучения, ИКТ.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6275" y="314325"/>
            <a:ext cx="7867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15530"/>
              </p:ext>
            </p:extLst>
          </p:nvPr>
        </p:nvGraphicFramePr>
        <p:xfrm>
          <a:off x="704850" y="1399009"/>
          <a:ext cx="7724775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742950"/>
                <a:gridCol w="2257783"/>
                <a:gridCol w="1647467"/>
                <a:gridCol w="1428750"/>
                <a:gridCol w="1647825"/>
              </a:tblGrid>
              <a:tr h="477230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Учебная 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Выполнил безошибочно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Выполнил с ошибками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Испытывал большие затруднения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Повторение материала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7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indent="-16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Определение историзмов и архаизмов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7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indent="-16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тематических групп историзмов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7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indent="-16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Определение частей тела человека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7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indent="-16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 чем говорили дамы на балу?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538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Работа с фразеологизмами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077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Работа с пословицами и поговорками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marL="180340" indent="-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Работа с текстом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76350" y="450488"/>
            <a:ext cx="462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амоконтроля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1575" y="314325"/>
            <a:ext cx="63298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родного языка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всё известно нам пока,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путешествовать начнём</a:t>
            </a:r>
          </a:p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знанья новые приобретем</a:t>
            </a:r>
            <a:r>
              <a:rPr lang="ru-RU" sz="3200" i="1" dirty="0"/>
              <a:t>.</a:t>
            </a:r>
            <a:endParaRPr lang="ru-RU" sz="3200" dirty="0"/>
          </a:p>
          <a:p>
            <a:pPr>
              <a:lnSpc>
                <a:spcPct val="150000"/>
              </a:lnSpc>
            </a:pP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administrator\Desktop\knigi-books-knizhki-zna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29" y="3407816"/>
            <a:ext cx="4171604" cy="26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6275" y="314325"/>
            <a:ext cx="78676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Орфография, фонетика, лексика, морфология, синтаксис, пунктуация -это разделы науки о языке.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Лексика изучает постановку знаков препинания в предложении.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Лексическое значение слова - это то, что слово обозначает.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Лексические значения слов разъясняются в орфографических словарях.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Авторами толковых словарей являются Даль, Ожегов, Ушаков. </a:t>
            </a:r>
          </a:p>
        </p:txBody>
      </p:sp>
    </p:spTree>
    <p:extLst>
      <p:ext uri="{BB962C8B-B14F-4D97-AF65-F5344CB8AC3E}">
        <p14:creationId xmlns:p14="http://schemas.microsoft.com/office/powerpoint/2010/main" val="37433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6275" y="314325"/>
            <a:ext cx="78676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Слова в толковых словарях располагаются в беспорядке.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Диалектизмы – это слова, употребляемые жителями той или иной местности.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Слова, ограниченные в своём употреблении определённой социальной или возрастной средой, называются  профессионализмами.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Этимология-раздел лингвистики, изучающий происхождение слов. 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148" y="2489597"/>
            <a:ext cx="249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9" y="5784960"/>
            <a:ext cx="17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Прялка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кольчуг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8558"/>
          <a:stretch/>
        </p:blipFill>
        <p:spPr bwMode="auto">
          <a:xfrm>
            <a:off x="6668053" y="450404"/>
            <a:ext cx="1762344" cy="22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33749" y="2674263"/>
            <a:ext cx="17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ww.i-podmoskovie.ru/upload/medialibrary/1d8/1d85b80582d88662ec48adbc9adc52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2435" b="11501"/>
          <a:stretch/>
        </p:blipFill>
        <p:spPr bwMode="auto">
          <a:xfrm>
            <a:off x="670878" y="3010957"/>
            <a:ext cx="2403127" cy="277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9046" y="5896245"/>
            <a:ext cx="148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cs3.livemaster.ru/zhurnalfoto/4/b/a/15051509434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4016" r="1" b="14341"/>
          <a:stretch/>
        </p:blipFill>
        <p:spPr bwMode="auto">
          <a:xfrm rot="5400000">
            <a:off x="2646414" y="3642535"/>
            <a:ext cx="2741362" cy="15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81025" y="5885114"/>
            <a:ext cx="148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Веретено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bestmani.ru/images/photos/medium/shop74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46" y="452227"/>
            <a:ext cx="2184959" cy="20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aif.ru/006/550/3fd9a3ec9de11e870acf9da4ea3b40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73" y="426445"/>
            <a:ext cx="3243526" cy="21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SCdWESPc2JU6mS1Fs8SNAiOZ_hFuoZ7T-tPGtElxlzoTb5PKqu&amp;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5" t="17901" r="2507"/>
          <a:stretch/>
        </p:blipFill>
        <p:spPr bwMode="auto">
          <a:xfrm>
            <a:off x="4913642" y="3027275"/>
            <a:ext cx="1950222" cy="25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42776" y="2580349"/>
            <a:ext cx="249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0805" y="5839286"/>
            <a:ext cx="148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Картинки по запросу картинки прялка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7505" r="19184" b="4999"/>
          <a:stretch/>
        </p:blipFill>
        <p:spPr bwMode="auto">
          <a:xfrm>
            <a:off x="6958940" y="3043595"/>
            <a:ext cx="1282535" cy="2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6"/>
            <a:ext cx="926742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942" y="513011"/>
            <a:ext cx="754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обувь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редметы быта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ремесло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профессии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единицы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веса и длины 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военного быта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административных единиц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древнего алфавита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94332" y="324433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салоп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22364" y="526017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фижма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24813" y="4893878"/>
            <a:ext cx="107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95987" y="5999410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империал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0202" y="3788827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пятиалтынный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0231" y="2996149"/>
            <a:ext cx="77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58485" y="426437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6877236" y="2798152"/>
            <a:ext cx="58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уезд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1689453" y="3261620"/>
            <a:ext cx="10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волость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Прямоугольник 2049"/>
          <p:cNvSpPr/>
          <p:nvPr/>
        </p:nvSpPr>
        <p:spPr>
          <a:xfrm>
            <a:off x="5626221" y="4524546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губерния</a:t>
            </a:r>
          </a:p>
        </p:txBody>
      </p:sp>
      <p:sp>
        <p:nvSpPr>
          <p:cNvPr id="2055" name="Прямоугольник 2054"/>
          <p:cNvSpPr/>
          <p:nvPr/>
        </p:nvSpPr>
        <p:spPr>
          <a:xfrm>
            <a:off x="4055244" y="463370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кистень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Прямоугольник 2056"/>
          <p:cNvSpPr/>
          <p:nvPr/>
        </p:nvSpPr>
        <p:spPr>
          <a:xfrm>
            <a:off x="7243927" y="3419495"/>
            <a:ext cx="975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пищаль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Прямоугольник 2057"/>
          <p:cNvSpPr/>
          <p:nvPr/>
        </p:nvSpPr>
        <p:spPr>
          <a:xfrm>
            <a:off x="910231" y="3604161"/>
            <a:ext cx="89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верста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Прямоугольник 2061"/>
          <p:cNvSpPr/>
          <p:nvPr/>
        </p:nvSpPr>
        <p:spPr>
          <a:xfrm>
            <a:off x="2506024" y="5900242"/>
            <a:ext cx="94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сажень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Прямоугольник 2062"/>
          <p:cNvSpPr/>
          <p:nvPr/>
        </p:nvSpPr>
        <p:spPr>
          <a:xfrm>
            <a:off x="5084693" y="4158159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8908" y="3244334"/>
            <a:ext cx="1116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лапти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5756" y="2811483"/>
            <a:ext cx="138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лохань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5125" y="2729002"/>
            <a:ext cx="203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хват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295985" y="3982997"/>
            <a:ext cx="1031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рубель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1999" y="5275660"/>
            <a:ext cx="159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подмастерье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9453" y="3982998"/>
            <a:ext cx="149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коновал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35189" y="4998658"/>
            <a:ext cx="1107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бондарь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2688021" y="4449036"/>
            <a:ext cx="1249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булава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1371253" y="5599272"/>
            <a:ext cx="1064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1199</Words>
  <Application>Microsoft Office PowerPoint</Application>
  <PresentationFormat>Экран (4:3)</PresentationFormat>
  <Paragraphs>190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administrator</cp:lastModifiedBy>
  <cp:revision>95</cp:revision>
  <dcterms:created xsi:type="dcterms:W3CDTF">2013-11-19T05:52:05Z</dcterms:created>
  <dcterms:modified xsi:type="dcterms:W3CDTF">2020-12-16T18:58:24Z</dcterms:modified>
</cp:coreProperties>
</file>