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5" r:id="rId5"/>
    <p:sldId id="273" r:id="rId6"/>
    <p:sldId id="266" r:id="rId7"/>
    <p:sldId id="269" r:id="rId8"/>
    <p:sldId id="268" r:id="rId9"/>
    <p:sldId id="264" r:id="rId10"/>
    <p:sldId id="271" r:id="rId11"/>
    <p:sldId id="267" r:id="rId12"/>
    <p:sldId id="270" r:id="rId13"/>
    <p:sldId id="274" r:id="rId14"/>
    <p:sldId id="258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643050"/>
            <a:ext cx="74295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Формирование читательской грамотности  на уроках русского языка и литературы как основа успешного обучения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500570"/>
            <a:ext cx="4286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Игнатьева Марина Владимировна,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Лицей г. Черемхово</a:t>
            </a:r>
          </a:p>
        </p:txBody>
      </p:sp>
      <p:pic>
        <p:nvPicPr>
          <p:cNvPr id="9" name="Picture 2" descr="http://goldenglish.ru/images/books.jpg"/>
          <p:cNvPicPr>
            <a:picLocks noChangeAspect="1" noChangeArrowheads="1"/>
          </p:cNvPicPr>
          <p:nvPr/>
        </p:nvPicPr>
        <p:blipFill>
          <a:blip r:embed="rId3" cstate="print"/>
          <a:srcRect t="33716" b="-3741"/>
          <a:stretch>
            <a:fillRect/>
          </a:stretch>
        </p:blipFill>
        <p:spPr bwMode="auto">
          <a:xfrm>
            <a:off x="571472" y="4000504"/>
            <a:ext cx="3571899" cy="1836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214422"/>
            <a:ext cx="800105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«Логическая цепочка»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 5 класса,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наспех выполняя домашнее задание, перепутал план сказки К.Г. Паустовского «Теплый хлеб». В тетради 5-классника было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написано следующее: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 сказки К.Г. Паустовского «Теплый хлеб»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Спасение мельницы.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Теплый хлеб.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Раненый конь.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Филька и бабушка.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Страшный мороз.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Рассказ бабушки.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Филька и раненый конь.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8. Примирение коня с Филькой.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Разговор Фильки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Панкратом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Помоги мальчику исправить ошибки.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(3,4,7,5,6,9,1,2,8)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500174"/>
            <a:ext cx="8001056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«Восстановитель»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Из-за ошибки при наборе таблицы исчезли названия стран  и цитаты, в которых говорится о запахах, присущих перечисленным ниже городам, упомянутым с стихотворении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Дон-Аминадо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«Города и годы».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Восстановите вторую и третью колонки.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43042" y="3643314"/>
          <a:ext cx="6077585" cy="1717548"/>
        </p:xfrm>
        <a:graphic>
          <a:graphicData uri="http://schemas.openxmlformats.org/drawingml/2006/table">
            <a:tbl>
              <a:tblPr/>
              <a:tblGrid>
                <a:gridCol w="1500198"/>
                <a:gridCol w="1571636"/>
                <a:gridCol w="300575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Страны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Запахи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Лондон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Неаполь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Гамбург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Севилья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Париж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285860"/>
            <a:ext cx="80010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«Внимательный читатель»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В.П. Астафьев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Васюткино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озеро»</a:t>
            </a:r>
          </a:p>
          <a:p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Вспомни рассказ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Васюткино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озеро» и перечисли названия рыб, птиц, зверей и деревьев, которые упоминаются в произведении.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Рыбы: ______________________________________________________ .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Человек, изучающий рыб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– _______________ 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Птицы: _____________________________________________________ .</a:t>
            </a:r>
          </a:p>
          <a:p>
            <a:pPr algn="just"/>
            <a:r>
              <a:rPr lang="ru-RU" sz="2000" dirty="0" smtClean="0">
                <a:latin typeface="+mj-lt"/>
                <a:cs typeface="Times New Roman" pitchFamily="18" charset="0"/>
              </a:rPr>
              <a:t>Человек, изучающий птиц,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_______________ 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Звери: ______________________________________________________ .</a:t>
            </a:r>
          </a:p>
          <a:p>
            <a:pPr algn="just"/>
            <a:r>
              <a:rPr lang="ru-RU" sz="2000" dirty="0" smtClean="0">
                <a:latin typeface="+mj-lt"/>
                <a:cs typeface="Times New Roman" pitchFamily="18" charset="0"/>
              </a:rPr>
              <a:t>Человек, изучающий млекопитающих,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______________.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Деревья: _____________________________________________________.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Человек, изучающий деревья и кустарники,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______________.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285860"/>
            <a:ext cx="814393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«Приобретаем опыт»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В.П. Астафьев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Васюткино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озеро»</a:t>
            </a:r>
          </a:p>
          <a:p>
            <a:pPr fontAlgn="base"/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/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 памятку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«Уроки выживания»</a:t>
            </a:r>
          </a:p>
          <a:p>
            <a:pPr fontAlgn="base"/>
            <a:endParaRPr lang="ru-RU" sz="2000" b="1" i="1" dirty="0" smtClean="0"/>
          </a:p>
          <a:p>
            <a:pPr fontAlgn="base"/>
            <a:r>
              <a:rPr lang="ru-RU" sz="2000" b="1" i="1" dirty="0" smtClean="0"/>
              <a:t>Советы идущему в тайгу                             Если ты заблудился</a:t>
            </a:r>
          </a:p>
          <a:p>
            <a:pPr fontAlgn="base"/>
            <a:r>
              <a:rPr lang="ru-RU" sz="2000" dirty="0" smtClean="0"/>
              <a:t>1.Выучи таёжные приметы.                      1. Успокойся, не паникуй.</a:t>
            </a:r>
          </a:p>
          <a:p>
            <a:pPr fontAlgn="base"/>
            <a:r>
              <a:rPr lang="ru-RU" sz="2000" dirty="0" smtClean="0"/>
              <a:t>2. Продумай маршрут.                                2. Осмотри местность.</a:t>
            </a:r>
          </a:p>
          <a:p>
            <a:pPr fontAlgn="base"/>
            <a:r>
              <a:rPr lang="ru-RU" sz="2000" dirty="0" smtClean="0"/>
              <a:t>3.Возьми компас, спички, продукты,      3. Собери хворост, дрова   для  </a:t>
            </a:r>
          </a:p>
          <a:p>
            <a:pPr fontAlgn="base"/>
            <a:r>
              <a:rPr lang="ru-RU" sz="2000" dirty="0" smtClean="0"/>
              <a:t>    средства защиты от насекомых.                 костра на ночь. </a:t>
            </a:r>
          </a:p>
          <a:p>
            <a:pPr fontAlgn="base"/>
            <a:r>
              <a:rPr lang="ru-RU" sz="2000" dirty="0" smtClean="0"/>
              <a:t>4. Оденься теплее.                                      4. Разожги костер, приготовь пищу</a:t>
            </a:r>
          </a:p>
          <a:p>
            <a:pPr fontAlgn="base"/>
            <a:r>
              <a:rPr lang="ru-RU" sz="2000" dirty="0" smtClean="0"/>
              <a:t>5. Надевай яркую одежду.                         5. Приготовь место для ночлега.</a:t>
            </a:r>
          </a:p>
          <a:p>
            <a:pPr fontAlgn="base"/>
            <a:r>
              <a:rPr lang="ru-RU" sz="2000" dirty="0" smtClean="0"/>
              <a:t>6. Предупреди взрослых.                           6. Спокойно ожидай спасателей.</a:t>
            </a:r>
          </a:p>
          <a:p>
            <a:pPr fontAlgn="base"/>
            <a:r>
              <a:rPr lang="ru-RU" sz="2000" dirty="0" smtClean="0"/>
              <a:t>7. Делай заметки и не отходи от них.</a:t>
            </a:r>
          </a:p>
          <a:p>
            <a:pPr fontAlgn="base"/>
            <a:endParaRPr lang="ru-RU" sz="2000" dirty="0" smtClean="0"/>
          </a:p>
          <a:p>
            <a:pPr fontAlgn="base"/>
            <a:endParaRPr lang="ru-RU" sz="2000" dirty="0" smtClean="0"/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2143116"/>
            <a:ext cx="8015286" cy="178595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b="1" dirty="0" smtClean="0"/>
              <a:t>   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Неграмотным человеком завтрашнего     дня будет не тот, кто не умеет читать,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 тот, кто не научился при этом учиться.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Э.Тоффлер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Марина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643314"/>
            <a:ext cx="2750185" cy="2202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57224" y="2214554"/>
            <a:ext cx="72866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10" name="Picture 4" descr="Рисунок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4" y="3071810"/>
            <a:ext cx="2343150" cy="2771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57224" y="1357298"/>
            <a:ext cx="70723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итательская грамотность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способность человека понимать, использовать, оценивать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Times New Roman" pitchFamily="18" charset="0"/>
            </a:endParaRPr>
          </a:p>
        </p:txBody>
      </p:sp>
      <p:pic>
        <p:nvPicPr>
          <p:cNvPr id="10" name="Picture 2" descr="http://goldenglish.ru/images/books.jpg"/>
          <p:cNvPicPr>
            <a:picLocks noChangeAspect="1" noChangeArrowheads="1"/>
          </p:cNvPicPr>
          <p:nvPr/>
        </p:nvPicPr>
        <p:blipFill>
          <a:blip r:embed="rId3" cstate="print"/>
          <a:srcRect b="66518"/>
          <a:stretch>
            <a:fillRect/>
          </a:stretch>
        </p:blipFill>
        <p:spPr bwMode="auto">
          <a:xfrm>
            <a:off x="683568" y="5013176"/>
            <a:ext cx="7704856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1285860"/>
            <a:ext cx="4857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Уметь читать в широком смысле этого слова – значит «… извлечь из мертвой буквы живой смысл. Читать – это еще ничего не значит, что читать и как понимать прочитанное – вот в чем главное».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572140"/>
            <a:ext cx="2413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К. Д. Ушинский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Марина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85926"/>
            <a:ext cx="2714644" cy="367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285860"/>
            <a:ext cx="800105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Реставрация текста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«Письмо с дырками»</a:t>
            </a: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Восстановите текст.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____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голубыми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небесами </a:t>
            </a:r>
          </a:p>
          <a:p>
            <a:pPr>
              <a:buFont typeface="Arial" charset="0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Великолепными коврами,</a:t>
            </a:r>
          </a:p>
          <a:p>
            <a:pPr>
              <a:buFont typeface="Arial" charset="0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Блестя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солнце,   снег  лежит;</a:t>
            </a:r>
          </a:p>
          <a:p>
            <a:pPr>
              <a:buFont typeface="Arial" charset="0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Прозрачный  лес  один  чернеет,</a:t>
            </a:r>
          </a:p>
          <a:p>
            <a:pPr>
              <a:buFont typeface="Arial" charset="0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ель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иней  зеленеет,</a:t>
            </a:r>
          </a:p>
          <a:p>
            <a:pPr>
              <a:buFont typeface="Arial" charset="0"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речка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льдом  блестит.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Рисунок 4" descr="http://dg54.mycdn.me/image?t=0&amp;bid=812854871373&amp;id=812854871373&amp;plc=WEB&amp;tkn=*YALdAz8cTPJ5UxswsYijO_UQ5j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643182"/>
            <a:ext cx="3619096" cy="270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285860"/>
            <a:ext cx="80010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«Ромашка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Блума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Составьте вопросы по теме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«Понятие о служебных частях речи»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(7 класс)</a:t>
            </a:r>
          </a:p>
          <a:p>
            <a:pPr algn="just"/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2" descr="romashk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0568"/>
          <a:stretch>
            <a:fillRect/>
          </a:stretch>
        </p:blipFill>
        <p:spPr bwMode="auto">
          <a:xfrm>
            <a:off x="5643570" y="2786058"/>
            <a:ext cx="2864077" cy="286633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71472" y="2428868"/>
            <a:ext cx="53578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вопрос: Какие части речи относятся к служебным?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Уточняющий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вопрос: Если я правильно понял(а), то выделяют три служебные части речи?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Объясняющий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вопрос: Почему служебные части речи получили такое название?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вопрос: Что изменилось бы, если бы исчезли служебные части речи?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Оценочный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вопрос: Чем служебные части речи отличаются от самостоятельных? В чем сходство и различие?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вопрос: Как определить служебные части речи?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1285860"/>
            <a:ext cx="800105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«Мозаика»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«Реконструкция текста»</a:t>
            </a: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Восстановите текст и озаглавьте его. 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Припасы для этих работ он закупал в Гостином дворе.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Кто этот почтенный господин?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Любимым занятием на досуге у Менделеева в течение многих лет было изготовление чемоданов и рамок для портретов.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– Таких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людей знать надо, - с уважением в голосе ответил приказчик.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– Это мастер чемоданных дел Менделеев.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Однажды,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выбирая нужный товар, Менделеев услыхал за спиной вопрос одного из покупателей: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sz="2000" b="1" baseline="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b="1" baseline="0" dirty="0" smtClean="0">
                <a:latin typeface="Times New Roman" pitchFamily="18" charset="0"/>
                <a:cs typeface="Times New Roman" pitchFamily="18" charset="0"/>
              </a:rPr>
              <a:t>3,1,6,2,4,5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500174"/>
            <a:ext cx="800105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«Дерево ассоциаций»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indent="342900" algn="ctr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«Составление кластера»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Сказка «Иван - крестьянский сын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чудо-юдо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Нарисуйте в тетради символ, обозначающий Ивана – крестьянского сына. Объясните, почему возник именно такой символ (например, богатырский меч).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Какие черты характера отличают этого героя? </a:t>
            </a:r>
          </a:p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Составьте кластер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Марина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00504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428736"/>
            <a:ext cx="800105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«Корректор»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 5 класса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 время выступления перед одноклассниками, разволновавшись, перепутал некоторые слова из сказки «Царевна-лягушка».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Помоги пятикласснику, найди и исправь все ошибки в приведенных ниже предложениях.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1500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В некотором царстве, в некотором государстве жили-были старик и старуха, и было у них четыре сына.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Взяла Василиса Прекрасная Ивана-царевича за руки и повела за столы дубовые, за скатерти узорчатые.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715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«Зачем, добрый молодец, ко мне пожаловал? – говорит ему Кощей Бессмертный. – Дело пытаешь или от дела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лытаешь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</p:spPr>
      </p:pic>
      <p:sp>
        <p:nvSpPr>
          <p:cNvPr id="53251" name="WordArt 3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228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УУД</a:t>
            </a:r>
          </a:p>
        </p:txBody>
      </p:sp>
      <p:pic>
        <p:nvPicPr>
          <p:cNvPr id="53252" name="Picture 4" descr="Fon"/>
          <p:cNvPicPr>
            <a:picLocks noChangeAspect="1" noChangeArrowheads="1"/>
          </p:cNvPicPr>
          <p:nvPr/>
        </p:nvPicPr>
        <p:blipFill>
          <a:blip r:embed="rId2" cstate="print"/>
          <a:srcRect l="8852" t="6396" r="10373" b="168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1357298"/>
            <a:ext cx="77867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Прием «Чтение с остановками»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Рассказ А.П. Чехова «Размазня»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чем может быть текст с таким названием?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такая гувернантка?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ли платить человеку за то, что он даже гуляет весь день с подопечными детьми?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отреагирует на такой счет гувернантка?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уже догадались, почему рассказ называются «Размазня»?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думаете, за что хозяин может еще вычесть деньги?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Возразит ли Юлия Васильевна, что она не отвечает за поступки других людей?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считаете, что произойдет дальше? Или на этом рассказ закончится?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что хозяина охватила злость?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так называется рассказ? Какой вывод из прочитанного вы можете сделать?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1036</Words>
  <Application>Microsoft Office PowerPoint</Application>
  <PresentationFormat>Экран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85</cp:revision>
  <dcterms:created xsi:type="dcterms:W3CDTF">2014-02-22T13:44:24Z</dcterms:created>
  <dcterms:modified xsi:type="dcterms:W3CDTF">2023-11-28T13:41:01Z</dcterms:modified>
</cp:coreProperties>
</file>