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2" r:id="rId4"/>
    <p:sldId id="268" r:id="rId5"/>
    <p:sldId id="264" r:id="rId6"/>
    <p:sldId id="276" r:id="rId7"/>
    <p:sldId id="273" r:id="rId8"/>
    <p:sldId id="270" r:id="rId9"/>
    <p:sldId id="271" r:id="rId10"/>
    <p:sldId id="27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9900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C827-676D-4833-8A10-1F03C0A7B781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E167-53AD-423A-9535-CDDF72C29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CF96-CF6E-4BAB-97B7-D1E2A36E2537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282D-16A8-42E5-A966-20D58F3E6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8938-0032-4A64-BCFE-47BBA41C30D0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83A3-6902-4E44-A84B-A9EB6F9C5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D305-60E4-44D6-9AE7-08E5FB1C946C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EDAF-691B-452A-873A-0216320CF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C01E-1179-4A48-B30E-0960D32C81E3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8A55-D4C6-4CAC-AB0A-6DC73981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52F1-1723-4CB9-A02E-FACD9B6FC057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14B-AC99-49A0-8B85-BDD5EDED3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8001-344A-45C0-8AA9-62BF1C70069B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7090-7FB9-40C2-921F-487794679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13E5-24E1-45B8-9265-A85F7C6A897A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EAFD-7478-440E-AB15-DC2BB36E4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1B06-A6DF-4F59-AB6E-F9CF9B953D14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693D-BD39-4E52-8DF4-8B7A34D89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E317-D162-4AB2-97BB-CE78DAF39CBE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19FA-FCAF-4CC2-85CA-DBAC27C69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0DE2-D65E-4DDE-AE76-D128A08785DA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CB5E-E2CD-4152-92E0-740B9FA35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0099B-C2A6-4513-8AA1-D4E64E6E4963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0F2B9-6784-4033-96EB-FE68FBAB8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428625" y="1731963"/>
            <a:ext cx="83931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«Приемы дифференцированного формирования новых знаний и способов деятельности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у обучающихся на уроках физики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в соответствии с типами восприятия информации»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675188" y="5668963"/>
            <a:ext cx="446881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>
                <a:solidFill>
                  <a:srgbClr val="000099"/>
                </a:solidFill>
                <a:latin typeface="Optima"/>
                <a:cs typeface="Times New Roman" pitchFamily="18" charset="0"/>
              </a:rPr>
              <a:t>Юркевич О.С., учитель физики</a:t>
            </a:r>
          </a:p>
          <a:p>
            <a:pPr algn="ctr">
              <a:lnSpc>
                <a:spcPct val="150000"/>
              </a:lnSpc>
            </a:pPr>
            <a:r>
              <a:rPr lang="ru-RU" b="1">
                <a:solidFill>
                  <a:srgbClr val="000099"/>
                </a:solidFill>
                <a:latin typeface="Optima"/>
                <a:cs typeface="Times New Roman" pitchFamily="18" charset="0"/>
              </a:rPr>
              <a:t>МКОУ СОШ №10 г. Бирюсинска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4789488"/>
            <a:ext cx="186213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36830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08075" y="390525"/>
            <a:ext cx="7343775" cy="5191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11</a:t>
            </a: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 кл. Шкала электромагнитных колебаний</a:t>
            </a:r>
          </a:p>
        </p:txBody>
      </p:sp>
      <p:sp>
        <p:nvSpPr>
          <p:cNvPr id="22531" name="Line 7"/>
          <p:cNvSpPr>
            <a:spLocks noChangeShapeType="1"/>
          </p:cNvSpPr>
          <p:nvPr/>
        </p:nvSpPr>
        <p:spPr bwMode="auto">
          <a:xfrm>
            <a:off x="406400" y="1854200"/>
            <a:ext cx="641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3225800" y="1524000"/>
            <a:ext cx="238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частота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ru-RU">
                <a:solidFill>
                  <a:srgbClr val="000099"/>
                </a:solidFill>
              </a:rPr>
              <a:t>колебаний</a:t>
            </a:r>
          </a:p>
        </p:txBody>
      </p:sp>
      <p:sp>
        <p:nvSpPr>
          <p:cNvPr id="22533" name="Line 10"/>
          <p:cNvSpPr>
            <a:spLocks noChangeShapeType="1"/>
          </p:cNvSpPr>
          <p:nvPr/>
        </p:nvSpPr>
        <p:spPr bwMode="auto">
          <a:xfrm flipH="1" flipV="1">
            <a:off x="6985000" y="1587500"/>
            <a:ext cx="12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flipH="1" flipV="1">
            <a:off x="419100" y="2616200"/>
            <a:ext cx="6426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3327400" y="2247900"/>
            <a:ext cx="238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длина волны</a:t>
            </a:r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6997700" y="2400300"/>
            <a:ext cx="127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Text Box 18"/>
          <p:cNvSpPr txBox="1">
            <a:spLocks noChangeArrowheads="1"/>
          </p:cNvSpPr>
          <p:nvPr/>
        </p:nvSpPr>
        <p:spPr bwMode="auto">
          <a:xfrm rot="-5400000">
            <a:off x="838994" y="4118769"/>
            <a:ext cx="2247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Радиоволны</a:t>
            </a:r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 rot="-5400000">
            <a:off x="50800" y="4000500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Низкочастотные колебания</a:t>
            </a:r>
          </a:p>
        </p:txBody>
      </p:sp>
      <p:sp>
        <p:nvSpPr>
          <p:cNvPr id="22539" name="Text Box 23"/>
          <p:cNvSpPr txBox="1">
            <a:spLocks noChangeArrowheads="1"/>
          </p:cNvSpPr>
          <p:nvPr/>
        </p:nvSpPr>
        <p:spPr bwMode="auto">
          <a:xfrm rot="-5400000">
            <a:off x="1611313" y="3973513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Инфракрасное излучение</a:t>
            </a:r>
          </a:p>
        </p:txBody>
      </p:sp>
      <p:sp>
        <p:nvSpPr>
          <p:cNvPr id="22540" name="Text Box 26"/>
          <p:cNvSpPr txBox="1">
            <a:spLocks noChangeArrowheads="1"/>
          </p:cNvSpPr>
          <p:nvPr/>
        </p:nvSpPr>
        <p:spPr bwMode="auto">
          <a:xfrm rot="-5400000">
            <a:off x="2500313" y="3960813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Видимое излучение</a:t>
            </a:r>
          </a:p>
        </p:txBody>
      </p:sp>
      <p:sp>
        <p:nvSpPr>
          <p:cNvPr id="22541" name="Text Box 29"/>
          <p:cNvSpPr txBox="1">
            <a:spLocks noChangeArrowheads="1"/>
          </p:cNvSpPr>
          <p:nvPr/>
        </p:nvSpPr>
        <p:spPr bwMode="auto">
          <a:xfrm rot="-5400000">
            <a:off x="3238500" y="3929063"/>
            <a:ext cx="2346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Ультрафиолетовое излучение</a:t>
            </a:r>
          </a:p>
        </p:txBody>
      </p:sp>
      <p:sp>
        <p:nvSpPr>
          <p:cNvPr id="22542" name="Text Box 30"/>
          <p:cNvSpPr txBox="1">
            <a:spLocks noChangeArrowheads="1"/>
          </p:cNvSpPr>
          <p:nvPr/>
        </p:nvSpPr>
        <p:spPr bwMode="auto">
          <a:xfrm rot="-5400000">
            <a:off x="4113213" y="3984625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Рентгеновское излучение</a:t>
            </a:r>
          </a:p>
        </p:txBody>
      </p:sp>
      <p:sp>
        <p:nvSpPr>
          <p:cNvPr id="22543" name="Text Box 31"/>
          <p:cNvSpPr txBox="1">
            <a:spLocks noChangeArrowheads="1"/>
          </p:cNvSpPr>
          <p:nvPr/>
        </p:nvSpPr>
        <p:spPr bwMode="auto">
          <a:xfrm rot="-5400000">
            <a:off x="5002213" y="3970338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Радиоактивное излучение</a:t>
            </a:r>
          </a:p>
        </p:txBody>
      </p:sp>
      <p:sp>
        <p:nvSpPr>
          <p:cNvPr id="22544" name="Line 32"/>
          <p:cNvSpPr>
            <a:spLocks noChangeShapeType="1"/>
          </p:cNvSpPr>
          <p:nvPr/>
        </p:nvSpPr>
        <p:spPr bwMode="auto">
          <a:xfrm>
            <a:off x="1587500" y="3225800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33"/>
          <p:cNvSpPr>
            <a:spLocks noChangeShapeType="1"/>
          </p:cNvSpPr>
          <p:nvPr/>
        </p:nvSpPr>
        <p:spPr bwMode="auto">
          <a:xfrm>
            <a:off x="2298700" y="3187700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34"/>
          <p:cNvSpPr>
            <a:spLocks noChangeShapeType="1"/>
          </p:cNvSpPr>
          <p:nvPr/>
        </p:nvSpPr>
        <p:spPr bwMode="auto">
          <a:xfrm>
            <a:off x="3175000" y="3187700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35"/>
          <p:cNvSpPr>
            <a:spLocks noChangeShapeType="1"/>
          </p:cNvSpPr>
          <p:nvPr/>
        </p:nvSpPr>
        <p:spPr bwMode="auto">
          <a:xfrm>
            <a:off x="4013200" y="3162300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36"/>
          <p:cNvSpPr>
            <a:spLocks noChangeShapeType="1"/>
          </p:cNvSpPr>
          <p:nvPr/>
        </p:nvSpPr>
        <p:spPr bwMode="auto">
          <a:xfrm>
            <a:off x="4813300" y="3175000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37"/>
          <p:cNvSpPr>
            <a:spLocks noChangeShapeType="1"/>
          </p:cNvSpPr>
          <p:nvPr/>
        </p:nvSpPr>
        <p:spPr bwMode="auto">
          <a:xfrm>
            <a:off x="5689600" y="3136900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755775" y="147638"/>
            <a:ext cx="7000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(7кл.) Тема «Взаимодействие молекул» (</a:t>
            </a:r>
            <a:r>
              <a:rPr lang="ru-RU" sz="3200" u="sng">
                <a:solidFill>
                  <a:schemeClr val="bg1"/>
                </a:solidFill>
                <a:latin typeface="Calibri" pitchFamily="34" charset="0"/>
              </a:rPr>
              <a:t>взаимное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действие)</a:t>
            </a:r>
          </a:p>
        </p:txBody>
      </p:sp>
      <p:grpSp>
        <p:nvGrpSpPr>
          <p:cNvPr id="23555" name="Группа 21"/>
          <p:cNvGrpSpPr>
            <a:grpSpLocks/>
          </p:cNvGrpSpPr>
          <p:nvPr/>
        </p:nvGrpSpPr>
        <p:grpSpPr bwMode="auto">
          <a:xfrm>
            <a:off x="525463" y="2197100"/>
            <a:ext cx="3081337" cy="2670175"/>
            <a:chOff x="1887615" y="1403821"/>
            <a:chExt cx="5031435" cy="4425233"/>
          </a:xfrm>
        </p:grpSpPr>
        <p:pic>
          <p:nvPicPr>
            <p:cNvPr id="2357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81407" y="2639820"/>
              <a:ext cx="817563" cy="8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28359" y="3829543"/>
              <a:ext cx="505477" cy="370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  <a:latin typeface="Franklin Gothic Book"/>
                  <a:cs typeface="+mn-cs"/>
                </a:rPr>
                <a:t>d</a:t>
              </a:r>
              <a:endParaRPr lang="ru-RU" kern="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pic>
          <p:nvPicPr>
            <p:cNvPr id="235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7615" y="1403821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01487" y="1403821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2051" y="1666599"/>
              <a:ext cx="84641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455374" y="1666600"/>
              <a:ext cx="6461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3896568" y="4079965"/>
              <a:ext cx="84641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Стрелка вниз 29"/>
            <p:cNvSpPr/>
            <p:nvPr/>
          </p:nvSpPr>
          <p:spPr>
            <a:xfrm>
              <a:off x="4033946" y="4653027"/>
              <a:ext cx="966885" cy="1176027"/>
            </a:xfrm>
            <a:prstGeom prst="downArrow">
              <a:avLst/>
            </a:prstGeom>
            <a:solidFill>
              <a:sysClr val="window" lastClr="FFFFFF"/>
            </a:solidFill>
            <a:ln w="28250" cap="flat" cmpd="sng" algn="ctr">
              <a:solidFill>
                <a:srgbClr val="F4680B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pic>
          <p:nvPicPr>
            <p:cNvPr id="2357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58161" y="4079966"/>
              <a:ext cx="84641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8411" y="2660151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8060" y="3830510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6761" y="3808504"/>
              <a:ext cx="817563" cy="8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55974" y="2971029"/>
              <a:ext cx="84641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733335" y="2900368"/>
              <a:ext cx="6461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23875" y="1617663"/>
            <a:ext cx="269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Взаимное притяжение </a:t>
            </a:r>
          </a:p>
        </p:txBody>
      </p:sp>
      <p:sp>
        <p:nvSpPr>
          <p:cNvPr id="23557" name="TextBox 37"/>
          <p:cNvSpPr txBox="1">
            <a:spLocks noChangeArrowheads="1"/>
          </p:cNvSpPr>
          <p:nvPr/>
        </p:nvSpPr>
        <p:spPr bwMode="auto">
          <a:xfrm>
            <a:off x="5203825" y="1693863"/>
            <a:ext cx="2954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Взаимное отталкивание </a:t>
            </a:r>
          </a:p>
        </p:txBody>
      </p:sp>
      <p:sp>
        <p:nvSpPr>
          <p:cNvPr id="23558" name="TextBox 38"/>
          <p:cNvSpPr txBox="1">
            <a:spLocks noChangeArrowheads="1"/>
          </p:cNvSpPr>
          <p:nvPr/>
        </p:nvSpPr>
        <p:spPr bwMode="auto">
          <a:xfrm>
            <a:off x="1395413" y="5202238"/>
            <a:ext cx="5915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99"/>
                </a:solidFill>
                <a:latin typeface="Calibri" pitchFamily="34" charset="0"/>
              </a:rPr>
              <a:t>ОДНОВРЕМЕННО! </a:t>
            </a:r>
          </a:p>
        </p:txBody>
      </p:sp>
      <p:grpSp>
        <p:nvGrpSpPr>
          <p:cNvPr id="23559" name="Группа 39"/>
          <p:cNvGrpSpPr>
            <a:grpSpLocks/>
          </p:cNvGrpSpPr>
          <p:nvPr/>
        </p:nvGrpSpPr>
        <p:grpSpPr bwMode="auto">
          <a:xfrm>
            <a:off x="5370513" y="2212975"/>
            <a:ext cx="2278062" cy="2820988"/>
            <a:chOff x="2866822" y="1679925"/>
            <a:chExt cx="3332065" cy="4251557"/>
          </a:xfrm>
        </p:grpSpPr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1162" y="2962583"/>
              <a:ext cx="6461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2949372" y="2962584"/>
              <a:ext cx="6461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51162" y="4207994"/>
              <a:ext cx="8477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2866822" y="4207999"/>
              <a:ext cx="8477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Стрелка вниз 44"/>
            <p:cNvSpPr/>
            <p:nvPr/>
          </p:nvSpPr>
          <p:spPr>
            <a:xfrm>
              <a:off x="4051040" y="4852442"/>
              <a:ext cx="965951" cy="1079040"/>
            </a:xfrm>
            <a:prstGeom prst="downArrow">
              <a:avLst/>
            </a:prstGeom>
            <a:solidFill>
              <a:sysClr val="window" lastClr="FFFFFF"/>
            </a:solidFill>
            <a:ln w="28250" cap="flat" cmpd="sng" algn="ctr">
              <a:solidFill>
                <a:srgbClr val="F4680B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pic>
          <p:nvPicPr>
            <p:cNvPr id="2356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37703" y="1683010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1838" y="1679925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2803" y="3934153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9662" y="2658294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95485" y="2688740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33599" y="3934151"/>
              <a:ext cx="81756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65488"/>
            <a:ext cx="4189413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904875" y="295275"/>
            <a:ext cx="803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(7, 10 кл.) Тема «Броуновское движение»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8313" y="1958975"/>
            <a:ext cx="4608512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  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Движение трёх частиц радиусом 0,53 микрометров, наблюдавшееся под микроскопом. 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>
                <a:solidFill>
                  <a:srgbClr val="000099"/>
                </a:solidFill>
                <a:latin typeface="Calibri" pitchFamily="34" charset="0"/>
              </a:rPr>
              <a:t>     Последовательные положения частицы отмечены через каждые 30 секунд.</a:t>
            </a:r>
          </a:p>
        </p:txBody>
      </p:sp>
      <p:pic>
        <p:nvPicPr>
          <p:cNvPr id="24581" name="Picture 6" descr="08c-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8" y="3429000"/>
            <a:ext cx="2794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1"/>
          <p:cNvSpPr>
            <a:spLocks noChangeArrowheads="1"/>
          </p:cNvSpPr>
          <p:nvPr/>
        </p:nvSpPr>
        <p:spPr bwMode="auto">
          <a:xfrm>
            <a:off x="5657850" y="2687638"/>
            <a:ext cx="300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Объяснение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 броуновского движения</a:t>
            </a:r>
            <a:endParaRPr lang="ru-RU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533400" y="1335088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b="1" u="sng">
                <a:solidFill>
                  <a:srgbClr val="000099"/>
                </a:solidFill>
                <a:latin typeface="Calibri" pitchFamily="34" charset="0"/>
              </a:rPr>
              <a:t>Ботаник: </a:t>
            </a:r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Ро́берт Броун</a:t>
            </a:r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4584" name="Прямоугольник 10"/>
          <p:cNvSpPr>
            <a:spLocks noChangeArrowheads="1"/>
          </p:cNvSpPr>
          <p:nvPr/>
        </p:nvSpPr>
        <p:spPr bwMode="auto">
          <a:xfrm>
            <a:off x="4945063" y="1487488"/>
            <a:ext cx="3810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99"/>
                </a:solidFill>
                <a:latin typeface="Calibri" pitchFamily="34" charset="0"/>
              </a:rPr>
              <a:t>Ученые физики</a:t>
            </a:r>
            <a:r>
              <a:rPr lang="ru-RU" b="1">
                <a:solidFill>
                  <a:srgbClr val="000099"/>
                </a:solidFill>
                <a:latin typeface="Calibri" pitchFamily="34" charset="0"/>
              </a:rPr>
              <a:t>: Луи Жорж Гуи, Альберт Эйнштейн, Мариан Смолуховский</a:t>
            </a:r>
            <a:endParaRPr lang="ru-RU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4585" name="Picture 10" descr="Биолог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2963" y="922338"/>
            <a:ext cx="9921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98538" y="304800"/>
            <a:ext cx="8145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(9, 10 кл.) Тема «Первый закон Ньютона»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369888" y="2462213"/>
            <a:ext cx="8980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rgbClr val="000099"/>
                </a:solidFill>
                <a:latin typeface="Calibri" pitchFamily="34" charset="0"/>
              </a:rPr>
              <a:t>Формулировка закона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: Если на тело не действуют никакие другие тела или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их действие на тело скомпенсировано</a:t>
            </a:r>
            <a:r>
              <a:rPr lang="ru-RU">
                <a:latin typeface="Calibri" pitchFamily="34" charset="0"/>
              </a:rPr>
              <a:t>,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то тело либо</a:t>
            </a:r>
            <a:r>
              <a:rPr lang="ru-RU">
                <a:latin typeface="Calibri" pitchFamily="34" charset="0"/>
              </a:rPr>
              <a:t> 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находится в  состоянии покоя</a:t>
            </a:r>
            <a:r>
              <a:rPr lang="ru-RU">
                <a:latin typeface="Calibri" pitchFamily="34" charset="0"/>
              </a:rPr>
              <a:t>, </a:t>
            </a:r>
          </a:p>
          <a:p>
            <a:r>
              <a:rPr lang="ru-RU">
                <a:solidFill>
                  <a:srgbClr val="000099"/>
                </a:solidFill>
                <a:latin typeface="Calibri" pitchFamily="34" charset="0"/>
              </a:rPr>
              <a:t>либо движется прямолинейно и равномерно.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69888" y="1360488"/>
            <a:ext cx="8416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  <a:latin typeface="Calibri" pitchFamily="34" charset="0"/>
              </a:rPr>
              <a:t>Формулировка закона</a:t>
            </a:r>
            <a:r>
              <a:rPr lang="ru-RU">
                <a:latin typeface="Calibri" pitchFamily="34" charset="0"/>
              </a:rPr>
              <a:t> 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(знания русского языка в помощь!):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Если              или             , то  либо               , либо            .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2188" y="1889125"/>
            <a:ext cx="506412" cy="30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8513" y="1889125"/>
            <a:ext cx="504825" cy="30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9675" y="1881188"/>
            <a:ext cx="504825" cy="30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78425" y="1892300"/>
            <a:ext cx="504825" cy="30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С2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60425" y="5211763"/>
            <a:ext cx="3506788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95450" y="4208463"/>
            <a:ext cx="1731963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551113" y="4732338"/>
            <a:ext cx="0" cy="1336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92188" y="5219700"/>
            <a:ext cx="90487" cy="15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08113" y="5211763"/>
            <a:ext cx="90487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855788" y="5219700"/>
            <a:ext cx="90487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276475" y="5219700"/>
            <a:ext cx="889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660650" y="5219700"/>
            <a:ext cx="90488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063875" y="5211763"/>
            <a:ext cx="90488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427413" y="5219700"/>
            <a:ext cx="88900" cy="15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822700" y="5219700"/>
            <a:ext cx="90488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527300" y="4710113"/>
            <a:ext cx="46038" cy="44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601913" y="3852863"/>
            <a:ext cx="11112" cy="1358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Box 30"/>
          <p:cNvSpPr txBox="1">
            <a:spLocks noChangeArrowheads="1"/>
          </p:cNvSpPr>
          <p:nvPr/>
        </p:nvSpPr>
        <p:spPr bwMode="auto">
          <a:xfrm>
            <a:off x="2606675" y="5859463"/>
            <a:ext cx="588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</a:t>
            </a:r>
            <a:r>
              <a:rPr lang="ru-RU">
                <a:latin typeface="Calibri" pitchFamily="34" charset="0"/>
              </a:rPr>
              <a:t>т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705100" y="5921375"/>
            <a:ext cx="196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TextBox 34"/>
          <p:cNvSpPr txBox="1">
            <a:spLocks noChangeArrowheads="1"/>
          </p:cNvSpPr>
          <p:nvPr/>
        </p:nvSpPr>
        <p:spPr bwMode="auto">
          <a:xfrm>
            <a:off x="2606675" y="3605213"/>
            <a:ext cx="588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</a:t>
            </a:r>
            <a:endParaRPr lang="ru-RU">
              <a:latin typeface="Calibri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705100" y="3619500"/>
            <a:ext cx="196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2592388" y="5187950"/>
            <a:ext cx="44450" cy="460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27" name="TextBox 37"/>
          <p:cNvSpPr txBox="1">
            <a:spLocks noChangeArrowheads="1"/>
          </p:cNvSpPr>
          <p:nvPr/>
        </p:nvSpPr>
        <p:spPr bwMode="auto">
          <a:xfrm>
            <a:off x="4370388" y="3752850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</a:t>
            </a:r>
            <a:r>
              <a:rPr lang="ru-RU">
                <a:latin typeface="Calibri" pitchFamily="34" charset="0"/>
              </a:rPr>
              <a:t>т</a:t>
            </a:r>
          </a:p>
        </p:txBody>
      </p:sp>
      <p:sp>
        <p:nvSpPr>
          <p:cNvPr id="25628" name="TextBox 38"/>
          <p:cNvSpPr txBox="1">
            <a:spLocks noChangeArrowheads="1"/>
          </p:cNvSpPr>
          <p:nvPr/>
        </p:nvSpPr>
        <p:spPr bwMode="auto">
          <a:xfrm>
            <a:off x="4984750" y="3759200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</a:t>
            </a:r>
            <a:endParaRPr lang="ru-RU">
              <a:latin typeface="Calibri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468813" y="3811588"/>
            <a:ext cx="1952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084763" y="3810000"/>
            <a:ext cx="1952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1" name="TextBox 36"/>
          <p:cNvSpPr txBox="1">
            <a:spLocks noChangeArrowheads="1"/>
          </p:cNvSpPr>
          <p:nvPr/>
        </p:nvSpPr>
        <p:spPr bwMode="auto">
          <a:xfrm>
            <a:off x="4762500" y="375285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=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370388" y="3817938"/>
            <a:ext cx="0" cy="274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62500" y="3811588"/>
            <a:ext cx="0" cy="273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26025" y="3816350"/>
            <a:ext cx="0" cy="273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351463" y="3802063"/>
            <a:ext cx="0" cy="274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6" name="TextBox 43"/>
          <p:cNvSpPr txBox="1">
            <a:spLocks noChangeArrowheads="1"/>
          </p:cNvSpPr>
          <p:nvPr/>
        </p:nvSpPr>
        <p:spPr bwMode="auto">
          <a:xfrm>
            <a:off x="5567363" y="3776663"/>
            <a:ext cx="324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Calibri" pitchFamily="34" charset="0"/>
              </a:rPr>
              <a:t>V =0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  (состояние покоя)</a:t>
            </a:r>
          </a:p>
        </p:txBody>
      </p:sp>
      <p:sp>
        <p:nvSpPr>
          <p:cNvPr id="25637" name="TextBox 38"/>
          <p:cNvSpPr txBox="1">
            <a:spLocks noChangeArrowheads="1"/>
          </p:cNvSpPr>
          <p:nvPr/>
        </p:nvSpPr>
        <p:spPr bwMode="auto">
          <a:xfrm>
            <a:off x="3609975" y="4592638"/>
            <a:ext cx="5915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СИЛЫ </a:t>
            </a:r>
          </a:p>
          <a:p>
            <a:pPr algn="ctr"/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КОМПЕНСИРУЮТ </a:t>
            </a:r>
          </a:p>
          <a:p>
            <a:pPr algn="ctr"/>
            <a:r>
              <a:rPr lang="ru-RU" sz="3600" b="1">
                <a:solidFill>
                  <a:srgbClr val="000099"/>
                </a:solidFill>
                <a:latin typeface="Calibri" pitchFamily="34" charset="0"/>
              </a:rPr>
              <a:t>ДРУГ ДРУГА!</a:t>
            </a:r>
            <a:r>
              <a:rPr lang="ru-RU" sz="4000" b="1">
                <a:solidFill>
                  <a:srgbClr val="000099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4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06425" y="1604963"/>
            <a:ext cx="78009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000" b="1" u="sng">
                <a:solidFill>
                  <a:srgbClr val="000099"/>
                </a:solidFill>
                <a:latin typeface="Calibri" pitchFamily="34" charset="0"/>
              </a:rPr>
              <a:t>Формирование новых знаний и способов деятельности учащихся</a:t>
            </a:r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  является одним из  важнейших, ключевых этапов </a:t>
            </a:r>
            <a:r>
              <a:rPr lang="ru-RU" sz="2000" u="sng">
                <a:solidFill>
                  <a:srgbClr val="000099"/>
                </a:solidFill>
                <a:latin typeface="Calibri" pitchFamily="34" charset="0"/>
              </a:rPr>
              <a:t>урока усвоения новых знаний </a:t>
            </a:r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(изучения нового материала) после этапов мотивации и актуализации.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Данный этап урока требует от школьников большого умственного напряжения. Они должны воспринять новый материал, понять, осознать и осмыслить его, зафиксировать для себя самое главное и важное, увидеть взаимосвязь и логику между отдельными элементами знания.</a:t>
            </a:r>
            <a:endParaRPr lang="ru-RU" sz="2000">
              <a:solidFill>
                <a:srgbClr val="000099"/>
              </a:solidFill>
              <a:latin typeface="Optim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49338" y="1849438"/>
            <a:ext cx="64008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99"/>
                </a:solidFill>
                <a:latin typeface="Calibri" pitchFamily="34" charset="0"/>
              </a:rPr>
              <a:t>Извечный вопрос учителя: </a:t>
            </a:r>
          </a:p>
          <a:p>
            <a:pPr algn="ctr"/>
            <a:endParaRPr lang="ru-RU" sz="3200">
              <a:solidFill>
                <a:srgbClr val="000099"/>
              </a:solidFill>
              <a:latin typeface="Calibri" pitchFamily="34" charset="0"/>
            </a:endParaRPr>
          </a:p>
          <a:p>
            <a:endParaRPr lang="ru-RU" sz="3200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r>
              <a:rPr lang="ru-RU" sz="3200">
                <a:solidFill>
                  <a:srgbClr val="000099"/>
                </a:solidFill>
                <a:latin typeface="Calibri" pitchFamily="34" charset="0"/>
              </a:rPr>
              <a:t>Как построить урок, чтобы детям было максимально интересно и</a:t>
            </a:r>
            <a:r>
              <a:rPr lang="ru-RU" sz="3200">
                <a:latin typeface="Calibri" pitchFamily="34" charset="0"/>
              </a:rPr>
              <a:t> </a:t>
            </a:r>
            <a:r>
              <a:rPr lang="ru-RU" sz="3200" b="1" u="sng">
                <a:solidFill>
                  <a:srgbClr val="C00000"/>
                </a:solidFill>
                <a:latin typeface="Calibri" pitchFamily="34" charset="0"/>
              </a:rPr>
              <a:t>ПОНЯТНО</a:t>
            </a:r>
            <a:r>
              <a:rPr lang="ru-RU" sz="3200">
                <a:latin typeface="Calibri" pitchFamily="34" charset="0"/>
              </a:rPr>
              <a:t>?</a:t>
            </a:r>
          </a:p>
          <a:p>
            <a:endParaRPr lang="ru-RU" sz="32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Picture 7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1533525"/>
            <a:ext cx="153193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bd0721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4954588"/>
            <a:ext cx="137318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avatar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56769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61975" y="1304925"/>
            <a:ext cx="799306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К одному мудрому учителю привели </a:t>
            </a:r>
            <a:r>
              <a:rPr lang="ru-RU">
                <a:solidFill>
                  <a:srgbClr val="000099"/>
                </a:solidFill>
              </a:rPr>
              <a:t>10-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летнего ребенка, которого считали совершенно неспособным к обучению. Родители жаловались, как они ни бились, у них не получалось научить своего сына самой простой арифметике. Сколько они не старались складывать палочки, яблочки, показывали на пальцах, ничего не выходило. Он никак не мог научиться складывать и вычитать. </a:t>
            </a:r>
          </a:p>
          <a:p>
            <a:r>
              <a:rPr lang="ru-RU">
                <a:solidFill>
                  <a:srgbClr val="000099"/>
                </a:solidFill>
                <a:latin typeface="Calibri" pitchFamily="34" charset="0"/>
              </a:rPr>
              <a:t>   Учитель поговорил с мальчиком несколько минут, потом попросил родителей посидеть в стороне, пока он научит их мальчика считать. А мальчика он попросил встать и попрыгать через камушки. Мальчик сначала просто прыгал через камни. Затем учитель сказал: «Смотри, делаешь один прыжок, потом второй, а потом еще прыгай два раза. Сколько всего раз ты прыгнул?» И вдруг мальчик ответил - 4. Дальше мальчик прыгал и еще больше считал. В итоге за один день он освоил арифметику, которую осваивают обычные дети за полгода.</a:t>
            </a:r>
          </a:p>
          <a:p>
            <a:r>
              <a:rPr lang="ru-RU">
                <a:solidFill>
                  <a:srgbClr val="000099"/>
                </a:solidFill>
                <a:latin typeface="Calibri" pitchFamily="34" charset="0"/>
              </a:rPr>
              <a:t>    Родители сидели, раскрыв рты…</a:t>
            </a:r>
          </a:p>
          <a:p>
            <a:r>
              <a:rPr lang="ru-RU">
                <a:solidFill>
                  <a:srgbClr val="000099"/>
                </a:solidFill>
                <a:latin typeface="Calibri" pitchFamily="34" charset="0"/>
              </a:rPr>
              <a:t>Почему это стало возможным? Учитель был мудрым. Он понимал, что этому мальчику нужно преподать урок так, чтобы</a:t>
            </a:r>
            <a:r>
              <a:rPr lang="ru-RU">
                <a:latin typeface="Calibri" pitchFamily="34" charset="0"/>
              </a:rPr>
              <a:t> </a:t>
            </a:r>
            <a:r>
              <a:rPr lang="ru-RU" b="1">
                <a:solidFill>
                  <a:srgbClr val="990000"/>
                </a:solidFill>
                <a:latin typeface="Calibri" pitchFamily="34" charset="0"/>
              </a:rPr>
              <a:t>он сумел воспринять</a:t>
            </a:r>
            <a:r>
              <a:rPr lang="ru-RU">
                <a:solidFill>
                  <a:srgbClr val="990000"/>
                </a:solidFill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>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Не просто услышал или увидел, а воспринял</a:t>
            </a:r>
          </a:p>
          <a:p>
            <a:pPr algn="ctr"/>
            <a:r>
              <a:rPr lang="ru-RU" b="1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b="1" u="sng">
                <a:solidFill>
                  <a:srgbClr val="990000"/>
                </a:solidFill>
                <a:latin typeface="Calibri" pitchFamily="34" charset="0"/>
              </a:rPr>
              <a:t>наиболее</a:t>
            </a:r>
            <a:r>
              <a:rPr lang="ru-RU" u="sng">
                <a:solidFill>
                  <a:srgbClr val="990000"/>
                </a:solidFill>
                <a:latin typeface="Calibri" pitchFamily="34" charset="0"/>
              </a:rPr>
              <a:t> </a:t>
            </a:r>
            <a:r>
              <a:rPr lang="ru-RU" b="1" u="sng">
                <a:solidFill>
                  <a:srgbClr val="990000"/>
                </a:solidFill>
                <a:latin typeface="Calibri" pitchFamily="34" charset="0"/>
              </a:rPr>
              <a:t>ПОНЯТНЫМ ему способом.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9775" y="390525"/>
            <a:ext cx="5370513" cy="5191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Типы восприятия информации: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465388" y="1368425"/>
            <a:ext cx="65008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99"/>
                </a:solidFill>
              </a:rPr>
              <a:t>Визуалы</a:t>
            </a:r>
            <a:r>
              <a:rPr lang="ru-RU" b="1">
                <a:solidFill>
                  <a:srgbClr val="000099"/>
                </a:solidFill>
              </a:rPr>
              <a:t>.</a:t>
            </a:r>
            <a:r>
              <a:rPr lang="ru-RU">
                <a:solidFill>
                  <a:srgbClr val="000099"/>
                </a:solidFill>
              </a:rPr>
              <a:t> Люди, воспринимающие большую часть информации с помощью зрения, 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моментально усваивают всю наглядную и текстовую информацию, поэтому наиболее эффективно использовать все методы и приемы наглядного представления учебного материала (картинки, рисунки, фотографии, текст).</a:t>
            </a:r>
          </a:p>
          <a:p>
            <a:endParaRPr lang="ru-RU">
              <a:solidFill>
                <a:srgbClr val="000099"/>
              </a:solidFill>
              <a:latin typeface="Calibri" pitchFamily="34" charset="0"/>
            </a:endParaRPr>
          </a:p>
          <a:p>
            <a:endParaRPr lang="ru-RU">
              <a:solidFill>
                <a:srgbClr val="000099"/>
              </a:solidFill>
              <a:latin typeface="Calibri" pitchFamily="34" charset="0"/>
            </a:endParaRPr>
          </a:p>
          <a:p>
            <a:endParaRPr lang="ru-RU">
              <a:solidFill>
                <a:srgbClr val="000099"/>
              </a:solidFill>
              <a:latin typeface="Calibri" pitchFamily="34" charset="0"/>
            </a:endParaRPr>
          </a:p>
          <a:p>
            <a:endParaRPr lang="ru-RU" sz="1000">
              <a:solidFill>
                <a:srgbClr val="000099"/>
              </a:solidFill>
            </a:endParaRPr>
          </a:p>
          <a:p>
            <a:r>
              <a:rPr lang="ru-RU" b="1" u="sng">
                <a:solidFill>
                  <a:srgbClr val="000099"/>
                </a:solidFill>
              </a:rPr>
              <a:t>Аудиалы</a:t>
            </a:r>
            <a:r>
              <a:rPr lang="ru-RU" b="1">
                <a:solidFill>
                  <a:srgbClr val="000099"/>
                </a:solidFill>
              </a:rPr>
              <a:t>.</a:t>
            </a:r>
            <a:r>
              <a:rPr lang="ru-RU">
                <a:solidFill>
                  <a:srgbClr val="000099"/>
                </a:solidFill>
              </a:rPr>
              <a:t> Те, кто в основном получает информацию через слуховой канал.</a:t>
            </a:r>
            <a:r>
              <a:rPr lang="ru-RU">
                <a:solidFill>
                  <a:srgbClr val="000099"/>
                </a:solidFill>
                <a:latin typeface="Calibri" pitchFamily="34" charset="0"/>
              </a:rPr>
              <a:t>  У аудиалов острый слух и хорошая память, особенно слуховая. Они предпочитают учиться совместно с другими, обсуждая изучаемую тему, высказываясь и слушая высказывания других, например, рассуждая вслух над проблемными ситуациями.</a:t>
            </a:r>
          </a:p>
          <a:p>
            <a:endParaRPr lang="ru-RU" sz="1000">
              <a:solidFill>
                <a:srgbClr val="000099"/>
              </a:solidFill>
            </a:endParaRPr>
          </a:p>
          <a:p>
            <a:endParaRPr lang="ru-RU" b="1" u="sng"/>
          </a:p>
        </p:txBody>
      </p:sp>
      <p:pic>
        <p:nvPicPr>
          <p:cNvPr id="17412" name="Picture 6" descr="ludia-21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185863"/>
            <a:ext cx="1446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ludia-24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3871913"/>
            <a:ext cx="14493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ludia-24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5249863"/>
            <a:ext cx="15906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img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7950" y="5518150"/>
            <a:ext cx="11842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0" y="2012950"/>
            <a:ext cx="901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9775" y="390525"/>
            <a:ext cx="5370513" cy="5191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Типы восприятия информации:</a:t>
            </a: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3608388" y="1711325"/>
            <a:ext cx="519271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/>
          </a:p>
          <a:p>
            <a:r>
              <a:rPr lang="ru-RU" b="1" u="sng"/>
              <a:t>Дигиталы</a:t>
            </a:r>
            <a:r>
              <a:rPr lang="ru-RU" b="1"/>
              <a:t>.</a:t>
            </a:r>
            <a:r>
              <a:rPr lang="ru-RU"/>
              <a:t> </a:t>
            </a:r>
            <a:r>
              <a:rPr lang="ru-RU">
                <a:latin typeface="Calibri" pitchFamily="34" charset="0"/>
              </a:rPr>
              <a:t>Главное для дигитала - понять логику и связи в материале, упорядочить изучаемое в систему с понятными причинно-следственными связями. </a:t>
            </a:r>
            <a:r>
              <a:rPr lang="ru-RU">
                <a:latin typeface="Roboto"/>
              </a:rPr>
              <a:t>В ходе обучения таких детей необходимо выстраивать и использовать </a:t>
            </a:r>
            <a:r>
              <a:rPr lang="ru-RU">
                <a:latin typeface="inherit"/>
              </a:rPr>
              <a:t>схемы, интеллект-карты, сжатые планы, логические цепочки.</a:t>
            </a:r>
          </a:p>
          <a:p>
            <a:endParaRPr lang="ru-RU">
              <a:latin typeface="inherit"/>
            </a:endParaRPr>
          </a:p>
          <a:p>
            <a:endParaRPr lang="ru-RU">
              <a:latin typeface="inherit"/>
            </a:endParaRPr>
          </a:p>
          <a:p>
            <a:endParaRPr lang="ru-RU" sz="1000"/>
          </a:p>
          <a:p>
            <a:r>
              <a:rPr lang="ru-RU" b="1" u="sng"/>
              <a:t>Кинестетики</a:t>
            </a:r>
            <a:r>
              <a:rPr lang="ru-RU" b="1"/>
              <a:t>.</a:t>
            </a:r>
            <a:r>
              <a:rPr lang="ru-RU"/>
              <a:t> Люди, воспринимающие большую часть информации через другие ощущения (обоняние, осязание, с помощью движений, каких-либо действий).</a:t>
            </a:r>
          </a:p>
        </p:txBody>
      </p:sp>
      <p:pic>
        <p:nvPicPr>
          <p:cNvPr id="18438" name="Picture 7" descr="ludia-21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525" y="1373188"/>
            <a:ext cx="14811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ludia-9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2538413"/>
            <a:ext cx="16637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0" y="4302125"/>
            <a:ext cx="13001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050221statichair9to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200" y="4757738"/>
            <a:ext cx="1403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952500" y="1957388"/>
            <a:ext cx="68453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99"/>
                </a:solidFill>
              </a:rPr>
              <a:t>Извечный вопрос учителя: </a:t>
            </a:r>
          </a:p>
          <a:p>
            <a:endParaRPr lang="ru-RU" sz="3200">
              <a:solidFill>
                <a:srgbClr val="000099"/>
              </a:solidFill>
            </a:endParaRPr>
          </a:p>
          <a:p>
            <a:endParaRPr lang="ru-RU" sz="3200">
              <a:solidFill>
                <a:srgbClr val="000099"/>
              </a:solidFill>
            </a:endParaRPr>
          </a:p>
          <a:p>
            <a:r>
              <a:rPr lang="ru-RU" sz="3200">
                <a:solidFill>
                  <a:srgbClr val="000099"/>
                </a:solidFill>
              </a:rPr>
              <a:t>Как построить урок, чтобы</a:t>
            </a:r>
            <a:r>
              <a:rPr lang="ru-RU" sz="3200"/>
              <a:t> </a:t>
            </a:r>
            <a:r>
              <a:rPr lang="ru-RU" sz="3200" b="1" u="sng">
                <a:solidFill>
                  <a:srgbClr val="CC0000"/>
                </a:solidFill>
              </a:rPr>
              <a:t>ВСЕМ</a:t>
            </a: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3200" b="1">
                <a:solidFill>
                  <a:srgbClr val="990000"/>
                </a:solidFill>
              </a:rPr>
              <a:t> </a:t>
            </a:r>
            <a:r>
              <a:rPr lang="ru-RU" sz="3200">
                <a:solidFill>
                  <a:srgbClr val="000099"/>
                </a:solidFill>
              </a:rPr>
              <a:t>детям было максимально</a:t>
            </a:r>
            <a:r>
              <a:rPr lang="ru-RU" sz="3200"/>
              <a:t> </a:t>
            </a:r>
            <a:r>
              <a:rPr lang="ru-RU" sz="3200">
                <a:solidFill>
                  <a:srgbClr val="000099"/>
                </a:solidFill>
              </a:rPr>
              <a:t>интересно и</a:t>
            </a:r>
            <a:r>
              <a:rPr lang="ru-RU" sz="3200"/>
              <a:t> </a:t>
            </a:r>
            <a:r>
              <a:rPr lang="ru-RU" sz="3200" b="1" u="sng">
                <a:solidFill>
                  <a:srgbClr val="C00000"/>
                </a:solidFill>
              </a:rPr>
              <a:t>ПОНЯТНО</a:t>
            </a:r>
            <a:r>
              <a:rPr lang="ru-RU" sz="3200"/>
              <a:t>?</a:t>
            </a:r>
          </a:p>
        </p:txBody>
      </p:sp>
      <p:pic>
        <p:nvPicPr>
          <p:cNvPr id="19459" name="Picture 7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0" y="1177925"/>
            <a:ext cx="18843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bo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80" y="5140176"/>
            <a:ext cx="1339001" cy="152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9" descr="slide0093_image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5388" y="5124450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301750" y="2592388"/>
            <a:ext cx="652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009650" algn="l"/>
              </a:tabLst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68300" y="2298700"/>
            <a:ext cx="821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км              м                дм              см              мм</a:t>
            </a: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1003300" y="2603500"/>
            <a:ext cx="1054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2603500" y="2603500"/>
            <a:ext cx="130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4622800" y="2578100"/>
            <a:ext cx="110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6527800" y="256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1092200" y="2247900"/>
            <a:ext cx="628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1000                     10                           10                          10</a:t>
            </a:r>
            <a:r>
              <a:rPr lang="ru-RU"/>
              <a:t>         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571500" y="3784600"/>
            <a:ext cx="821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т              ц                кг              г</a:t>
            </a:r>
            <a:r>
              <a:rPr lang="ru-RU" sz="2800"/>
              <a:t>             </a:t>
            </a:r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>
            <a:off x="990600" y="4064000"/>
            <a:ext cx="104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>
            <a:off x="2679700" y="40894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7"/>
          <p:cNvSpPr>
            <a:spLocks noChangeShapeType="1"/>
          </p:cNvSpPr>
          <p:nvPr/>
        </p:nvSpPr>
        <p:spPr bwMode="auto">
          <a:xfrm>
            <a:off x="4521200" y="40640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Text Box 18"/>
          <p:cNvSpPr txBox="1">
            <a:spLocks noChangeArrowheads="1"/>
          </p:cNvSpPr>
          <p:nvPr/>
        </p:nvSpPr>
        <p:spPr bwMode="auto">
          <a:xfrm>
            <a:off x="1308100" y="506730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60                           60                                        </a:t>
            </a:r>
          </a:p>
        </p:txBody>
      </p:sp>
      <p:sp>
        <p:nvSpPr>
          <p:cNvPr id="20494" name="Text Box 19"/>
          <p:cNvSpPr txBox="1">
            <a:spLocks noChangeArrowheads="1"/>
          </p:cNvSpPr>
          <p:nvPr/>
        </p:nvSpPr>
        <p:spPr bwMode="auto">
          <a:xfrm>
            <a:off x="571500" y="5118100"/>
            <a:ext cx="486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ч              мин               с</a:t>
            </a:r>
            <a:r>
              <a:rPr lang="ru-RU" sz="2800"/>
              <a:t>            </a:t>
            </a:r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>
            <a:off x="939800" y="5410200"/>
            <a:ext cx="123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>
            <a:off x="3086100" y="5397500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Text Box 22"/>
          <p:cNvSpPr txBox="1">
            <a:spLocks noChangeArrowheads="1"/>
          </p:cNvSpPr>
          <p:nvPr/>
        </p:nvSpPr>
        <p:spPr bwMode="auto">
          <a:xfrm>
            <a:off x="1219200" y="37084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10                   100                       1000</a:t>
            </a:r>
            <a:r>
              <a:rPr lang="ru-RU"/>
              <a:t>                    </a:t>
            </a:r>
          </a:p>
        </p:txBody>
      </p:sp>
      <p:sp>
        <p:nvSpPr>
          <p:cNvPr id="20498" name="Text Box 25"/>
          <p:cNvSpPr txBox="1">
            <a:spLocks noChangeArrowheads="1"/>
          </p:cNvSpPr>
          <p:nvPr/>
        </p:nvSpPr>
        <p:spPr bwMode="auto">
          <a:xfrm>
            <a:off x="2298700" y="56515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3600</a:t>
            </a:r>
          </a:p>
        </p:txBody>
      </p:sp>
      <p:sp>
        <p:nvSpPr>
          <p:cNvPr id="20499" name="Line 26"/>
          <p:cNvSpPr>
            <a:spLocks noChangeShapeType="1"/>
          </p:cNvSpPr>
          <p:nvPr/>
        </p:nvSpPr>
        <p:spPr bwMode="auto">
          <a:xfrm>
            <a:off x="1282700" y="5689600"/>
            <a:ext cx="26670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8775" y="390525"/>
            <a:ext cx="6448425" cy="5191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7-11 кл. Переводы единиц измерения</a:t>
            </a:r>
          </a:p>
        </p:txBody>
      </p:sp>
      <p:pic>
        <p:nvPicPr>
          <p:cNvPr id="20501" name="Picture 29" descr="numero-uno-loteria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5095875"/>
            <a:ext cx="1414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9563" y="177800"/>
            <a:ext cx="6367462" cy="9461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8 кл. Количество теплоты. 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Нагревание и охлаждение вещества.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23900" y="19050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Физическое тело, вещество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50900" y="42545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Физическое тело, вещество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711200" y="1854200"/>
            <a:ext cx="1930400" cy="1028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749300" y="4165600"/>
            <a:ext cx="1930400" cy="1028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2792413" y="4373563"/>
            <a:ext cx="1765300" cy="1079500"/>
          </a:xfrm>
          <a:custGeom>
            <a:avLst/>
            <a:gdLst>
              <a:gd name="T0" fmla="*/ 52579298 w 21600"/>
              <a:gd name="T1" fmla="*/ 1009083 h 21600"/>
              <a:gd name="T2" fmla="*/ 15275484 w 21600"/>
              <a:gd name="T3" fmla="*/ 23970295 h 21600"/>
              <a:gd name="T4" fmla="*/ 60560985 w 21600"/>
              <a:gd name="T5" fmla="*/ 11604224 h 21600"/>
              <a:gd name="T6" fmla="*/ 141720889 w 21600"/>
              <a:gd name="T7" fmla="*/ 5529888 h 21600"/>
              <a:gd name="T8" fmla="*/ 137279200 w 21600"/>
              <a:gd name="T9" fmla="*/ 22771401 h 21600"/>
              <a:gd name="T10" fmla="*/ 91165494 w 21600"/>
              <a:gd name="T11" fmla="*/ 211079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33" y="6734"/>
                </a:moveTo>
                <a:cubicBezTo>
                  <a:pt x="14519" y="5260"/>
                  <a:pt x="12709" y="4407"/>
                  <a:pt x="10800" y="4407"/>
                </a:cubicBezTo>
                <a:cubicBezTo>
                  <a:pt x="7614" y="4406"/>
                  <a:pt x="4915" y="6752"/>
                  <a:pt x="4469" y="9906"/>
                </a:cubicBezTo>
                <a:lnTo>
                  <a:pt x="106" y="9289"/>
                </a:lnTo>
                <a:cubicBezTo>
                  <a:pt x="858" y="3961"/>
                  <a:pt x="5418" y="-1"/>
                  <a:pt x="10800" y="0"/>
                </a:cubicBezTo>
                <a:cubicBezTo>
                  <a:pt x="14025" y="0"/>
                  <a:pt x="17083" y="1442"/>
                  <a:pt x="19134" y="3931"/>
                </a:cubicBezTo>
                <a:lnTo>
                  <a:pt x="21218" y="2214"/>
                </a:lnTo>
                <a:lnTo>
                  <a:pt x="20553" y="9117"/>
                </a:lnTo>
                <a:lnTo>
                  <a:pt x="13649" y="8451"/>
                </a:lnTo>
                <a:lnTo>
                  <a:pt x="15733" y="67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4584700" y="1930400"/>
            <a:ext cx="1003300" cy="81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826000" y="2044700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Q</a:t>
            </a:r>
            <a:endParaRPr lang="ru-RU" sz="3600">
              <a:solidFill>
                <a:srgbClr val="000099"/>
              </a:solidFill>
            </a:endParaRPr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 flipH="1">
            <a:off x="2654300" y="2120900"/>
            <a:ext cx="1943100" cy="1079500"/>
          </a:xfrm>
          <a:custGeom>
            <a:avLst/>
            <a:gdLst>
              <a:gd name="T0" fmla="*/ 76328471 w 21600"/>
              <a:gd name="T1" fmla="*/ 214801 h 21600"/>
              <a:gd name="T2" fmla="*/ 24309893 w 21600"/>
              <a:gd name="T3" fmla="*/ 17918400 h 21600"/>
              <a:gd name="T4" fmla="*/ 80844108 w 21600"/>
              <a:gd name="T5" fmla="*/ 11134692 h 21600"/>
              <a:gd name="T6" fmla="*/ 171706692 w 21600"/>
              <a:gd name="T7" fmla="*/ 5529888 h 21600"/>
              <a:gd name="T8" fmla="*/ 166325207 w 21600"/>
              <a:gd name="T9" fmla="*/ 22771401 h 21600"/>
              <a:gd name="T10" fmla="*/ 110454535 w 21600"/>
              <a:gd name="T11" fmla="*/ 2110792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33" y="6734"/>
                </a:moveTo>
                <a:cubicBezTo>
                  <a:pt x="14519" y="5260"/>
                  <a:pt x="12709" y="4407"/>
                  <a:pt x="10800" y="4407"/>
                </a:cubicBezTo>
                <a:cubicBezTo>
                  <a:pt x="8313" y="4406"/>
                  <a:pt x="6051" y="5849"/>
                  <a:pt x="5003" y="8104"/>
                </a:cubicBezTo>
                <a:lnTo>
                  <a:pt x="1007" y="6246"/>
                </a:lnTo>
                <a:cubicBezTo>
                  <a:pt x="2778" y="2436"/>
                  <a:pt x="6598" y="-1"/>
                  <a:pt x="10800" y="0"/>
                </a:cubicBezTo>
                <a:cubicBezTo>
                  <a:pt x="14025" y="0"/>
                  <a:pt x="17083" y="1442"/>
                  <a:pt x="19134" y="3931"/>
                </a:cubicBezTo>
                <a:lnTo>
                  <a:pt x="21218" y="2214"/>
                </a:lnTo>
                <a:lnTo>
                  <a:pt x="20553" y="9117"/>
                </a:lnTo>
                <a:lnTo>
                  <a:pt x="13649" y="8451"/>
                </a:lnTo>
                <a:lnTo>
                  <a:pt x="15733" y="67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4672013" y="4295775"/>
            <a:ext cx="1003300" cy="81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4900613" y="4398963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Q</a:t>
            </a:r>
            <a:endParaRPr lang="ru-RU" sz="3600">
              <a:solidFill>
                <a:srgbClr val="000099"/>
              </a:solidFill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4991100" y="3124200"/>
            <a:ext cx="415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Q</a:t>
            </a:r>
            <a:r>
              <a:rPr lang="ru-RU" sz="3600">
                <a:solidFill>
                  <a:srgbClr val="000099"/>
                </a:solidFill>
              </a:rPr>
              <a:t> – </a:t>
            </a:r>
            <a:r>
              <a:rPr lang="ru-RU" sz="2400">
                <a:solidFill>
                  <a:srgbClr val="000099"/>
                </a:solidFill>
              </a:rPr>
              <a:t>количество теплоты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2959100" y="1765300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нагревание</a:t>
            </a: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2906713" y="394176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охлаждение</a:t>
            </a: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1476375" y="294005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t</a:t>
            </a:r>
            <a:r>
              <a:rPr lang="en-US" sz="2400" b="1" baseline="30000">
                <a:solidFill>
                  <a:srgbClr val="000099"/>
                </a:solidFill>
              </a:rPr>
              <a:t>0 </a:t>
            </a:r>
            <a:endParaRPr lang="ru-RU" sz="2400" b="1">
              <a:solidFill>
                <a:srgbClr val="000099"/>
              </a:solidFill>
            </a:endParaRP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1365250" y="525938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t</a:t>
            </a:r>
            <a:r>
              <a:rPr lang="en-US" sz="2400" b="1" baseline="30000">
                <a:solidFill>
                  <a:srgbClr val="000099"/>
                </a:solidFill>
              </a:rPr>
              <a:t>0 </a:t>
            </a:r>
            <a:endParaRPr lang="ru-RU" sz="2400" b="1">
              <a:solidFill>
                <a:srgbClr val="000099"/>
              </a:solidFill>
            </a:endParaRPr>
          </a:p>
        </p:txBody>
      </p:sp>
      <p:sp>
        <p:nvSpPr>
          <p:cNvPr id="21522" name="Line 20"/>
          <p:cNvSpPr>
            <a:spLocks noChangeShapeType="1"/>
          </p:cNvSpPr>
          <p:nvPr/>
        </p:nvSpPr>
        <p:spPr bwMode="auto">
          <a:xfrm flipV="1">
            <a:off x="1919288" y="2990850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1789113" y="5276850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591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 Light</vt:lpstr>
      <vt:lpstr>Calibri</vt:lpstr>
      <vt:lpstr>Optima</vt:lpstr>
      <vt:lpstr>Times New Roman</vt:lpstr>
      <vt:lpstr>Roboto</vt:lpstr>
      <vt:lpstr>inherit</vt:lpstr>
      <vt:lpstr>Franklin Gothic Book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Игорь</cp:lastModifiedBy>
  <cp:revision>52</cp:revision>
  <dcterms:created xsi:type="dcterms:W3CDTF">2013-11-19T05:52:05Z</dcterms:created>
  <dcterms:modified xsi:type="dcterms:W3CDTF">2023-02-12T12:18:15Z</dcterms:modified>
</cp:coreProperties>
</file>