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78" r:id="rId12"/>
    <p:sldId id="256" r:id="rId13"/>
    <p:sldId id="284" r:id="rId14"/>
    <p:sldId id="263" r:id="rId15"/>
    <p:sldId id="260" r:id="rId16"/>
    <p:sldId id="264" r:id="rId17"/>
    <p:sldId id="292" r:id="rId18"/>
    <p:sldId id="265" r:id="rId19"/>
    <p:sldId id="259" r:id="rId20"/>
    <p:sldId id="294" r:id="rId21"/>
    <p:sldId id="293" r:id="rId22"/>
    <p:sldId id="262" r:id="rId23"/>
    <p:sldId id="281" r:id="rId24"/>
    <p:sldId id="261" r:id="rId25"/>
    <p:sldId id="266" r:id="rId26"/>
    <p:sldId id="296" r:id="rId27"/>
    <p:sldId id="276" r:id="rId28"/>
    <p:sldId id="267" r:id="rId29"/>
    <p:sldId id="268" r:id="rId30"/>
    <p:sldId id="297" r:id="rId31"/>
    <p:sldId id="298" r:id="rId32"/>
    <p:sldId id="269" r:id="rId33"/>
    <p:sldId id="288" r:id="rId34"/>
    <p:sldId id="299" r:id="rId35"/>
    <p:sldId id="300" r:id="rId36"/>
    <p:sldId id="289" r:id="rId37"/>
    <p:sldId id="302" r:id="rId38"/>
    <p:sldId id="304" r:id="rId39"/>
    <p:sldId id="271" r:id="rId40"/>
    <p:sldId id="282" r:id="rId41"/>
    <p:sldId id="285" r:id="rId42"/>
    <p:sldId id="275" r:id="rId43"/>
    <p:sldId id="28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9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38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967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26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95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08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42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652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4815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795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19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97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55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60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63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620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599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34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8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87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439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255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56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82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63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654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400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6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19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021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22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5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23.04.2019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8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3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4E1D56-DD22-48C3-98CF-9EAEDAD3D51E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BD5D63-A885-44F3-8C30-66FB32341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8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ymHtHbO4_Ow/VQs4tYZ-wPI/AAAAAAAAaWg/3dE2F9QjLA4/s1600/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0"/>
            <a:ext cx="9124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7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3cb93befaadbf223956829a27d58838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6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758717df55b8712002a8a99176cae97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508" y="832338"/>
            <a:ext cx="7376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Вступление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Определение проблемы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Комментирование </a:t>
            </a:r>
            <a:r>
              <a:rPr lang="ru-RU" sz="3200" b="1" dirty="0" smtClean="0">
                <a:solidFill>
                  <a:schemeClr val="bg2"/>
                </a:solidFill>
              </a:rPr>
              <a:t>(</a:t>
            </a:r>
            <a:r>
              <a:rPr lang="ru-RU" sz="3200" b="1" dirty="0">
                <a:solidFill>
                  <a:schemeClr val="bg2"/>
                </a:solidFill>
              </a:rPr>
              <a:t>2 аргумента, определение смысловой связи данных </a:t>
            </a:r>
            <a:r>
              <a:rPr lang="ru-RU" sz="3200" b="1" dirty="0" smtClean="0">
                <a:solidFill>
                  <a:schemeClr val="bg2"/>
                </a:solidFill>
              </a:rPr>
              <a:t>примеров)</a:t>
            </a:r>
            <a:endParaRPr lang="ru-RU" sz="3200" b="1" dirty="0">
              <a:solidFill>
                <a:schemeClr val="bg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Позиция автора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Отношение к позиции автора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dirty="0">
                <a:solidFill>
                  <a:schemeClr val="bg2"/>
                </a:solidFill>
              </a:rPr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8393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Жестокое отношение человека к животным;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Потребительское отношение к природе.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Уничтожение природы.</a:t>
            </a: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Безнравственность, </a:t>
            </a:r>
            <a:r>
              <a:rPr lang="ru-RU" dirty="0" err="1" smtClean="0">
                <a:solidFill>
                  <a:srgbClr val="C00000"/>
                </a:solidFill>
              </a:rPr>
              <a:t>бездуховность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Объединение в минуты опасности.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Предостережение: уничтожая природу, человек может лишить себя будущего.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4ed4f2ef1521425960d34861d10aad0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5108" y="762000"/>
            <a:ext cx="77453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ПАМЯТКА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Чтобы отличить комментарий от пересказа, </a:t>
            </a:r>
            <a:endParaRPr lang="ru-RU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ea typeface="+mj-ea"/>
                <a:cs typeface="+mj-cs"/>
              </a:rPr>
              <a:t>нужно 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>помнить следующее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:</a:t>
            </a:r>
            <a:b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пересказывая, мы говорим о том, </a:t>
            </a:r>
            <a:endParaRPr lang="ru-RU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>что 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делают герои, </a:t>
            </a:r>
            <a:endParaRPr lang="ru-RU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>а 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комментируя, мы говорим о том, </a:t>
            </a:r>
            <a:endParaRPr lang="ru-RU" sz="36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3600" dirty="0" smtClean="0">
                <a:solidFill>
                  <a:prstClr val="black"/>
                </a:solidFill>
                <a:ea typeface="+mj-ea"/>
                <a:cs typeface="+mj-cs"/>
              </a:rPr>
              <a:t>что </a:t>
            </a:r>
            <a:r>
              <a:rPr lang="ru-RU" sz="3600" dirty="0">
                <a:solidFill>
                  <a:prstClr val="black"/>
                </a:solidFill>
                <a:ea typeface="+mj-ea"/>
                <a:cs typeface="+mj-cs"/>
              </a:rPr>
              <a:t>делает автор.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6886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1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КОММЕНТАРИЙ</a:t>
            </a:r>
          </a:p>
          <a:p>
            <a:pPr algn="ctr"/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концептуальный</a:t>
            </a:r>
          </a:p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текстуальный</a:t>
            </a:r>
          </a:p>
          <a:p>
            <a:pPr algn="ctr"/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- ассоциативный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73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И тут поистине точно гром с неба – снова появились те вертолеты. В этот раз они летели слишком скоро и сразу пошли угрожающе низко над всполошившимся поголовьем сайгаков, дико кинувшихся вскачь прочь от чудовищной напасти. Это произошло круто и ошеломительно быстро – не одна сотня перепуганных антилоп, обезумев, потеряв вожаков и ориентацию, поддалась беспорядочной панике, ибо не могли эти безобидные животные противостоять летной технике. А вертолетам точно только того и надо было – прижимая бегущее стадо к земле и обгоняя его, они столкнули его с другим таким же многочисленным поголовьем сайгаков, оказавшимся по соседству, и, вовлекая все новые и новые встречные стада в это </a:t>
            </a:r>
            <a:r>
              <a:rPr lang="ru-RU" sz="1200" dirty="0" err="1">
                <a:solidFill>
                  <a:prstClr val="black"/>
                </a:solidFill>
              </a:rPr>
              <a:t>моюнкумское</a:t>
            </a:r>
            <a:r>
              <a:rPr lang="ru-RU" sz="1200" dirty="0">
                <a:solidFill>
                  <a:prstClr val="black"/>
                </a:solidFill>
              </a:rPr>
              <a:t> светопреставление, сбивали с толку панически бегущую массу степных антилоп, что еще больше усугубило бедствие, обрушившееся на парнокопытных обитателей никогда ничего подобного не знавшей саванны. И не только парнокопытные, но и волки, их неразлучные спутники и вечные враги, оказались в таком же положении. волки спасались вместе со своими жертвами, которых они только что готовы были растерзать и растащить по кускам, теперь же они уходили от общей опасности бок о бок с сайгаками, теперь они были равны перед лицом безжалостного оборота судьбы. Такого – чтобы волки и сайгаки бежали в одной куче – </a:t>
            </a:r>
            <a:r>
              <a:rPr lang="ru-RU" sz="1200" dirty="0" err="1">
                <a:solidFill>
                  <a:prstClr val="black"/>
                </a:solidFill>
              </a:rPr>
              <a:t>Моюнкумская</a:t>
            </a:r>
            <a:r>
              <a:rPr lang="ru-RU" sz="1200" dirty="0">
                <a:solidFill>
                  <a:prstClr val="black"/>
                </a:solidFill>
              </a:rPr>
              <a:t> саванна не видывала даже при больших степных </a:t>
            </a:r>
            <a:r>
              <a:rPr lang="ru-RU" sz="1200" dirty="0" smtClean="0">
                <a:solidFill>
                  <a:prstClr val="black"/>
                </a:solidFill>
              </a:rPr>
              <a:t>пожарах. Несколько </a:t>
            </a:r>
            <a:r>
              <a:rPr lang="ru-RU" sz="1200" dirty="0">
                <a:solidFill>
                  <a:prstClr val="black"/>
                </a:solidFill>
              </a:rPr>
              <a:t>раз Акбара пыталась выскочить из потока бегущих, но это оказалось невозможным – она рисковала быть растоптанной мчащимися бок о бок сотнями антилоп. В этом бешеном убийственном галопе </a:t>
            </a:r>
            <a:r>
              <a:rPr lang="ru-RU" sz="1200" dirty="0" err="1">
                <a:solidFill>
                  <a:prstClr val="black"/>
                </a:solidFill>
              </a:rPr>
              <a:t>Акбарины</a:t>
            </a:r>
            <a:r>
              <a:rPr lang="ru-RU" sz="1200" dirty="0">
                <a:solidFill>
                  <a:prstClr val="black"/>
                </a:solidFill>
              </a:rPr>
              <a:t> волки пока еще держались кучно, и Акбара пока еще могла видеть их краем глаза – вот они среди антилоп, распластавшись, ускоряют бег, ее первые отпрыски, выкатив от ужаса глаза, – вот Большеголовый, вот Быстроногий, и едва поспевает, все больше слабея, Любимица, а вместе с ними и он обращен в панический бег – гроза </a:t>
            </a:r>
            <a:r>
              <a:rPr lang="ru-RU" sz="1200" dirty="0" err="1">
                <a:solidFill>
                  <a:prstClr val="black"/>
                </a:solidFill>
              </a:rPr>
              <a:t>Моюнкумов</a:t>
            </a:r>
            <a:r>
              <a:rPr lang="ru-RU" sz="1200" dirty="0">
                <a:solidFill>
                  <a:prstClr val="black"/>
                </a:solidFill>
              </a:rPr>
              <a:t>, ее </a:t>
            </a:r>
            <a:r>
              <a:rPr lang="ru-RU" sz="1200" dirty="0" err="1">
                <a:solidFill>
                  <a:prstClr val="black"/>
                </a:solidFill>
              </a:rPr>
              <a:t>Ташчайнар</a:t>
            </a:r>
            <a:r>
              <a:rPr lang="ru-RU" sz="1200" dirty="0">
                <a:solidFill>
                  <a:prstClr val="black"/>
                </a:solidFill>
              </a:rPr>
              <a:t>. Разве об этом мечталось синеглазой волчице – а теперь вместо великой охоты они бегут в стаде сайгаков, бессильные что-либо предпринять, уносимые сайгаками, как щенки в реке</a:t>
            </a:r>
            <a:r>
              <a:rPr lang="ru-RU" sz="1200" dirty="0" smtClean="0">
                <a:solidFill>
                  <a:prstClr val="black"/>
                </a:solidFill>
              </a:rPr>
              <a:t>… Так </a:t>
            </a:r>
            <a:r>
              <a:rPr lang="ru-RU" sz="1200" dirty="0">
                <a:solidFill>
                  <a:prstClr val="black"/>
                </a:solidFill>
              </a:rPr>
              <a:t>они гнали облаву на измор, как и было рассчитано, и расчет был </a:t>
            </a:r>
            <a:r>
              <a:rPr lang="ru-RU" sz="1200" dirty="0" smtClean="0">
                <a:solidFill>
                  <a:prstClr val="black"/>
                </a:solidFill>
              </a:rPr>
              <a:t>точный,  </a:t>
            </a:r>
            <a:r>
              <a:rPr lang="ru-RU" sz="1200" dirty="0">
                <a:solidFill>
                  <a:prstClr val="black"/>
                </a:solidFill>
              </a:rPr>
              <a:t>когда гонимые антилопы хлынули на большую равнину, их встретили те, для которых старались с утра вертолеты. Их поджидали охотники, а вернее, </a:t>
            </a:r>
            <a:r>
              <a:rPr lang="ru-RU" sz="1200" dirty="0" err="1">
                <a:solidFill>
                  <a:prstClr val="black"/>
                </a:solidFill>
              </a:rPr>
              <a:t>расстрельщики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err="1">
                <a:solidFill>
                  <a:prstClr val="black"/>
                </a:solidFill>
              </a:rPr>
              <a:t>Hа</a:t>
            </a:r>
            <a:r>
              <a:rPr lang="ru-RU" sz="1200" dirty="0">
                <a:solidFill>
                  <a:prstClr val="black"/>
                </a:solidFill>
              </a:rPr>
              <a:t> вездеходах-«уазиках» с открытым верхом </a:t>
            </a:r>
            <a:r>
              <a:rPr lang="ru-RU" sz="1200" dirty="0" err="1">
                <a:solidFill>
                  <a:prstClr val="black"/>
                </a:solidFill>
              </a:rPr>
              <a:t>расстрельщики</a:t>
            </a:r>
            <a:r>
              <a:rPr lang="ru-RU" sz="1200" dirty="0">
                <a:solidFill>
                  <a:prstClr val="black"/>
                </a:solidFill>
              </a:rPr>
              <a:t> погнали сайгаков дальше, расстреливая их на ходу из автоматов, в упор, без прицела, </a:t>
            </a:r>
            <a:r>
              <a:rPr lang="ru-RU" sz="1200" dirty="0" smtClean="0">
                <a:solidFill>
                  <a:prstClr val="black"/>
                </a:solidFill>
              </a:rPr>
              <a:t>косили, </a:t>
            </a:r>
            <a:r>
              <a:rPr lang="ru-RU" sz="1200" dirty="0">
                <a:solidFill>
                  <a:prstClr val="black"/>
                </a:solidFill>
              </a:rPr>
              <a:t>как будто сено на огороде. А за ними двинулись грузовые прицепы – бросали трофеи один за одним в кузова, и люди собирали дармовой урожай. Дюжие парни не мешкая, быстро освоили новое дело, прикалывали недобитых сайгаков, гонялись за ранеными и тоже приканчивали, но </a:t>
            </a:r>
            <a:r>
              <a:rPr lang="ru-RU" sz="1200" dirty="0" smtClean="0">
                <a:solidFill>
                  <a:prstClr val="black"/>
                </a:solidFill>
              </a:rPr>
              <a:t>главная их задача </a:t>
            </a:r>
            <a:r>
              <a:rPr lang="ru-RU" sz="1200" dirty="0">
                <a:solidFill>
                  <a:prstClr val="black"/>
                </a:solidFill>
              </a:rPr>
              <a:t>заключалась в том, чтобы раскачать окровавленные туши за ноги и одним махом перекинуть за борт! А побоище длилось. Врезаясь на машинах в гущу загнанных, уже выбивающихся из сил сайгаков, отстрельщики валили животных направо и налево, еще больше нагнетая панику и отчаяние. Страх достиг таких апокалипсических размеров, что волчице Акбаре, оглохшей от выстрелов, казалось, что весь мир оглох и онемел, что везде </a:t>
            </a:r>
            <a:r>
              <a:rPr lang="ru-RU" sz="1200" dirty="0" err="1">
                <a:solidFill>
                  <a:prstClr val="black"/>
                </a:solidFill>
              </a:rPr>
              <a:t>ноцарился</a:t>
            </a:r>
            <a:r>
              <a:rPr lang="ru-RU" sz="1200" dirty="0">
                <a:solidFill>
                  <a:prstClr val="black"/>
                </a:solidFill>
              </a:rPr>
              <a:t> хаос и само солнце, беззвучно пылающее над головой, тоже гонимо вместе с ними в этой бешеной облаве, что оно тоже мечется и ищет спасения и что даже вертолеты вдруг онемели и уже без грохота и свиста беззвучно кружатся над уходящей в бездну степью, подобно гигантским безмолвным коршунам…И в этом апокалипсическом безмолвии волчице Акбаре явилось лицо человека. Явилось так близко и так страшно, с такой четкостью, что она </a:t>
            </a:r>
            <a:r>
              <a:rPr lang="ru-RU" sz="1200" dirty="0" smtClean="0">
                <a:solidFill>
                  <a:prstClr val="black"/>
                </a:solidFill>
              </a:rPr>
              <a:t>ужаснулась…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prstClr val="black"/>
                </a:solidFill>
              </a:rPr>
              <a:t>И тут поистине точно гром с неба – снова появились те вертолеты. В этот раз они летели слишком скоро и сразу пошли угрожающе низко над всполошившимся поголовьем сайгаков, дико кинувшихся вскачь прочь от чудовищной напасти. Это произошло круто и ошеломительно быстро – не одна сотня перепуганных антилоп, обезумев, потеряв вожаков и ориентацию, поддалась беспорядочной панике, ибо не могли эти безобидные животные противостоять летной технике. А вертолетам точно только того и надо было – прижимая бегущее стадо к земле и обгоняя его, они столкнули его с другим таким же многочисленным поголовьем сайгаков, оказавшимся по соседству, и, вовлекая все новые и новые встречные стада в это </a:t>
            </a:r>
            <a:r>
              <a:rPr lang="ru-RU" sz="1200" dirty="0" err="1">
                <a:solidFill>
                  <a:prstClr val="black"/>
                </a:solidFill>
              </a:rPr>
              <a:t>моюнкумское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u="sng" dirty="0">
                <a:solidFill>
                  <a:prstClr val="black"/>
                </a:solidFill>
              </a:rPr>
              <a:t>светопреставление</a:t>
            </a:r>
            <a:r>
              <a:rPr lang="ru-RU" sz="1200" dirty="0">
                <a:solidFill>
                  <a:prstClr val="black"/>
                </a:solidFill>
              </a:rPr>
              <a:t>, сбивали с толку панически бегущую массу степных антилоп, что еще больше усугубило бедствие, обрушившееся на парнокопытных обитателей никогда ничего подобного не знавшей саванны. И не только парнокопытные, но и волки, их неразлучные спутники и вечные враги, оказались в таком же положении. волки спасались вместе со своими жертвами, которых они только что готовы были растерзать и растащить по кускам, теперь же они уходили от общей опасности бок о бок с сайгаками, теперь они были равны перед лицом безжалостного оборота судьбы. Такого – чтобы волки и сайгаки бежали в одной куче – </a:t>
            </a:r>
            <a:r>
              <a:rPr lang="ru-RU" sz="1200" dirty="0" err="1">
                <a:solidFill>
                  <a:prstClr val="black"/>
                </a:solidFill>
              </a:rPr>
              <a:t>Моюнкумская</a:t>
            </a:r>
            <a:r>
              <a:rPr lang="ru-RU" sz="1200" dirty="0">
                <a:solidFill>
                  <a:prstClr val="black"/>
                </a:solidFill>
              </a:rPr>
              <a:t> саванна не видывала даже при больших степных пожарах. Несколько раз Акбара пыталась выскочить из потока бегущих, но это оказалось невозможным – она рисковала быть растоптанной мчащимися бок о бок сотнями антилоп. В этом бешеном убийственном галопе </a:t>
            </a:r>
            <a:r>
              <a:rPr lang="ru-RU" sz="1200" dirty="0" err="1">
                <a:solidFill>
                  <a:prstClr val="black"/>
                </a:solidFill>
              </a:rPr>
              <a:t>Акбарины</a:t>
            </a:r>
            <a:r>
              <a:rPr lang="ru-RU" sz="1200" dirty="0">
                <a:solidFill>
                  <a:prstClr val="black"/>
                </a:solidFill>
              </a:rPr>
              <a:t> волки пока еще держались кучно, и Акбара пока еще могла видеть их краем глаза – вот они среди антилоп, распластавшись, ускоряют бег, ее первые отпрыски, </a:t>
            </a:r>
            <a:r>
              <a:rPr lang="ru-RU" sz="1200" u="sng" dirty="0">
                <a:solidFill>
                  <a:prstClr val="black"/>
                </a:solidFill>
              </a:rPr>
              <a:t>выкатив от ужаса глаза,</a:t>
            </a:r>
            <a:r>
              <a:rPr lang="ru-RU" sz="1200" dirty="0">
                <a:solidFill>
                  <a:prstClr val="black"/>
                </a:solidFill>
              </a:rPr>
              <a:t> – вот Большеголовый, вот Быстроногий, и едва поспевает, все больше слабея, Любимица, а вместе с ними и он обращен в </a:t>
            </a:r>
            <a:r>
              <a:rPr lang="ru-RU" sz="1200" u="sng" dirty="0">
                <a:solidFill>
                  <a:prstClr val="black"/>
                </a:solidFill>
              </a:rPr>
              <a:t>панический бег </a:t>
            </a:r>
            <a:r>
              <a:rPr lang="ru-RU" sz="1200" dirty="0">
                <a:solidFill>
                  <a:prstClr val="black"/>
                </a:solidFill>
              </a:rPr>
              <a:t>– гроза </a:t>
            </a:r>
            <a:r>
              <a:rPr lang="ru-RU" sz="1200" dirty="0" err="1">
                <a:solidFill>
                  <a:prstClr val="black"/>
                </a:solidFill>
              </a:rPr>
              <a:t>Моюнкумов</a:t>
            </a:r>
            <a:r>
              <a:rPr lang="ru-RU" sz="1200" dirty="0">
                <a:solidFill>
                  <a:prstClr val="black"/>
                </a:solidFill>
              </a:rPr>
              <a:t>, ее </a:t>
            </a:r>
            <a:r>
              <a:rPr lang="ru-RU" sz="1200" dirty="0" err="1">
                <a:solidFill>
                  <a:prstClr val="black"/>
                </a:solidFill>
              </a:rPr>
              <a:t>Ташчайнар</a:t>
            </a:r>
            <a:r>
              <a:rPr lang="ru-RU" sz="1200" dirty="0">
                <a:solidFill>
                  <a:prstClr val="black"/>
                </a:solidFill>
              </a:rPr>
              <a:t>. Разве об этом мечталось синеглазой волчице – а теперь вместо великой охоты они бегут в стаде сайгаков, бессильные что-либо предпринять, уносимые сайгаками, как щенки в реке… Так они гнали облаву на измор, как и было рассчитано, и расчет был точный,  когда гонимые антилопы хлынули на большую равнину, их встретили те, для которых старались с утра вертолеты. Их поджидали </a:t>
            </a:r>
            <a:r>
              <a:rPr lang="ru-RU" sz="1200" u="sng" dirty="0">
                <a:solidFill>
                  <a:prstClr val="black"/>
                </a:solidFill>
              </a:rPr>
              <a:t>охотники, а вернее, </a:t>
            </a:r>
            <a:r>
              <a:rPr lang="ru-RU" sz="1200" b="1" u="sng" dirty="0" err="1">
                <a:solidFill>
                  <a:prstClr val="black"/>
                </a:solidFill>
              </a:rPr>
              <a:t>расстрельщики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err="1">
                <a:solidFill>
                  <a:prstClr val="black"/>
                </a:solidFill>
              </a:rPr>
              <a:t>Hа</a:t>
            </a:r>
            <a:r>
              <a:rPr lang="ru-RU" sz="1200" dirty="0">
                <a:solidFill>
                  <a:prstClr val="black"/>
                </a:solidFill>
              </a:rPr>
              <a:t> вездеходах-«уазиках» с открытым верхом </a:t>
            </a:r>
            <a:r>
              <a:rPr lang="ru-RU" sz="1200" dirty="0" err="1">
                <a:solidFill>
                  <a:prstClr val="black"/>
                </a:solidFill>
              </a:rPr>
              <a:t>расстрельщики</a:t>
            </a:r>
            <a:r>
              <a:rPr lang="ru-RU" sz="1200" dirty="0">
                <a:solidFill>
                  <a:prstClr val="black"/>
                </a:solidFill>
              </a:rPr>
              <a:t> погнали сайгаков дальше, расстреливая их на ходу из автоматов, в упор, без прицела, </a:t>
            </a:r>
            <a:r>
              <a:rPr lang="ru-RU" sz="1200" b="1" u="sng" dirty="0">
                <a:solidFill>
                  <a:prstClr val="black"/>
                </a:solidFill>
              </a:rPr>
              <a:t>косили как будто сено на огороде</a:t>
            </a:r>
            <a:r>
              <a:rPr lang="ru-RU" sz="1200" b="1" dirty="0">
                <a:solidFill>
                  <a:prstClr val="black"/>
                </a:solidFill>
              </a:rPr>
              <a:t>.</a:t>
            </a:r>
            <a:r>
              <a:rPr lang="ru-RU" sz="1200" dirty="0">
                <a:solidFill>
                  <a:prstClr val="black"/>
                </a:solidFill>
              </a:rPr>
              <a:t> А за ними двинулись грузовые прицепы – бросали трофеи один за одним в кузова, и люди собирали дармовой урожай. Дюжие парни не мешкая, быстро освоили новое дело, прикалывали недобитых сайгаков, </a:t>
            </a:r>
            <a:r>
              <a:rPr lang="ru-RU" sz="1200" b="1" u="sng" dirty="0">
                <a:solidFill>
                  <a:prstClr val="black"/>
                </a:solidFill>
              </a:rPr>
              <a:t>гонялись за ранеными и тоже приканчивали</a:t>
            </a:r>
            <a:r>
              <a:rPr lang="ru-RU" sz="1200" dirty="0">
                <a:solidFill>
                  <a:prstClr val="black"/>
                </a:solidFill>
              </a:rPr>
              <a:t>, но главная их задача заключалась в том, чтобы раскачать окровавленные туши за ноги и одним махом перекинуть за борт! А побоище длилось. Врезаясь на машинах в гущу загнанных, уже выбивающихся из сил сайгаков, отстрельщики валили животных направо и налево, еще больше нагнетая панику и отчаяние. Страх достиг таких апокалипсических размеров, что волчице Акбаре, оглохшей от выстрелов, казалось, что весь мир оглох и онемел, что везде </a:t>
            </a:r>
            <a:r>
              <a:rPr lang="ru-RU" sz="1200" dirty="0" smtClean="0">
                <a:solidFill>
                  <a:prstClr val="black"/>
                </a:solidFill>
              </a:rPr>
              <a:t>воцарился </a:t>
            </a:r>
            <a:r>
              <a:rPr lang="ru-RU" sz="1200" dirty="0">
                <a:solidFill>
                  <a:prstClr val="black"/>
                </a:solidFill>
              </a:rPr>
              <a:t>хаос и само солнце, беззвучно пылающее над головой, тоже гонимо вместе с ними в этой бешеной облаве, что оно тоже мечется и ищет спасения и что даже вертолеты вдруг онемели и уже без грохота и свиста беззвучно кружатся над уходящей в бездну степью, подобно гигантским безмолвным коршунам…И в этом апокалипсическом безмолвии волчице Акбаре явилось лицо человека. Явилось так близко и так страшно, с такой четкостью, что она ужаснулась…</a:t>
            </a:r>
          </a:p>
        </p:txBody>
      </p:sp>
    </p:spTree>
    <p:extLst>
      <p:ext uri="{BB962C8B-B14F-4D97-AF65-F5344CB8AC3E}">
        <p14:creationId xmlns:p14="http://schemas.microsoft.com/office/powerpoint/2010/main" val="29544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 «охотники, а вернее </a:t>
            </a:r>
            <a:r>
              <a:rPr lang="ru-RU" dirty="0" err="1" smtClean="0"/>
              <a:t>расстрельщики</a:t>
            </a:r>
            <a:r>
              <a:rPr lang="ru-RU" dirty="0" smtClean="0"/>
              <a:t>»</a:t>
            </a:r>
          </a:p>
          <a:p>
            <a:r>
              <a:rPr lang="ru-RU" b="1" dirty="0" smtClean="0"/>
              <a:t>Ассоциации: </a:t>
            </a:r>
          </a:p>
          <a:p>
            <a:r>
              <a:rPr lang="ru-RU" b="1" dirty="0" smtClean="0"/>
              <a:t>бездушие, беспринципность</a:t>
            </a:r>
          </a:p>
          <a:p>
            <a:endParaRPr lang="ru-RU" b="1" dirty="0" smtClean="0"/>
          </a:p>
          <a:p>
            <a:r>
              <a:rPr lang="ru-RU" dirty="0" smtClean="0">
                <a:solidFill>
                  <a:prstClr val="black"/>
                </a:solidFill>
              </a:rPr>
              <a:t>«косили, </a:t>
            </a:r>
            <a:r>
              <a:rPr lang="ru-RU" dirty="0">
                <a:solidFill>
                  <a:prstClr val="black"/>
                </a:solidFill>
              </a:rPr>
              <a:t>как будто сено на </a:t>
            </a:r>
            <a:r>
              <a:rPr lang="ru-RU" dirty="0" smtClean="0">
                <a:solidFill>
                  <a:prstClr val="black"/>
                </a:solidFill>
              </a:rPr>
              <a:t>огороде»</a:t>
            </a:r>
            <a:endParaRPr lang="ru-RU" dirty="0" smtClean="0"/>
          </a:p>
          <a:p>
            <a:r>
              <a:rPr lang="ru-RU" b="1" dirty="0" smtClean="0">
                <a:solidFill>
                  <a:prstClr val="black"/>
                </a:solidFill>
              </a:rPr>
              <a:t>Ассоциации: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безразличие, равнодушие</a:t>
            </a:r>
          </a:p>
          <a:p>
            <a:endParaRPr lang="ru-RU" dirty="0"/>
          </a:p>
          <a:p>
            <a:r>
              <a:rPr lang="ru-RU" dirty="0" smtClean="0"/>
              <a:t>«гонялись за ранеными»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Ассоциации: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жестокость, бесчеловечность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5"/>
            <a:endParaRPr lang="ru-RU" sz="2400" dirty="0" smtClean="0"/>
          </a:p>
          <a:p>
            <a:pPr lvl="5"/>
            <a:r>
              <a:rPr lang="ru-RU" sz="2400" dirty="0" smtClean="0"/>
              <a:t>На примере автор показывает…</a:t>
            </a:r>
          </a:p>
          <a:p>
            <a:pPr lvl="5"/>
            <a:r>
              <a:rPr lang="ru-RU" sz="2400" dirty="0" smtClean="0"/>
              <a:t>Не случайно писатель обращает наше внимание…</a:t>
            </a:r>
          </a:p>
          <a:p>
            <a:pPr lvl="5"/>
            <a:r>
              <a:rPr lang="ru-RU" sz="2400" dirty="0" smtClean="0"/>
              <a:t>Автор повествует</a:t>
            </a:r>
            <a:r>
              <a:rPr lang="ru-RU" sz="2400" dirty="0"/>
              <a:t> </a:t>
            </a:r>
            <a:r>
              <a:rPr lang="ru-RU" sz="2400" dirty="0" smtClean="0"/>
              <a:t>(говорит, подчёркивает, утверждает)…</a:t>
            </a:r>
          </a:p>
          <a:p>
            <a:pPr lvl="5"/>
            <a:r>
              <a:rPr lang="ru-RU" sz="2400" dirty="0" smtClean="0"/>
              <a:t>Автор поражается …</a:t>
            </a:r>
          </a:p>
          <a:p>
            <a:pPr lvl="5"/>
            <a:r>
              <a:rPr lang="ru-RU" sz="2400" dirty="0" smtClean="0"/>
              <a:t>Для того, чтобы привлечь наше внимание к данной проблеме, автор использует (метафоры, сравнения, средства художественной выразительности)…</a:t>
            </a:r>
          </a:p>
          <a:p>
            <a:pPr lvl="5"/>
            <a:r>
              <a:rPr lang="ru-RU" sz="2400" dirty="0" smtClean="0"/>
              <a:t>Это позволяет ему показать….</a:t>
            </a:r>
          </a:p>
          <a:p>
            <a:pPr lvl="5"/>
            <a:endParaRPr lang="ru-RU" sz="2400" dirty="0" smtClean="0"/>
          </a:p>
          <a:p>
            <a:pPr lvl="5"/>
            <a:endParaRPr lang="ru-RU" sz="2400" dirty="0" smtClean="0"/>
          </a:p>
          <a:p>
            <a:pPr lvl="5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560840" cy="11069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3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3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/>
            </a:r>
            <a:br>
              <a:rPr lang="ru-RU" sz="3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36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ФРАЗЫ </a:t>
            </a:r>
            <a:r>
              <a:rPr lang="ru-RU" sz="3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– КЛИШЕ,</a:t>
            </a:r>
            <a:br>
              <a:rPr lang="ru-RU" sz="3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</a:br>
            <a:r>
              <a:rPr lang="ru-RU" sz="3600" b="1" dirty="0" smtClean="0"/>
              <a:t>используемые при написании комментария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86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461504f72865f09458c25458bb2e17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I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ea typeface="Arial Unicode MS" pitchFamily="34" charset="-128"/>
                <a:cs typeface="Arabic Typesetting" pitchFamily="66" charset="-78"/>
              </a:rPr>
              <a:t> аргумент:</a:t>
            </a:r>
          </a:p>
          <a:p>
            <a:pPr marL="0" indent="0" algn="just">
              <a:buNone/>
            </a:pPr>
            <a:r>
              <a:rPr lang="ru-RU" sz="2600" dirty="0" err="1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Ч.Айтматов</a:t>
            </a:r>
            <a:r>
              <a:rPr lang="ru-RU" sz="2600" dirty="0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 раскрывает данную проблему на примере описания </a:t>
            </a:r>
            <a:r>
              <a:rPr lang="ru-RU" sz="2600" dirty="0" err="1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м</a:t>
            </a:r>
            <a:r>
              <a:rPr lang="ru-RU" sz="2600" dirty="0" err="1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оюнкумской</a:t>
            </a:r>
            <a:r>
              <a:rPr lang="ru-RU" sz="2600" dirty="0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 облавы, где «охотников» он называет «</a:t>
            </a:r>
            <a:r>
              <a:rPr lang="ru-RU" sz="2600" dirty="0" err="1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р</a:t>
            </a:r>
            <a:r>
              <a:rPr lang="ru-RU" sz="2600" dirty="0" err="1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асстрельщиками</a:t>
            </a:r>
            <a:r>
              <a:rPr lang="ru-RU" sz="2600" dirty="0" smtClean="0">
                <a:latin typeface="Arial Unicode MS" pitchFamily="34" charset="-128"/>
                <a:ea typeface="Arial Unicode MS" pitchFamily="34" charset="-128"/>
                <a:cs typeface="Arabic Typesetting" pitchFamily="66" charset="-78"/>
              </a:rPr>
              <a:t>». Этим он показывает их бездушие, бессердечие, неспособность излучать любовь, теплоту, проявлять сочувствие. О том, что эти люди безразличные и равнодушные ко всему живому, свидетельствует сравнение  сайгаков «косили ,как будто сено на огороде». Автора поражает бесчеловечность, жестокость, с какой они «гонялись за ранеными животными и приканчивали их».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Участвовать во всём этом могли только люди крайне безнравственные, без совести и души, для которых нет ничего святого.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II 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аргумент: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png.pngtree.com/element_origin_min_pic/17/03/03/de5cde2da2b3bfb4f8ba45cd54d5c2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895106" cy="490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71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хотел сказать автор этой сценой охоты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Моюнкумах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popgun.ru/files/g/222/orig/4815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560154" cy="4920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Авторская позиция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003232" cy="2448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втор этой сценой предупреждает нас  о глобальной опасности, которая таится в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бездуховности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, в бессердечии, бесчеловечности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100" name="Picture 4" descr="https://www.voubs.com/original/photo/24f/Nature+destruction_7bd85be46bfecad93405b7329e125b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410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2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C00000"/>
                </a:solidFill>
              </a:rPr>
              <a:t>Отношение</a:t>
            </a:r>
            <a:r>
              <a:rPr lang="ru-RU" sz="4800" b="1" dirty="0" smtClean="0">
                <a:solidFill>
                  <a:srgbClr val="C00000"/>
                </a:solidFill>
              </a:rPr>
              <a:t> к позиции автора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В данной части работы необходимо выразить своё согласие или несогласие  с позицией автора и обосновать свою точку зрения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55519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Я разделяю точку зрения автора и также убеждён, что безнравственность ведёт к «великим» бедам, в результате которых гибнет и природа, и человек. Подтверждением моих слов является строительство бумажно – целлюлозного комбината и Иркутской ГЭС на Байкале. Вследствие этого разрушаются берега, загрязняется вода и начинают исчезать многие виды рыб.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Отношение к позиции автора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5123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k-interpol.ru/upload/iblock/692/69244e1ad4fba934ebf8a69ea368e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Бумажно – целлюлозный</a:t>
            </a:r>
            <a:r>
              <a:rPr kumimoji="0" lang="ru-RU" sz="40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 комбинат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</a:rPr>
              <a:t>на  озере Байкал. 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0626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496944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>
                <a:solidFill>
                  <a:schemeClr val="accent4">
                    <a:lumMod val="50000"/>
                  </a:schemeClr>
                </a:solidFill>
              </a:rPr>
              <a:t>Вступление </a:t>
            </a:r>
            <a:r>
              <a:rPr lang="ru-RU" sz="4800" b="1" dirty="0" smtClean="0">
                <a:solidFill>
                  <a:schemeClr val="accent4">
                    <a:lumMod val="50000"/>
                  </a:schemeClr>
                </a:solidFill>
              </a:rPr>
              <a:t>сочинения</a:t>
            </a:r>
            <a:endParaRPr lang="ru-RU" sz="4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</a:rPr>
              <a:t>   </a:t>
            </a:r>
            <a:r>
              <a:rPr lang="ru-RU" sz="3600" i="1" dirty="0">
                <a:solidFill>
                  <a:prstClr val="black"/>
                </a:solidFill>
              </a:rPr>
              <a:t>Природа – самое прекрасное, что есть на Земле. Уничтожая её,  человек сам ведёт себя на плаху. Почему же он разрушает свою жизнь, своё прошлое, настоящее и будущее? В чём причина этого? Именно над этим размышляет Чингиз Айтматов, поднимая проблему </a:t>
            </a:r>
            <a:r>
              <a:rPr lang="ru-RU" sz="3600" i="1" dirty="0" err="1">
                <a:solidFill>
                  <a:prstClr val="black"/>
                </a:solidFill>
              </a:rPr>
              <a:t>бездуховности</a:t>
            </a:r>
            <a:r>
              <a:rPr lang="ru-RU" sz="3600" i="1" dirty="0">
                <a:solidFill>
                  <a:prstClr val="black"/>
                </a:solidFill>
              </a:rPr>
              <a:t>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10031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 сочинения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i="1" dirty="0" smtClean="0"/>
              <a:t>Таким образом, Чингиз Айтматов даёт понять, что все проблемы человечества рождаются от отсутствия нравственного начала в людях. Поэтому надо пробуждать в человеке осознанность, любовь, сострадание, честность, бескорыстность… Пробуждать нравственную память. Иначе всех нас ждёт гибель.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0363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ИТОГ      УРОКА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evamı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6802"/>
            <a:ext cx="7344816" cy="525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2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279be2f152fc39b61669769434e6f7f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im0-tub-ru.yandex.net/i?id=056b605ce715c73559098a295811469b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335846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         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Домашнее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задание:</a:t>
            </a:r>
            <a:br>
              <a:rPr lang="ru-RU" sz="44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</a:b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                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написать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</a:b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сочинение -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рассуждение </a:t>
            </a:r>
            <a:b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по фрагменту </a:t>
            </a: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из    </a:t>
            </a:r>
            <a:r>
              <a:rPr lang="ru-RU" sz="4400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романа Ч.Айтматова </a:t>
            </a:r>
            <a:endParaRPr lang="ru-RU" sz="4400" dirty="0" smtClean="0">
              <a:solidFill>
                <a:schemeClr val="bg2">
                  <a:lumMod val="10000"/>
                </a:schemeClr>
              </a:solidFill>
              <a:ea typeface="+mj-ea"/>
              <a:cs typeface="+mj-cs"/>
            </a:endParaRPr>
          </a:p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«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ea typeface="+mj-ea"/>
                <a:cs typeface="+mj-cs"/>
              </a:rPr>
              <a:t>Плаха»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0-tub-ru.yandex.net/i?id=93c797873c575f6e752de63ede24719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3470"/>
            <a:ext cx="799078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96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«Человек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всегда 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может и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должен 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оставаться человеком».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>Ч.Айтматов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  <a:ea typeface="+mj-ea"/>
                <a:cs typeface="+mj-cs"/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6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3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279be2f152fc39b61669769434e6f7f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04056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7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И тут поистине точно гром с неба – снова появились те вертолеты. В этот раз они летели слишком скоро и сразу пошли угрожающе низко над всполошившимся поголовьем сайгаков, дико кинувшихся вскачь прочь от чудовищной напасти. Это произошло круто и ошеломительно быстро – не одна сотня перепуганных антилоп, обезумев, потеряв вожаков и ориентацию, поддалась беспорядочной панике, ибо не могли эти безобидные животные противостоять летной технике. А вертолетам точно только того и надо было – прижимая бегущее стадо к земле и обгоняя его, они столкнули его с другим таким же многочисленным поголовьем сайгаков, оказавшимся по соседству, и, вовлекая все новые и новые встречные стада в это </a:t>
            </a:r>
            <a:r>
              <a:rPr lang="ru-RU" sz="1200" dirty="0" err="1"/>
              <a:t>моюнкумское</a:t>
            </a:r>
            <a:r>
              <a:rPr lang="ru-RU" sz="1200" dirty="0"/>
              <a:t> светопреставление, сбивали с толку панически бегущую массу степных антилоп, что еще больше усугубило бедствие, обрушившееся на парнокопытных обитателей никогда ничего подобного не знавшей саванны. И не только парнокопытные, но и волки, их неразлучные спутники и вечные враги, оказались в таком же положении. волки спасались вместе со своими жертвами, которых они только что готовы были растерзать и растащить по кускам, теперь же они уходили от общей опасности бок о бок с сайгаками, теперь они были равны перед лицом безжалостного оборота судьбы. Такого – чтобы волки и сайгаки бежали в одной куче – </a:t>
            </a:r>
            <a:r>
              <a:rPr lang="ru-RU" sz="1200" dirty="0" err="1"/>
              <a:t>Моюнкумская</a:t>
            </a:r>
            <a:r>
              <a:rPr lang="ru-RU" sz="1200" dirty="0"/>
              <a:t> саванна не видывала даже при больших степных </a:t>
            </a:r>
            <a:r>
              <a:rPr lang="ru-RU" sz="1200" dirty="0" smtClean="0"/>
              <a:t>пожарах. Несколько </a:t>
            </a:r>
            <a:r>
              <a:rPr lang="ru-RU" sz="1200" dirty="0"/>
              <a:t>раз Акбара пыталась выскочить из потока бегущих, но это оказалось невозможным – она рисковала быть растоптанной мчащимися бок о бок сотнями антилоп. В этом бешеном убийственном галопе </a:t>
            </a:r>
            <a:r>
              <a:rPr lang="ru-RU" sz="1200" dirty="0" err="1"/>
              <a:t>Акбарины</a:t>
            </a:r>
            <a:r>
              <a:rPr lang="ru-RU" sz="1200" dirty="0"/>
              <a:t> волки пока еще держались кучно, и Акбара пока еще могла видеть их краем глаза – вот они среди антилоп, распластавшись, ускоряют бег, ее первые отпрыски, выкатив от ужаса глаза, – вот Большеголовый, вот Быстроногий, и едва поспевает, все больше слабея, Любимица, а вместе с ними и он обращен в панический бег – гроза </a:t>
            </a:r>
            <a:r>
              <a:rPr lang="ru-RU" sz="1200" dirty="0" err="1"/>
              <a:t>Моюнкумов</a:t>
            </a:r>
            <a:r>
              <a:rPr lang="ru-RU" sz="1200" dirty="0"/>
              <a:t>, ее </a:t>
            </a:r>
            <a:r>
              <a:rPr lang="ru-RU" sz="1200" dirty="0" err="1"/>
              <a:t>Ташчайнар</a:t>
            </a:r>
            <a:r>
              <a:rPr lang="ru-RU" sz="1200" dirty="0"/>
              <a:t>. Разве об этом мечталось синеглазой волчице – а теперь вместо великой охоты они бегут в стаде сайгаков, бессильные что-либо предпринять, уносимые сайгаками, как щенки в реке</a:t>
            </a:r>
            <a:r>
              <a:rPr lang="ru-RU" sz="1200" dirty="0" smtClean="0"/>
              <a:t>… Так </a:t>
            </a:r>
            <a:r>
              <a:rPr lang="ru-RU" sz="1200" dirty="0"/>
              <a:t>они гнали облаву на измор, как и было рассчитано, и расчет был </a:t>
            </a:r>
            <a:r>
              <a:rPr lang="ru-RU" sz="1200" dirty="0" smtClean="0"/>
              <a:t>точный,  </a:t>
            </a:r>
            <a:r>
              <a:rPr lang="ru-RU" sz="1200" dirty="0"/>
              <a:t>когда гонимые антилопы хлынули на большую равнину, их встретили те, для которых старались с утра вертолеты. Их поджидали охотники, а вернее, </a:t>
            </a:r>
            <a:r>
              <a:rPr lang="ru-RU" sz="1200" dirty="0" err="1"/>
              <a:t>расстрельщики</a:t>
            </a:r>
            <a:r>
              <a:rPr lang="ru-RU" sz="1200" dirty="0"/>
              <a:t>. </a:t>
            </a:r>
            <a:r>
              <a:rPr lang="ru-RU" sz="1200" dirty="0" err="1"/>
              <a:t>Hа</a:t>
            </a:r>
            <a:r>
              <a:rPr lang="ru-RU" sz="1200" dirty="0"/>
              <a:t> вездеходах-«уазиках» с открытым верхом </a:t>
            </a:r>
            <a:r>
              <a:rPr lang="ru-RU" sz="1200" dirty="0" err="1"/>
              <a:t>расстрельщики</a:t>
            </a:r>
            <a:r>
              <a:rPr lang="ru-RU" sz="1200" dirty="0"/>
              <a:t> погнали сайгаков дальше, расстреливая их на ходу из автоматов, в упор, без прицела, </a:t>
            </a:r>
            <a:r>
              <a:rPr lang="ru-RU" sz="1200" dirty="0" smtClean="0"/>
              <a:t>косили, </a:t>
            </a:r>
            <a:r>
              <a:rPr lang="ru-RU" sz="1200" dirty="0"/>
              <a:t>как будто сено на огороде. А за ними двинулись грузовые прицепы – бросали трофеи один за одним в кузова, и люди собирали дармовой урожай. Дюжие парни не мешкая, быстро освоили новое дело, прикалывали недобитых сайгаков, гонялись за ранеными и тоже приканчивали, но </a:t>
            </a:r>
            <a:r>
              <a:rPr lang="ru-RU" sz="1200" dirty="0" smtClean="0"/>
              <a:t>главная их задача </a:t>
            </a:r>
            <a:r>
              <a:rPr lang="ru-RU" sz="1200" dirty="0"/>
              <a:t>заключалась в том, чтобы раскачать окровавленные туши за ноги и одним махом перекинуть за борт! А побоище длилось. Врезаясь на машинах в гущу загнанных, уже выбивающихся из сил сайгаков, отстрельщики валили животных направо и налево, еще больше нагнетая панику и отчаяние. Страх достиг таких апокалипсических размеров, что волчице Акбаре, оглохшей от выстрелов, казалось, что весь мир оглох и онемел, что везде </a:t>
            </a:r>
            <a:r>
              <a:rPr lang="ru-RU" sz="1200" dirty="0" err="1"/>
              <a:t>ноцарился</a:t>
            </a:r>
            <a:r>
              <a:rPr lang="ru-RU" sz="1200" dirty="0"/>
              <a:t> хаос и само солнце, беззвучно пылающее над головой, тоже гонимо вместе с ними в этой бешеной облаве, что оно тоже мечется и ищет спасения и что даже вертолеты вдруг онемели и уже без грохота и свиста беззвучно кружатся над уходящей в бездну степью, подобно гигантским безмолвным коршунам…И в этом апокалипсическом безмолвии волчице Акбаре явилось лицо человека. Явилось так близко и так страшно, с такой четкостью, что она </a:t>
            </a:r>
            <a:r>
              <a:rPr lang="ru-RU" sz="1200" dirty="0" smtClean="0"/>
              <a:t>ужаснулась…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14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bed83dd2b09311baa2029494c93eda10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ТЕМА  УРОКА:</a:t>
            </a:r>
          </a:p>
          <a:p>
            <a:pPr lvl="0"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Подготовка к написанию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сочинения – рассуждения по фрагменту романа </a:t>
            </a:r>
            <a:r>
              <a:rPr lang="ru-RU" sz="4400" b="1" dirty="0" err="1">
                <a:solidFill>
                  <a:schemeClr val="accent2">
                    <a:lumMod val="50000"/>
                  </a:schemeClr>
                </a:solidFill>
              </a:rPr>
              <a:t>Ч.Айтматова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 «Плаха»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" y="0"/>
            <a:ext cx="91289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74400"/>
            <a:ext cx="79208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отработать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знания, умения и навыки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 при подготовке </a:t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</a:br>
            <a:r>
              <a:rPr lang="ru-RU" sz="4400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  <a:ea typeface="+mj-ea"/>
                <a:cs typeface="Times New Roman" pitchFamily="18" charset="0"/>
              </a:rPr>
              <a:t>к написанию сочинения-рассуждения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3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ktobetimes.kz/uploads/posts/2015-10/1445496779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2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3b99b63c8d0f7a423754f97d8cf0af35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5544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апокалипсис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светопреставление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хаос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дармовой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трофеи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саванна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4cdd843220f379db39837c68fdb42b0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6" y="0"/>
            <a:ext cx="91706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1409</Words>
  <Application>Microsoft Office PowerPoint</Application>
  <PresentationFormat>Экран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33</vt:i4>
      </vt:variant>
    </vt:vector>
  </HeadingPairs>
  <TitlesOfParts>
    <vt:vector size="44" baseType="lpstr">
      <vt:lpstr>Тема Office</vt:lpstr>
      <vt:lpstr>Апекс</vt:lpstr>
      <vt:lpstr>NewsPrint</vt:lpstr>
      <vt:lpstr>Аспект</vt:lpstr>
      <vt:lpstr>1_Аспект</vt:lpstr>
      <vt:lpstr>Бумажная</vt:lpstr>
      <vt:lpstr>1_Апекс</vt:lpstr>
      <vt:lpstr>1_Тема Office</vt:lpstr>
      <vt:lpstr>2_Апекс</vt:lpstr>
      <vt:lpstr>3_Апекс</vt:lpstr>
      <vt:lpstr>4_Апекс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ФРАЗЫ – КЛИШЕ, используемые при написании комментария</vt:lpstr>
      <vt:lpstr>Презентация PowerPoint</vt:lpstr>
      <vt:lpstr>II аргумент:</vt:lpstr>
      <vt:lpstr>Что хотел сказать автор этой сценой охоты в Моюнкумах?</vt:lpstr>
      <vt:lpstr>Авторская позиция</vt:lpstr>
      <vt:lpstr>Отношение к позиции автора</vt:lpstr>
      <vt:lpstr>Презентация PowerPoint</vt:lpstr>
      <vt:lpstr>Презентация PowerPoint</vt:lpstr>
      <vt:lpstr>Презентация PowerPoint</vt:lpstr>
      <vt:lpstr>Заключение сочинения</vt:lpstr>
      <vt:lpstr>ИТОГ      УРОКА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50</cp:revision>
  <dcterms:created xsi:type="dcterms:W3CDTF">2019-04-09T23:53:56Z</dcterms:created>
  <dcterms:modified xsi:type="dcterms:W3CDTF">2019-04-23T03:10:22Z</dcterms:modified>
</cp:coreProperties>
</file>