
<file path=[Content_Types].xml><?xml version="1.0" encoding="utf-8"?>
<Types xmlns="http://schemas.openxmlformats.org/package/2006/content-types"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21"/>
  </p:notesMasterIdLst>
  <p:sldIdLst>
    <p:sldId id="256" r:id="rId2"/>
    <p:sldId id="319" r:id="rId3"/>
    <p:sldId id="280" r:id="rId4"/>
    <p:sldId id="282" r:id="rId5"/>
    <p:sldId id="311" r:id="rId6"/>
    <p:sldId id="312" r:id="rId7"/>
    <p:sldId id="306" r:id="rId8"/>
    <p:sldId id="307" r:id="rId9"/>
    <p:sldId id="305" r:id="rId10"/>
    <p:sldId id="314" r:id="rId11"/>
    <p:sldId id="318" r:id="rId12"/>
    <p:sldId id="315" r:id="rId13"/>
    <p:sldId id="316" r:id="rId14"/>
    <p:sldId id="317" r:id="rId15"/>
    <p:sldId id="320" r:id="rId16"/>
    <p:sldId id="321" r:id="rId17"/>
    <p:sldId id="322" r:id="rId18"/>
    <p:sldId id="302" r:id="rId19"/>
    <p:sldId id="313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20000"/>
      </a:spcBef>
      <a:spcAft>
        <a:spcPct val="0"/>
      </a:spcAft>
      <a:buClr>
        <a:schemeClr val="folHlink"/>
      </a:buClr>
      <a:buSzPct val="85000"/>
      <a:buFont typeface="Wingdings" pitchFamily="2" charset="2"/>
      <a:defRPr sz="2400" b="1" kern="1200">
        <a:solidFill>
          <a:schemeClr val="tx2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20000"/>
      </a:spcBef>
      <a:spcAft>
        <a:spcPct val="0"/>
      </a:spcAft>
      <a:buClr>
        <a:schemeClr val="folHlink"/>
      </a:buClr>
      <a:buSzPct val="85000"/>
      <a:buFont typeface="Wingdings" pitchFamily="2" charset="2"/>
      <a:defRPr sz="2400" b="1" kern="1200">
        <a:solidFill>
          <a:schemeClr val="tx2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20000"/>
      </a:spcBef>
      <a:spcAft>
        <a:spcPct val="0"/>
      </a:spcAft>
      <a:buClr>
        <a:schemeClr val="folHlink"/>
      </a:buClr>
      <a:buSzPct val="85000"/>
      <a:buFont typeface="Wingdings" pitchFamily="2" charset="2"/>
      <a:defRPr sz="2400" b="1" kern="1200">
        <a:solidFill>
          <a:schemeClr val="tx2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20000"/>
      </a:spcBef>
      <a:spcAft>
        <a:spcPct val="0"/>
      </a:spcAft>
      <a:buClr>
        <a:schemeClr val="folHlink"/>
      </a:buClr>
      <a:buSzPct val="85000"/>
      <a:buFont typeface="Wingdings" pitchFamily="2" charset="2"/>
      <a:defRPr sz="2400" b="1" kern="1200">
        <a:solidFill>
          <a:schemeClr val="tx2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20000"/>
      </a:spcBef>
      <a:spcAft>
        <a:spcPct val="0"/>
      </a:spcAft>
      <a:buClr>
        <a:schemeClr val="folHlink"/>
      </a:buClr>
      <a:buSzPct val="85000"/>
      <a:buFont typeface="Wingdings" pitchFamily="2" charset="2"/>
      <a:defRPr sz="2400" b="1" kern="1200">
        <a:solidFill>
          <a:schemeClr val="tx2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2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2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2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2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8"/>
    <p:restoredTop sz="94210" autoAdjust="0"/>
  </p:normalViewPr>
  <p:slideViewPr>
    <p:cSldViewPr>
      <p:cViewPr varScale="1">
        <p:scale>
          <a:sx n="215" d="100"/>
          <a:sy n="215" d="100"/>
        </p:scale>
        <p:origin x="372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6FC8D7-0BD6-4B1F-9DB1-3C17DD1A3C63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19AE54-0FAB-4DD2-B832-08EF1525A300}">
      <dgm:prSet phldrT="[Текст]" custT="1"/>
      <dgm:spPr/>
      <dgm:t>
        <a:bodyPr/>
        <a:lstStyle/>
        <a:p>
          <a:r>
            <a:rPr lang="ru-RU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социальное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8DE15B-D33D-4338-9393-908709CA97B9}" type="parTrans" cxnId="{9A289350-9979-4F9D-8964-34B3846CECBF}">
      <dgm:prSet/>
      <dgm:spPr/>
      <dgm:t>
        <a:bodyPr/>
        <a:lstStyle/>
        <a:p>
          <a:endParaRPr lang="ru-RU"/>
        </a:p>
      </dgm:t>
    </dgm:pt>
    <dgm:pt modelId="{B99FD83F-0196-4C3D-B3FB-308BA53B268F}" type="sibTrans" cxnId="{9A289350-9979-4F9D-8964-34B3846CECBF}">
      <dgm:prSet/>
      <dgm:spPr/>
      <dgm:t>
        <a:bodyPr/>
        <a:lstStyle/>
        <a:p>
          <a:endParaRPr lang="ru-RU"/>
        </a:p>
      </dgm:t>
    </dgm:pt>
    <dgm:pt modelId="{5FFF3D66-DAB2-4083-80C7-1342FDE77624}">
      <dgm:prSet phldrT="[Текст]" custT="1"/>
      <dgm:spPr/>
      <dgm:t>
        <a:bodyPr/>
        <a:lstStyle/>
        <a:p>
          <a:r>
            <a: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общекультурное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C4745F-D46B-4C6B-B20C-6346D3A476CD}" type="parTrans" cxnId="{CF57EFC4-1951-4165-B09D-D642A02F4277}">
      <dgm:prSet/>
      <dgm:spPr/>
      <dgm:t>
        <a:bodyPr/>
        <a:lstStyle/>
        <a:p>
          <a:endParaRPr lang="ru-RU"/>
        </a:p>
      </dgm:t>
    </dgm:pt>
    <dgm:pt modelId="{03223B87-9F97-4124-B7BF-F4399BC21F12}" type="sibTrans" cxnId="{CF57EFC4-1951-4165-B09D-D642A02F4277}">
      <dgm:prSet/>
      <dgm:spPr/>
      <dgm:t>
        <a:bodyPr/>
        <a:lstStyle/>
        <a:p>
          <a:endParaRPr lang="ru-RU"/>
        </a:p>
      </dgm:t>
    </dgm:pt>
    <dgm:pt modelId="{4EE77E0B-F92E-47F4-90DC-FCB33D58998B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1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интеллектуальное</a:t>
          </a:r>
          <a:endParaRPr lang="ru-RU" sz="3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8E84DE-05BA-4B22-B6C6-10EA529ED974}" type="parTrans" cxnId="{AD76D941-4EE5-421D-AC77-AB0CC133E9A5}">
      <dgm:prSet/>
      <dgm:spPr/>
      <dgm:t>
        <a:bodyPr/>
        <a:lstStyle/>
        <a:p>
          <a:endParaRPr lang="ru-RU"/>
        </a:p>
      </dgm:t>
    </dgm:pt>
    <dgm:pt modelId="{D9405415-358D-4D1B-BFB7-AF5C8835D328}" type="sibTrans" cxnId="{AD76D941-4EE5-421D-AC77-AB0CC133E9A5}">
      <dgm:prSet/>
      <dgm:spPr/>
      <dgm:t>
        <a:bodyPr/>
        <a:lstStyle/>
        <a:p>
          <a:endParaRPr lang="ru-RU"/>
        </a:p>
      </dgm:t>
    </dgm:pt>
    <dgm:pt modelId="{9249DB8D-2772-4BAB-ACA2-E66347CD5FB0}">
      <dgm:prSet custT="1"/>
      <dgm:spPr/>
      <dgm:t>
        <a:bodyPr/>
        <a:lstStyle/>
        <a:p>
          <a:r>
            <a:rPr lang="ru-RU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физическое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88A4D7-541C-47B1-B7E2-EDCBDDFFFE54}" type="parTrans" cxnId="{BADA8628-5BAB-4A6F-9853-DFB6F5D2DA1C}">
      <dgm:prSet/>
      <dgm:spPr/>
      <dgm:t>
        <a:bodyPr/>
        <a:lstStyle/>
        <a:p>
          <a:endParaRPr lang="ru-RU"/>
        </a:p>
      </dgm:t>
    </dgm:pt>
    <dgm:pt modelId="{BD726537-3383-4DD3-9639-7BEE2FBCCE42}" type="sibTrans" cxnId="{BADA8628-5BAB-4A6F-9853-DFB6F5D2DA1C}">
      <dgm:prSet/>
      <dgm:spPr/>
      <dgm:t>
        <a:bodyPr/>
        <a:lstStyle/>
        <a:p>
          <a:endParaRPr lang="ru-RU"/>
        </a:p>
      </dgm:t>
    </dgm:pt>
    <dgm:pt modelId="{6CAC63DA-C9BB-4FF5-A9A8-B11BF0CB7591}">
      <dgm:prSet custT="1"/>
      <dgm:spPr/>
      <dgm:t>
        <a:bodyPr/>
        <a:lstStyle/>
        <a:p>
          <a:r>
            <a: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гражданско-патриотическое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B9DB23-4607-4AFD-9BA3-0155658CA1EE}" type="parTrans" cxnId="{DDAE1562-CFF7-459D-A2FF-8144B297D9F2}">
      <dgm:prSet/>
      <dgm:spPr/>
      <dgm:t>
        <a:bodyPr/>
        <a:lstStyle/>
        <a:p>
          <a:endParaRPr lang="ru-RU"/>
        </a:p>
      </dgm:t>
    </dgm:pt>
    <dgm:pt modelId="{12C80751-BB18-4E6C-9FCA-328D5FD18AB7}" type="sibTrans" cxnId="{DDAE1562-CFF7-459D-A2FF-8144B297D9F2}">
      <dgm:prSet/>
      <dgm:spPr/>
      <dgm:t>
        <a:bodyPr/>
        <a:lstStyle/>
        <a:p>
          <a:endParaRPr lang="ru-RU"/>
        </a:p>
      </dgm:t>
    </dgm:pt>
    <dgm:pt modelId="{1CCB2A20-3EA9-401C-9154-653475B6264A}" type="pres">
      <dgm:prSet presAssocID="{296FC8D7-0BD6-4B1F-9DB1-3C17DD1A3C63}" presName="linear" presStyleCnt="0">
        <dgm:presLayoutVars>
          <dgm:dir/>
          <dgm:resizeHandles val="exact"/>
        </dgm:presLayoutVars>
      </dgm:prSet>
      <dgm:spPr/>
    </dgm:pt>
    <dgm:pt modelId="{1E6FABC7-CBC5-491E-BC7D-20E9E6E6E6FD}" type="pres">
      <dgm:prSet presAssocID="{1F19AE54-0FAB-4DD2-B832-08EF1525A300}" presName="comp" presStyleCnt="0"/>
      <dgm:spPr/>
    </dgm:pt>
    <dgm:pt modelId="{B24B15E3-D1A1-4A20-96E1-8064B38DD65B}" type="pres">
      <dgm:prSet presAssocID="{1F19AE54-0FAB-4DD2-B832-08EF1525A300}" presName="box" presStyleLbl="node1" presStyleIdx="0" presStyleCnt="5"/>
      <dgm:spPr/>
    </dgm:pt>
    <dgm:pt modelId="{B140152D-CC65-49A2-B40D-87448085CC55}" type="pres">
      <dgm:prSet presAssocID="{1F19AE54-0FAB-4DD2-B832-08EF1525A300}" presName="img" presStyleLbl="fgImgPlace1" presStyleIdx="0" presStyleCnt="5"/>
      <dgm:spPr/>
    </dgm:pt>
    <dgm:pt modelId="{A75FD327-6BCC-43C6-B4BB-0412DC02E9F5}" type="pres">
      <dgm:prSet presAssocID="{1F19AE54-0FAB-4DD2-B832-08EF1525A300}" presName="text" presStyleLbl="node1" presStyleIdx="0" presStyleCnt="5">
        <dgm:presLayoutVars>
          <dgm:bulletEnabled val="1"/>
        </dgm:presLayoutVars>
      </dgm:prSet>
      <dgm:spPr/>
    </dgm:pt>
    <dgm:pt modelId="{E791A2CA-EF31-4624-ABDD-396718D6E7A5}" type="pres">
      <dgm:prSet presAssocID="{B99FD83F-0196-4C3D-B3FB-308BA53B268F}" presName="spacer" presStyleCnt="0"/>
      <dgm:spPr/>
    </dgm:pt>
    <dgm:pt modelId="{994C360F-E45A-4AAC-BEDD-66AA4649EDE2}" type="pres">
      <dgm:prSet presAssocID="{4EE77E0B-F92E-47F4-90DC-FCB33D58998B}" presName="comp" presStyleCnt="0"/>
      <dgm:spPr/>
    </dgm:pt>
    <dgm:pt modelId="{6E40F5F5-95C3-48C7-8447-78634E4330FB}" type="pres">
      <dgm:prSet presAssocID="{4EE77E0B-F92E-47F4-90DC-FCB33D58998B}" presName="box" presStyleLbl="node1" presStyleIdx="1" presStyleCnt="5" custLinFactNeighborX="1605" custLinFactNeighborY="-34"/>
      <dgm:spPr/>
    </dgm:pt>
    <dgm:pt modelId="{2E72EE14-D11F-4204-AF3A-0DC2B72EE8FD}" type="pres">
      <dgm:prSet presAssocID="{4EE77E0B-F92E-47F4-90DC-FCB33D58998B}" presName="img" presStyleLbl="fgImgPlace1" presStyleIdx="1" presStyleCnt="5"/>
      <dgm:spPr/>
    </dgm:pt>
    <dgm:pt modelId="{FF561BB3-F2D1-4993-B610-BA115F576867}" type="pres">
      <dgm:prSet presAssocID="{4EE77E0B-F92E-47F4-90DC-FCB33D58998B}" presName="text" presStyleLbl="node1" presStyleIdx="1" presStyleCnt="5">
        <dgm:presLayoutVars>
          <dgm:bulletEnabled val="1"/>
        </dgm:presLayoutVars>
      </dgm:prSet>
      <dgm:spPr/>
    </dgm:pt>
    <dgm:pt modelId="{5BB3314B-8433-45A3-AC44-B5A036AA96A3}" type="pres">
      <dgm:prSet presAssocID="{D9405415-358D-4D1B-BFB7-AF5C8835D328}" presName="spacer" presStyleCnt="0"/>
      <dgm:spPr/>
    </dgm:pt>
    <dgm:pt modelId="{4589A892-8DE5-4C60-ADC8-DE3400D4E58C}" type="pres">
      <dgm:prSet presAssocID="{5FFF3D66-DAB2-4083-80C7-1342FDE77624}" presName="comp" presStyleCnt="0"/>
      <dgm:spPr/>
    </dgm:pt>
    <dgm:pt modelId="{6AC5C494-2706-44BB-9EA3-121645765136}" type="pres">
      <dgm:prSet presAssocID="{5FFF3D66-DAB2-4083-80C7-1342FDE77624}" presName="box" presStyleLbl="node1" presStyleIdx="2" presStyleCnt="5"/>
      <dgm:spPr/>
    </dgm:pt>
    <dgm:pt modelId="{9CC7C5F6-D25B-49A5-BA43-11239119F67B}" type="pres">
      <dgm:prSet presAssocID="{5FFF3D66-DAB2-4083-80C7-1342FDE77624}" presName="img" presStyleLbl="fgImgPlace1" presStyleIdx="2" presStyleCnt="5"/>
      <dgm:spPr/>
    </dgm:pt>
    <dgm:pt modelId="{255BF53B-8CF1-4722-9BB1-24BC59A88378}" type="pres">
      <dgm:prSet presAssocID="{5FFF3D66-DAB2-4083-80C7-1342FDE77624}" presName="text" presStyleLbl="node1" presStyleIdx="2" presStyleCnt="5">
        <dgm:presLayoutVars>
          <dgm:bulletEnabled val="1"/>
        </dgm:presLayoutVars>
      </dgm:prSet>
      <dgm:spPr/>
    </dgm:pt>
    <dgm:pt modelId="{CF95D384-3481-4A2F-BCBA-511E8C319BB4}" type="pres">
      <dgm:prSet presAssocID="{03223B87-9F97-4124-B7BF-F4399BC21F12}" presName="spacer" presStyleCnt="0"/>
      <dgm:spPr/>
    </dgm:pt>
    <dgm:pt modelId="{559C4839-3DE1-4268-B16A-F2F982D1F544}" type="pres">
      <dgm:prSet presAssocID="{9249DB8D-2772-4BAB-ACA2-E66347CD5FB0}" presName="comp" presStyleCnt="0"/>
      <dgm:spPr/>
    </dgm:pt>
    <dgm:pt modelId="{3270D090-8A42-41F5-8968-8F8BEAF0FD67}" type="pres">
      <dgm:prSet presAssocID="{9249DB8D-2772-4BAB-ACA2-E66347CD5FB0}" presName="box" presStyleLbl="node1" presStyleIdx="3" presStyleCnt="5"/>
      <dgm:spPr/>
    </dgm:pt>
    <dgm:pt modelId="{474286E8-C2C0-4FC4-81D9-1433E133A1C4}" type="pres">
      <dgm:prSet presAssocID="{9249DB8D-2772-4BAB-ACA2-E66347CD5FB0}" presName="img" presStyleLbl="fgImgPlace1" presStyleIdx="3" presStyleCnt="5"/>
      <dgm:spPr/>
    </dgm:pt>
    <dgm:pt modelId="{F96FEAEB-BA7E-44AD-947C-3476E4031512}" type="pres">
      <dgm:prSet presAssocID="{9249DB8D-2772-4BAB-ACA2-E66347CD5FB0}" presName="text" presStyleLbl="node1" presStyleIdx="3" presStyleCnt="5">
        <dgm:presLayoutVars>
          <dgm:bulletEnabled val="1"/>
        </dgm:presLayoutVars>
      </dgm:prSet>
      <dgm:spPr/>
    </dgm:pt>
    <dgm:pt modelId="{4AADCB5C-9905-43A3-9AB5-253FADC91C99}" type="pres">
      <dgm:prSet presAssocID="{BD726537-3383-4DD3-9639-7BEE2FBCCE42}" presName="spacer" presStyleCnt="0"/>
      <dgm:spPr/>
    </dgm:pt>
    <dgm:pt modelId="{417C5839-225C-474E-9840-0239837085FD}" type="pres">
      <dgm:prSet presAssocID="{6CAC63DA-C9BB-4FF5-A9A8-B11BF0CB7591}" presName="comp" presStyleCnt="0"/>
      <dgm:spPr/>
    </dgm:pt>
    <dgm:pt modelId="{B81CBF4E-8C7D-4CEE-891F-827682CB8B3B}" type="pres">
      <dgm:prSet presAssocID="{6CAC63DA-C9BB-4FF5-A9A8-B11BF0CB7591}" presName="box" presStyleLbl="node1" presStyleIdx="4" presStyleCnt="5" custLinFactNeighborX="-2044" custLinFactNeighborY="5806"/>
      <dgm:spPr/>
    </dgm:pt>
    <dgm:pt modelId="{C591C9F7-C399-4953-86F3-F87878A440E7}" type="pres">
      <dgm:prSet presAssocID="{6CAC63DA-C9BB-4FF5-A9A8-B11BF0CB7591}" presName="img" presStyleLbl="fgImgPlace1" presStyleIdx="4" presStyleCnt="5"/>
      <dgm:spPr/>
    </dgm:pt>
    <dgm:pt modelId="{3A75D93D-04F2-49C3-82FF-57AD3CF745DE}" type="pres">
      <dgm:prSet presAssocID="{6CAC63DA-C9BB-4FF5-A9A8-B11BF0CB7591}" presName="text" presStyleLbl="node1" presStyleIdx="4" presStyleCnt="5">
        <dgm:presLayoutVars>
          <dgm:bulletEnabled val="1"/>
        </dgm:presLayoutVars>
      </dgm:prSet>
      <dgm:spPr/>
    </dgm:pt>
  </dgm:ptLst>
  <dgm:cxnLst>
    <dgm:cxn modelId="{7C19B125-845F-47E9-AADC-37079A66BBD7}" type="presOf" srcId="{6CAC63DA-C9BB-4FF5-A9A8-B11BF0CB7591}" destId="{B81CBF4E-8C7D-4CEE-891F-827682CB8B3B}" srcOrd="0" destOrd="0" presId="urn:microsoft.com/office/officeart/2005/8/layout/vList4#1"/>
    <dgm:cxn modelId="{BADA8628-5BAB-4A6F-9853-DFB6F5D2DA1C}" srcId="{296FC8D7-0BD6-4B1F-9DB1-3C17DD1A3C63}" destId="{9249DB8D-2772-4BAB-ACA2-E66347CD5FB0}" srcOrd="3" destOrd="0" parTransId="{6A88A4D7-541C-47B1-B7E2-EDCBDDFFFE54}" sibTransId="{BD726537-3383-4DD3-9639-7BEE2FBCCE42}"/>
    <dgm:cxn modelId="{AD76D941-4EE5-421D-AC77-AB0CC133E9A5}" srcId="{296FC8D7-0BD6-4B1F-9DB1-3C17DD1A3C63}" destId="{4EE77E0B-F92E-47F4-90DC-FCB33D58998B}" srcOrd="1" destOrd="0" parTransId="{218E84DE-05BA-4B22-B6C6-10EA529ED974}" sibTransId="{D9405415-358D-4D1B-BFB7-AF5C8835D328}"/>
    <dgm:cxn modelId="{9A289350-9979-4F9D-8964-34B3846CECBF}" srcId="{296FC8D7-0BD6-4B1F-9DB1-3C17DD1A3C63}" destId="{1F19AE54-0FAB-4DD2-B832-08EF1525A300}" srcOrd="0" destOrd="0" parTransId="{828DE15B-D33D-4338-9393-908709CA97B9}" sibTransId="{B99FD83F-0196-4C3D-B3FB-308BA53B268F}"/>
    <dgm:cxn modelId="{DDAE1562-CFF7-459D-A2FF-8144B297D9F2}" srcId="{296FC8D7-0BD6-4B1F-9DB1-3C17DD1A3C63}" destId="{6CAC63DA-C9BB-4FF5-A9A8-B11BF0CB7591}" srcOrd="4" destOrd="0" parTransId="{2AB9DB23-4607-4AFD-9BA3-0155658CA1EE}" sibTransId="{12C80751-BB18-4E6C-9FCA-328D5FD18AB7}"/>
    <dgm:cxn modelId="{CB00248E-A489-4B04-9718-9CAA3523A772}" type="presOf" srcId="{1F19AE54-0FAB-4DD2-B832-08EF1525A300}" destId="{B24B15E3-D1A1-4A20-96E1-8064B38DD65B}" srcOrd="0" destOrd="0" presId="urn:microsoft.com/office/officeart/2005/8/layout/vList4#1"/>
    <dgm:cxn modelId="{77CB8BAC-6D58-450F-B2F4-432CA698C026}" type="presOf" srcId="{5FFF3D66-DAB2-4083-80C7-1342FDE77624}" destId="{255BF53B-8CF1-4722-9BB1-24BC59A88378}" srcOrd="1" destOrd="0" presId="urn:microsoft.com/office/officeart/2005/8/layout/vList4#1"/>
    <dgm:cxn modelId="{B5DC56B2-5045-4F2E-9C6D-8DF4247D578E}" type="presOf" srcId="{296FC8D7-0BD6-4B1F-9DB1-3C17DD1A3C63}" destId="{1CCB2A20-3EA9-401C-9154-653475B6264A}" srcOrd="0" destOrd="0" presId="urn:microsoft.com/office/officeart/2005/8/layout/vList4#1"/>
    <dgm:cxn modelId="{C71904B4-CD96-4D7D-9565-E57A95C0D90E}" type="presOf" srcId="{9249DB8D-2772-4BAB-ACA2-E66347CD5FB0}" destId="{F96FEAEB-BA7E-44AD-947C-3476E4031512}" srcOrd="1" destOrd="0" presId="urn:microsoft.com/office/officeart/2005/8/layout/vList4#1"/>
    <dgm:cxn modelId="{B7354BC3-F74E-4277-9B26-FACB7CD0843D}" type="presOf" srcId="{4EE77E0B-F92E-47F4-90DC-FCB33D58998B}" destId="{FF561BB3-F2D1-4993-B610-BA115F576867}" srcOrd="1" destOrd="0" presId="urn:microsoft.com/office/officeart/2005/8/layout/vList4#1"/>
    <dgm:cxn modelId="{8746E8C4-2803-4B33-8602-28477F73CF2E}" type="presOf" srcId="{5FFF3D66-DAB2-4083-80C7-1342FDE77624}" destId="{6AC5C494-2706-44BB-9EA3-121645765136}" srcOrd="0" destOrd="0" presId="urn:microsoft.com/office/officeart/2005/8/layout/vList4#1"/>
    <dgm:cxn modelId="{CF57EFC4-1951-4165-B09D-D642A02F4277}" srcId="{296FC8D7-0BD6-4B1F-9DB1-3C17DD1A3C63}" destId="{5FFF3D66-DAB2-4083-80C7-1342FDE77624}" srcOrd="2" destOrd="0" parTransId="{F2C4745F-D46B-4C6B-B20C-6346D3A476CD}" sibTransId="{03223B87-9F97-4124-B7BF-F4399BC21F12}"/>
    <dgm:cxn modelId="{277A4BC7-536D-4DE2-B008-8375BCC9345A}" type="presOf" srcId="{1F19AE54-0FAB-4DD2-B832-08EF1525A300}" destId="{A75FD327-6BCC-43C6-B4BB-0412DC02E9F5}" srcOrd="1" destOrd="0" presId="urn:microsoft.com/office/officeart/2005/8/layout/vList4#1"/>
    <dgm:cxn modelId="{47FE30DC-E486-4F62-BC19-9062D1CD6E18}" type="presOf" srcId="{6CAC63DA-C9BB-4FF5-A9A8-B11BF0CB7591}" destId="{3A75D93D-04F2-49C3-82FF-57AD3CF745DE}" srcOrd="1" destOrd="0" presId="urn:microsoft.com/office/officeart/2005/8/layout/vList4#1"/>
    <dgm:cxn modelId="{EDB5F1E2-525D-4CBD-8ADD-3C64BBE7BF75}" type="presOf" srcId="{4EE77E0B-F92E-47F4-90DC-FCB33D58998B}" destId="{6E40F5F5-95C3-48C7-8447-78634E4330FB}" srcOrd="0" destOrd="0" presId="urn:microsoft.com/office/officeart/2005/8/layout/vList4#1"/>
    <dgm:cxn modelId="{F647CEF0-9D14-4EE9-9974-E7A31174B482}" type="presOf" srcId="{9249DB8D-2772-4BAB-ACA2-E66347CD5FB0}" destId="{3270D090-8A42-41F5-8968-8F8BEAF0FD67}" srcOrd="0" destOrd="0" presId="urn:microsoft.com/office/officeart/2005/8/layout/vList4#1"/>
    <dgm:cxn modelId="{6007C5D4-929B-44CD-9D71-923E12C20C60}" type="presParOf" srcId="{1CCB2A20-3EA9-401C-9154-653475B6264A}" destId="{1E6FABC7-CBC5-491E-BC7D-20E9E6E6E6FD}" srcOrd="0" destOrd="0" presId="urn:microsoft.com/office/officeart/2005/8/layout/vList4#1"/>
    <dgm:cxn modelId="{859F2B50-E70C-4E32-A301-A6AB01136574}" type="presParOf" srcId="{1E6FABC7-CBC5-491E-BC7D-20E9E6E6E6FD}" destId="{B24B15E3-D1A1-4A20-96E1-8064B38DD65B}" srcOrd="0" destOrd="0" presId="urn:microsoft.com/office/officeart/2005/8/layout/vList4#1"/>
    <dgm:cxn modelId="{BEB13C68-E590-45BE-B585-D7683FBAEE80}" type="presParOf" srcId="{1E6FABC7-CBC5-491E-BC7D-20E9E6E6E6FD}" destId="{B140152D-CC65-49A2-B40D-87448085CC55}" srcOrd="1" destOrd="0" presId="urn:microsoft.com/office/officeart/2005/8/layout/vList4#1"/>
    <dgm:cxn modelId="{333CB552-09E1-40F8-B538-D25773C71ADB}" type="presParOf" srcId="{1E6FABC7-CBC5-491E-BC7D-20E9E6E6E6FD}" destId="{A75FD327-6BCC-43C6-B4BB-0412DC02E9F5}" srcOrd="2" destOrd="0" presId="urn:microsoft.com/office/officeart/2005/8/layout/vList4#1"/>
    <dgm:cxn modelId="{06CFAB95-1D8D-4B73-AA63-45FA011F37D7}" type="presParOf" srcId="{1CCB2A20-3EA9-401C-9154-653475B6264A}" destId="{E791A2CA-EF31-4624-ABDD-396718D6E7A5}" srcOrd="1" destOrd="0" presId="urn:microsoft.com/office/officeart/2005/8/layout/vList4#1"/>
    <dgm:cxn modelId="{6707CCCB-763B-42B6-8866-314A69C44584}" type="presParOf" srcId="{1CCB2A20-3EA9-401C-9154-653475B6264A}" destId="{994C360F-E45A-4AAC-BEDD-66AA4649EDE2}" srcOrd="2" destOrd="0" presId="urn:microsoft.com/office/officeart/2005/8/layout/vList4#1"/>
    <dgm:cxn modelId="{734900ED-678F-4D36-A1E8-85F4193394E6}" type="presParOf" srcId="{994C360F-E45A-4AAC-BEDD-66AA4649EDE2}" destId="{6E40F5F5-95C3-48C7-8447-78634E4330FB}" srcOrd="0" destOrd="0" presId="urn:microsoft.com/office/officeart/2005/8/layout/vList4#1"/>
    <dgm:cxn modelId="{F0F0BDD3-0142-4981-8555-2948C62CC40A}" type="presParOf" srcId="{994C360F-E45A-4AAC-BEDD-66AA4649EDE2}" destId="{2E72EE14-D11F-4204-AF3A-0DC2B72EE8FD}" srcOrd="1" destOrd="0" presId="urn:microsoft.com/office/officeart/2005/8/layout/vList4#1"/>
    <dgm:cxn modelId="{EE7C932A-76D4-4415-9103-4AC1DA8C3834}" type="presParOf" srcId="{994C360F-E45A-4AAC-BEDD-66AA4649EDE2}" destId="{FF561BB3-F2D1-4993-B610-BA115F576867}" srcOrd="2" destOrd="0" presId="urn:microsoft.com/office/officeart/2005/8/layout/vList4#1"/>
    <dgm:cxn modelId="{663B3240-87D8-4842-BA3E-A26DE07BE058}" type="presParOf" srcId="{1CCB2A20-3EA9-401C-9154-653475B6264A}" destId="{5BB3314B-8433-45A3-AC44-B5A036AA96A3}" srcOrd="3" destOrd="0" presId="urn:microsoft.com/office/officeart/2005/8/layout/vList4#1"/>
    <dgm:cxn modelId="{28330384-C597-4C88-8AEB-612F9FD2ED67}" type="presParOf" srcId="{1CCB2A20-3EA9-401C-9154-653475B6264A}" destId="{4589A892-8DE5-4C60-ADC8-DE3400D4E58C}" srcOrd="4" destOrd="0" presId="urn:microsoft.com/office/officeart/2005/8/layout/vList4#1"/>
    <dgm:cxn modelId="{B2FCAA14-94F0-4963-875C-698216510638}" type="presParOf" srcId="{4589A892-8DE5-4C60-ADC8-DE3400D4E58C}" destId="{6AC5C494-2706-44BB-9EA3-121645765136}" srcOrd="0" destOrd="0" presId="urn:microsoft.com/office/officeart/2005/8/layout/vList4#1"/>
    <dgm:cxn modelId="{CB14ED17-D315-42F6-8576-78F74EA0DC47}" type="presParOf" srcId="{4589A892-8DE5-4C60-ADC8-DE3400D4E58C}" destId="{9CC7C5F6-D25B-49A5-BA43-11239119F67B}" srcOrd="1" destOrd="0" presId="urn:microsoft.com/office/officeart/2005/8/layout/vList4#1"/>
    <dgm:cxn modelId="{2A94EB47-2DBF-4783-B7EE-B0E40FFCA38A}" type="presParOf" srcId="{4589A892-8DE5-4C60-ADC8-DE3400D4E58C}" destId="{255BF53B-8CF1-4722-9BB1-24BC59A88378}" srcOrd="2" destOrd="0" presId="urn:microsoft.com/office/officeart/2005/8/layout/vList4#1"/>
    <dgm:cxn modelId="{6F99BAD4-282B-4989-9C91-FD5B6127D1F5}" type="presParOf" srcId="{1CCB2A20-3EA9-401C-9154-653475B6264A}" destId="{CF95D384-3481-4A2F-BCBA-511E8C319BB4}" srcOrd="5" destOrd="0" presId="urn:microsoft.com/office/officeart/2005/8/layout/vList4#1"/>
    <dgm:cxn modelId="{3178CD1A-7C88-49AB-90C0-052C68610E02}" type="presParOf" srcId="{1CCB2A20-3EA9-401C-9154-653475B6264A}" destId="{559C4839-3DE1-4268-B16A-F2F982D1F544}" srcOrd="6" destOrd="0" presId="urn:microsoft.com/office/officeart/2005/8/layout/vList4#1"/>
    <dgm:cxn modelId="{73901DB3-E26C-4551-AEA3-FB5766EB0912}" type="presParOf" srcId="{559C4839-3DE1-4268-B16A-F2F982D1F544}" destId="{3270D090-8A42-41F5-8968-8F8BEAF0FD67}" srcOrd="0" destOrd="0" presId="urn:microsoft.com/office/officeart/2005/8/layout/vList4#1"/>
    <dgm:cxn modelId="{0C34AEC2-56FD-4D19-BDBC-DB7CCAFE08F6}" type="presParOf" srcId="{559C4839-3DE1-4268-B16A-F2F982D1F544}" destId="{474286E8-C2C0-4FC4-81D9-1433E133A1C4}" srcOrd="1" destOrd="0" presId="urn:microsoft.com/office/officeart/2005/8/layout/vList4#1"/>
    <dgm:cxn modelId="{2720E0B0-4BB1-4EDA-9F6E-0533A4B5BB2E}" type="presParOf" srcId="{559C4839-3DE1-4268-B16A-F2F982D1F544}" destId="{F96FEAEB-BA7E-44AD-947C-3476E4031512}" srcOrd="2" destOrd="0" presId="urn:microsoft.com/office/officeart/2005/8/layout/vList4#1"/>
    <dgm:cxn modelId="{F1A4F4C7-F408-4380-943F-B6315C46310B}" type="presParOf" srcId="{1CCB2A20-3EA9-401C-9154-653475B6264A}" destId="{4AADCB5C-9905-43A3-9AB5-253FADC91C99}" srcOrd="7" destOrd="0" presId="urn:microsoft.com/office/officeart/2005/8/layout/vList4#1"/>
    <dgm:cxn modelId="{AF10A5E9-0C57-4764-A23E-5427B2D2257D}" type="presParOf" srcId="{1CCB2A20-3EA9-401C-9154-653475B6264A}" destId="{417C5839-225C-474E-9840-0239837085FD}" srcOrd="8" destOrd="0" presId="urn:microsoft.com/office/officeart/2005/8/layout/vList4#1"/>
    <dgm:cxn modelId="{BA757A90-B3B1-4427-B8B1-F1C33A419371}" type="presParOf" srcId="{417C5839-225C-474E-9840-0239837085FD}" destId="{B81CBF4E-8C7D-4CEE-891F-827682CB8B3B}" srcOrd="0" destOrd="0" presId="urn:microsoft.com/office/officeart/2005/8/layout/vList4#1"/>
    <dgm:cxn modelId="{A098AB62-5132-4410-A17D-F94A36D55111}" type="presParOf" srcId="{417C5839-225C-474E-9840-0239837085FD}" destId="{C591C9F7-C399-4953-86F3-F87878A440E7}" srcOrd="1" destOrd="0" presId="urn:microsoft.com/office/officeart/2005/8/layout/vList4#1"/>
    <dgm:cxn modelId="{7674ECF9-0300-4476-95B5-1FC23AC20255}" type="presParOf" srcId="{417C5839-225C-474E-9840-0239837085FD}" destId="{3A75D93D-04F2-49C3-82FF-57AD3CF745DE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B15E3-D1A1-4A20-96E1-8064B38DD65B}">
      <dsp:nvSpPr>
        <dsp:cNvPr id="0" name=""/>
        <dsp:cNvSpPr/>
      </dsp:nvSpPr>
      <dsp:spPr>
        <a:xfrm>
          <a:off x="0" y="0"/>
          <a:ext cx="4553262" cy="881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социальное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8802" y="0"/>
        <a:ext cx="3554459" cy="881497"/>
      </dsp:txXfrm>
    </dsp:sp>
    <dsp:sp modelId="{B140152D-CC65-49A2-B40D-87448085CC55}">
      <dsp:nvSpPr>
        <dsp:cNvPr id="0" name=""/>
        <dsp:cNvSpPr/>
      </dsp:nvSpPr>
      <dsp:spPr>
        <a:xfrm>
          <a:off x="88149" y="88149"/>
          <a:ext cx="910652" cy="70519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40F5F5-95C3-48C7-8447-78634E4330FB}">
      <dsp:nvSpPr>
        <dsp:cNvPr id="0" name=""/>
        <dsp:cNvSpPr/>
      </dsp:nvSpPr>
      <dsp:spPr>
        <a:xfrm>
          <a:off x="0" y="969347"/>
          <a:ext cx="4553262" cy="881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1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интеллектуальное</a:t>
          </a:r>
          <a:endParaRPr lang="ru-RU" sz="3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8802" y="969347"/>
        <a:ext cx="3554459" cy="881497"/>
      </dsp:txXfrm>
    </dsp:sp>
    <dsp:sp modelId="{2E72EE14-D11F-4204-AF3A-0DC2B72EE8FD}">
      <dsp:nvSpPr>
        <dsp:cNvPr id="0" name=""/>
        <dsp:cNvSpPr/>
      </dsp:nvSpPr>
      <dsp:spPr>
        <a:xfrm>
          <a:off x="88149" y="1057796"/>
          <a:ext cx="910652" cy="70519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C5C494-2706-44BB-9EA3-121645765136}">
      <dsp:nvSpPr>
        <dsp:cNvPr id="0" name=""/>
        <dsp:cNvSpPr/>
      </dsp:nvSpPr>
      <dsp:spPr>
        <a:xfrm>
          <a:off x="0" y="1939293"/>
          <a:ext cx="4553262" cy="881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общекультурное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8802" y="1939293"/>
        <a:ext cx="3554459" cy="881497"/>
      </dsp:txXfrm>
    </dsp:sp>
    <dsp:sp modelId="{9CC7C5F6-D25B-49A5-BA43-11239119F67B}">
      <dsp:nvSpPr>
        <dsp:cNvPr id="0" name=""/>
        <dsp:cNvSpPr/>
      </dsp:nvSpPr>
      <dsp:spPr>
        <a:xfrm>
          <a:off x="88149" y="2027443"/>
          <a:ext cx="910652" cy="70519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0D090-8A42-41F5-8968-8F8BEAF0FD67}">
      <dsp:nvSpPr>
        <dsp:cNvPr id="0" name=""/>
        <dsp:cNvSpPr/>
      </dsp:nvSpPr>
      <dsp:spPr>
        <a:xfrm>
          <a:off x="0" y="2908940"/>
          <a:ext cx="4553262" cy="881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физическое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8802" y="2908940"/>
        <a:ext cx="3554459" cy="881497"/>
      </dsp:txXfrm>
    </dsp:sp>
    <dsp:sp modelId="{474286E8-C2C0-4FC4-81D9-1433E133A1C4}">
      <dsp:nvSpPr>
        <dsp:cNvPr id="0" name=""/>
        <dsp:cNvSpPr/>
      </dsp:nvSpPr>
      <dsp:spPr>
        <a:xfrm>
          <a:off x="88149" y="2997090"/>
          <a:ext cx="910652" cy="70519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1CBF4E-8C7D-4CEE-891F-827682CB8B3B}">
      <dsp:nvSpPr>
        <dsp:cNvPr id="0" name=""/>
        <dsp:cNvSpPr/>
      </dsp:nvSpPr>
      <dsp:spPr>
        <a:xfrm>
          <a:off x="0" y="3881843"/>
          <a:ext cx="4553262" cy="881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гражданско-патриотическое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8802" y="3881843"/>
        <a:ext cx="3554459" cy="881497"/>
      </dsp:txXfrm>
    </dsp:sp>
    <dsp:sp modelId="{C591C9F7-C399-4953-86F3-F87878A440E7}">
      <dsp:nvSpPr>
        <dsp:cNvPr id="0" name=""/>
        <dsp:cNvSpPr/>
      </dsp:nvSpPr>
      <dsp:spPr>
        <a:xfrm>
          <a:off x="88149" y="3966737"/>
          <a:ext cx="910652" cy="70519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16C61-1443-4938-A541-F63A23ED57D3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61BAB-3600-40B5-A723-ACFEDE479F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273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3406F4-624E-4E47-89F2-2AC0BCFF16F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142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0805C-465D-45DD-B8EE-D6647BFB5FC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649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0805C-465D-45DD-B8EE-D6647BFB5FC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2489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0805C-465D-45DD-B8EE-D6647BFB5FC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09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0805C-465D-45DD-B8EE-D6647BFB5FC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7799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0805C-465D-45DD-B8EE-D6647BFB5FC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488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87ED3-2674-40A3-BFF0-5D21F950872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69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48966-3C77-4AF2-8DAD-04814892F7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738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C18B0-1A60-4602-B3E2-DEB2F87F830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6122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AE777-FEA3-4B0C-ADC5-905FA56500E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395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9FC892-3A54-436C-9BB9-24950D3818A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33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50B3AE-6AA9-4178-8EEA-7FA99B3A71F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532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401A4-8010-4232-941B-4C493D4C85C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242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D410B-889C-4751-A723-EBFDD6B0E10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7739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2F83-ED23-4CFE-A7BB-597EF0F1559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44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5E33AC-67A4-4928-926E-A511D754645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343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5B0805C-465D-45DD-B8EE-D6647BFB5FC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40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HEIC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8.jpg"/><Relationship Id="rId5" Type="http://schemas.openxmlformats.org/officeDocument/2006/relationships/diagramColors" Target="../diagrams/colors1.xml"/><Relationship Id="rId10" Type="http://schemas.openxmlformats.org/officeDocument/2006/relationships/image" Target="../media/image7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3394684"/>
            <a:ext cx="6867525" cy="157163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 КАК НЕОТЪЕМЛЕМАЯ ЧАСТЬ ОБРАЗОВАТЕЛЬНОГО ПРОЦЕССА В РАМКАХ РЕАЛИЗАЦИИ ОБНОВЛЕННЫХ ФГОС НОО</a:t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6EAC0D-F70E-8CDE-3965-85CC24755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9872" y="5013176"/>
            <a:ext cx="4104456" cy="98296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: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ГАОУ МО «Балашихинский лицей»  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Теличева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Карина Вячеславовна </a:t>
            </a:r>
          </a:p>
          <a:p>
            <a:pPr algn="l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9977" y="87015"/>
            <a:ext cx="3879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«Учусь создавать проект»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3508" y="453588"/>
            <a:ext cx="6912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/>
              <a:t>Метод проекта – это одна из технологий, в основе которой лежит развитие познавательных навыков учащихся, умений самостоятельно конструировать свои знания, ориентироваться в информационном пространстве, развитие критического и творческого мышления.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7143" r="10937" b="4762"/>
          <a:stretch/>
        </p:blipFill>
        <p:spPr>
          <a:xfrm>
            <a:off x="143508" y="4106689"/>
            <a:ext cx="3672408" cy="26642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AFC9EC-DCD3-B743-23BB-541AF83EF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76" y="2033738"/>
            <a:ext cx="2650016" cy="47111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AF8933-B5F2-4399-598F-C7F58D9C68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34" y="4080579"/>
            <a:ext cx="1498667" cy="26642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D81B22-12B4-59DA-3558-E04B83D7A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2033738"/>
            <a:ext cx="3684590" cy="19432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F828B8-FF18-4902-B938-DEAFA22E2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55" y="2033739"/>
            <a:ext cx="2428264" cy="194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22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E7493B-8719-727F-7CE1-E2E299001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b="51028"/>
          <a:stretch/>
        </p:blipFill>
        <p:spPr>
          <a:xfrm>
            <a:off x="4211960" y="4365104"/>
            <a:ext cx="3208520" cy="20942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CC2BE8-452F-06EC-B492-1B3F81F3E9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42"/>
          <a:stretch/>
        </p:blipFill>
        <p:spPr>
          <a:xfrm>
            <a:off x="395536" y="4365104"/>
            <a:ext cx="3403118" cy="2094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392883-F72A-3D2A-98C6-EDE5B6A08D8E}"/>
              </a:ext>
            </a:extLst>
          </p:cNvPr>
          <p:cNvSpPr txBox="1"/>
          <p:nvPr/>
        </p:nvSpPr>
        <p:spPr>
          <a:xfrm>
            <a:off x="1971666" y="304397"/>
            <a:ext cx="4587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«Мир</a:t>
            </a:r>
            <a:r>
              <a:rPr lang="ru-RU" sz="2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шахмат»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7237FC-6C2F-12D2-7886-07F29F804D5B}"/>
              </a:ext>
            </a:extLst>
          </p:cNvPr>
          <p:cNvSpPr txBox="1"/>
          <p:nvPr/>
        </p:nvSpPr>
        <p:spPr>
          <a:xfrm>
            <a:off x="331574" y="732123"/>
            <a:ext cx="68407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0" i="0" dirty="0">
                <a:solidFill>
                  <a:srgbClr val="262633"/>
                </a:solidFill>
                <a:effectLst/>
                <a:cs typeface="Times New Roman" panose="02020603050405020304" pitchFamily="18" charset="0"/>
              </a:rPr>
              <a:t>Шахматы в начальной школе положительно влияют на совершенствование у детей многих психических процессов и таких качеств, как восприятие, внимание, воображение, память, мышление, начальные формы волевого управления поведением.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A53263-EB4D-E862-1B68-612199752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590" y="2132856"/>
            <a:ext cx="2098176" cy="209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8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4624"/>
            <a:ext cx="6347713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«Занимательная математика» 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548680"/>
            <a:ext cx="5976664" cy="1296144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предусматривает включение задач и заданий, трудность которых определяется не столько математическим содержанием, сколько новизной и необычностью математической ситуации.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20" y="105602"/>
            <a:ext cx="1645176" cy="12338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50706"/>
            <a:ext cx="3325753" cy="24943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943793-CCBF-EDA0-6CD8-F365D4769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91" y="4453911"/>
            <a:ext cx="3533798" cy="22984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C9835C-BE2C-5CED-8146-B857733DF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37112"/>
            <a:ext cx="3325753" cy="231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02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664" y="61316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«Читаю в поисках смысла»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5" t="4463" b="2205"/>
          <a:stretch/>
        </p:blipFill>
        <p:spPr>
          <a:xfrm>
            <a:off x="5988714" y="2204864"/>
            <a:ext cx="2637740" cy="3903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6" y="2204864"/>
            <a:ext cx="2664296" cy="39030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428138"/>
            <a:ext cx="6842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dirty="0"/>
              <a:t>Читаю в поисках смысла – это такое качество чтения, при котором достигается понимание информационной, смысловой и идейной сторон произведения.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31535F-CEF5-B4FB-F204-AECB743B3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13" y="2852936"/>
            <a:ext cx="2753840" cy="19351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4C0BA8-11D6-1CAB-8110-829684986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13" y="61317"/>
            <a:ext cx="1841221" cy="122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88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7833E-9599-54C6-2ECB-43EE2EC1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87" y="260648"/>
            <a:ext cx="894382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«Я—путешественник» (Путешествуем по России</a:t>
            </a:r>
            <a:r>
              <a:rPr lang="ru-RU" sz="27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миру)</a:t>
            </a:r>
            <a:b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i="0" dirty="0">
                <a:solidFill>
                  <a:srgbClr val="2626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курса «Я – путешественник (Путешествуем по России и миру)», интегрирующего знания о природе, предметном мире, обществе и взаимодействии людей в нём, соответствует потребностям и интересам детей младшего школьного возраста.</a:t>
            </a:r>
            <a:br>
              <a:rPr lang="ru-RU" sz="2200" b="0" i="0" dirty="0">
                <a:solidFill>
                  <a:srgbClr val="2626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F74F0B4-E804-35E4-1F0A-E7563EFE9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90" y="2105303"/>
            <a:ext cx="2516261" cy="461823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A49BA6-9449-6F73-1F05-521744DC5E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0" r="180"/>
          <a:stretch/>
        </p:blipFill>
        <p:spPr>
          <a:xfrm>
            <a:off x="2048888" y="4525544"/>
            <a:ext cx="4208016" cy="21979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6CFAE3-BEE3-A14C-8EBE-9EC4501DB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88" y="2105303"/>
            <a:ext cx="4208016" cy="23670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E0D985-6B21-F2E6-8C79-173FF855C3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2" b="12839"/>
          <a:stretch/>
        </p:blipFill>
        <p:spPr>
          <a:xfrm>
            <a:off x="131465" y="2105302"/>
            <a:ext cx="1843474" cy="23670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3F1CF5-E806-F29C-9067-9C3D9AC57C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14"/>
          <a:stretch/>
        </p:blipFill>
        <p:spPr>
          <a:xfrm>
            <a:off x="136710" y="4533409"/>
            <a:ext cx="1809388" cy="219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79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937CA-6160-58C9-AD8D-E11CA3F99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6912768" cy="1320800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«Scratch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программирование» </a:t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dirty="0">
                <a:solidFill>
                  <a:srgbClr val="2626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Среда </a:t>
            </a:r>
            <a:r>
              <a:rPr lang="en" sz="1800" b="0" i="0" dirty="0">
                <a:solidFill>
                  <a:srgbClr val="2626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Scratch </a:t>
            </a:r>
            <a:r>
              <a:rPr lang="ru-RU" sz="1800" b="0" i="0" dirty="0">
                <a:solidFill>
                  <a:srgbClr val="2626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имеет дружественный пользовательский интерфейс, ребенок в ней не боится допустить ошибку при написании программного кода, так как «собирает» программу из разноцветных блоков-команд, подобно тому, как собираются объекты из разноцветных кирпичиков в конструкторах Лего.</a:t>
            </a:r>
            <a:br>
              <a:rPr lang="ru-RU" sz="1800" b="0" i="0" dirty="0">
                <a:solidFill>
                  <a:srgbClr val="2626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2BA9A58-1FEF-60AD-72C7-1C08B2C62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653" y="3066322"/>
            <a:ext cx="2737884" cy="2213836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12C827-C72D-0F00-F011-B33C021ED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6" b="23624"/>
          <a:stretch/>
        </p:blipFill>
        <p:spPr>
          <a:xfrm>
            <a:off x="5990087" y="1845320"/>
            <a:ext cx="2952328" cy="23279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B16365-CBD0-906A-E223-9E6B899A7B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1" r="28206" b="14001"/>
          <a:stretch/>
        </p:blipFill>
        <p:spPr>
          <a:xfrm>
            <a:off x="70783" y="1920215"/>
            <a:ext cx="2880320" cy="22922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C54EBF-C753-5344-10EA-C0F8872E0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87" y="4365104"/>
            <a:ext cx="2952328" cy="22138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A166E2-2B6C-0A75-E454-CB3CBCFA5B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r="-2089" b="17768"/>
          <a:stretch/>
        </p:blipFill>
        <p:spPr>
          <a:xfrm>
            <a:off x="104482" y="4454492"/>
            <a:ext cx="2880320" cy="22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16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6DBE6-BDD6-9830-3EFC-4D295E1E7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5" y="0"/>
            <a:ext cx="6347713" cy="1320800"/>
          </a:xfrm>
        </p:spPr>
        <p:txBody>
          <a:bodyPr/>
          <a:lstStyle/>
          <a:p>
            <a:pPr algn="ctr"/>
            <a:r>
              <a:rPr lang="ru-RU" sz="3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«Движение есть жизнь!»</a:t>
            </a:r>
            <a:br>
              <a:rPr lang="ru-RU" sz="3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40FA82-E354-B72D-F452-33F36DB0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72" y="496923"/>
            <a:ext cx="7085647" cy="3880773"/>
          </a:xfrm>
        </p:spPr>
        <p:txBody>
          <a:bodyPr/>
          <a:lstStyle/>
          <a:p>
            <a:pPr algn="just"/>
            <a:r>
              <a:rPr lang="ru-RU" b="0" i="0" dirty="0">
                <a:solidFill>
                  <a:srgbClr val="2626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являются одним из традиционных средств педагогики. В играх ярко отражается образ жизни людей, их быт, труд, представление о чести, смелости, мужестве, желание обладать силой, ловкостью, выносливостью, быстротой и красотой движений. Проявлять смекалку, выдержку, творческую выдумку, находчивость, волю, стремление к победе.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F71A61-31EE-7DA0-61D8-A19997BA3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1" y="2390438"/>
            <a:ext cx="4427902" cy="2150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09E129-F6AC-F85F-7EFA-10F597F74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935" y="4629051"/>
            <a:ext cx="4496074" cy="21805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81C859-20EA-99BE-70C2-9C8CD04EB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1" y="4671351"/>
            <a:ext cx="4321641" cy="20959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4D1514-DD6D-CD31-8253-D1098F077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934" y="2390438"/>
            <a:ext cx="4496073" cy="218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60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A970B-289A-5372-E74E-41762F313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45" y="38412"/>
            <a:ext cx="7298510" cy="731168"/>
          </a:xfrm>
        </p:spPr>
        <p:txBody>
          <a:bodyPr/>
          <a:lstStyle/>
          <a:p>
            <a:pPr algn="ctr"/>
            <a:r>
              <a:rPr lang="ru-RU" b="0" i="0" dirty="0">
                <a:solidFill>
                  <a:srgbClr val="2626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«Имя тебе - победитель»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A47CC1-AE1A-59A7-12E4-2FE14437D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3" y="663091"/>
            <a:ext cx="2520278" cy="60577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0" i="0" dirty="0">
                <a:solidFill>
                  <a:srgbClr val="2626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Историческую память необходимо сохранить подрастающему поколению. Это основа гражданско-патриотического воспитания.</a:t>
            </a:r>
          </a:p>
          <a:p>
            <a:pPr marL="0" indent="0" algn="ctr">
              <a:buNone/>
            </a:pPr>
            <a:r>
              <a:rPr lang="ru-RU" sz="2000" b="0" i="0" dirty="0">
                <a:solidFill>
                  <a:srgbClr val="2626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Огромную роль в этом воспитании играет Победа народа нашей страны в Великой Отечественной войне. Историю войн, битв и ее героев должен знать каждый россиянин.</a:t>
            </a:r>
          </a:p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754CB6-2CED-0987-0D20-6DBF254674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0" y="1288803"/>
            <a:ext cx="2900634" cy="21754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D52805-F4FB-D728-C15B-BB6DC9B16A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74" y="1294630"/>
            <a:ext cx="2900635" cy="21754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8E09BF-6041-D730-E890-C981C9655D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0" b="14265"/>
          <a:stretch/>
        </p:blipFill>
        <p:spPr>
          <a:xfrm>
            <a:off x="2798068" y="3789040"/>
            <a:ext cx="5938462" cy="20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69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3E728-6B2A-0F91-69D7-FEE3A6B58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-8059"/>
            <a:ext cx="6347713" cy="13208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5EE0E8-0C9D-E133-CAAB-DE2D9EC03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1" y="548680"/>
            <a:ext cx="7089245" cy="51845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соответствии с требованиями ФГОС НОО  достижение планируемых образовательных результатов возможно через урочную и внеурочную деятельность. </a:t>
            </a:r>
          </a:p>
          <a:p>
            <a:pPr marL="0" indent="0" algn="just"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Таким образом, внеурочная деятельность рассматривается как неотъемлемая  часть образовательного процесса.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A654CB-3C49-FA98-CCC9-6CF714E16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6" r="5394" b="9062"/>
          <a:stretch/>
        </p:blipFill>
        <p:spPr>
          <a:xfrm>
            <a:off x="1625176" y="3933056"/>
            <a:ext cx="4464496" cy="279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68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916832"/>
            <a:ext cx="7632848" cy="1646302"/>
          </a:xfrm>
        </p:spPr>
        <p:txBody>
          <a:bodyPr/>
          <a:lstStyle/>
          <a:p>
            <a:pPr algn="l"/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1499176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5603E88-16A1-02B4-53F0-84F400363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404664"/>
            <a:ext cx="6842721" cy="3880773"/>
          </a:xfrm>
        </p:spPr>
        <p:txBody>
          <a:bodyPr/>
          <a:lstStyle/>
          <a:p>
            <a:pPr marL="0" indent="0" algn="r">
              <a:lnSpc>
                <a:spcPct val="105000"/>
              </a:lnSpc>
              <a:spcAft>
                <a:spcPts val="800"/>
              </a:spcAft>
              <a:buNone/>
            </a:pPr>
            <a:r>
              <a:rPr lang="ru-RU" sz="19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та школа становится очагом духовной жизни,</a:t>
            </a: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помимо интересных уроков имеются и успешно применяются самые разнообразные формы развития учащихся вне уроков.</a:t>
            </a:r>
          </a:p>
          <a:p>
            <a:pPr marL="0" indent="0" algn="r">
              <a:lnSpc>
                <a:spcPct val="105000"/>
              </a:lnSpc>
              <a:spcAft>
                <a:spcPts val="800"/>
              </a:spcAft>
              <a:buNone/>
            </a:pPr>
            <a:r>
              <a:rPr lang="ru-RU" sz="19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В. А. Сухомлинский</a:t>
            </a:r>
          </a:p>
          <a:p>
            <a:pPr marL="0" indent="0" algn="r">
              <a:lnSpc>
                <a:spcPct val="105000"/>
              </a:lnSpc>
              <a:spcAft>
                <a:spcPts val="800"/>
              </a:spcAft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9BD6BB-7A82-C176-9238-8AEE8C6B3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51" y="2376084"/>
            <a:ext cx="3585241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92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6867525" cy="636609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 по обновлённым ФГОС в 2021 году</a:t>
            </a:r>
            <a:b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675" y="1307341"/>
            <a:ext cx="6771605" cy="4792679"/>
          </a:xfrm>
        </p:spPr>
        <p:txBody>
          <a:bodyPr/>
          <a:lstStyle/>
          <a:p>
            <a:pPr algn="just"/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обновлённому 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стандарту, достигать определенных результатов в образовательной деятельности можно не только на уроках.</a:t>
            </a:r>
          </a:p>
          <a:p>
            <a:pPr algn="just"/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Внеурочная деятельность также является важным рабочим инструментом.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ru-RU" sz="2200" dirty="0">
              <a:latin typeface="+mj-lt"/>
            </a:endParaRPr>
          </a:p>
        </p:txBody>
      </p:sp>
      <p:sp>
        <p:nvSpPr>
          <p:cNvPr id="40966" name="AutoShape 6" descr="https://catherineasquithgallery.com/uploads/posts/2021-02/1614514198_140-p-deti-na-belom-fone-199.pn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7" name="Picture 7" descr="C:\Users\admin106\Desktop\ТВ ФГОС\1614514198_140-p-deti-na-belom-fone-19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961261"/>
            <a:ext cx="2602548" cy="1827335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7811CE-91BB-F52D-60FC-013721B5C2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40" y="122238"/>
            <a:ext cx="2252116" cy="12374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28818233"/>
              </p:ext>
            </p:extLst>
          </p:nvPr>
        </p:nvGraphicFramePr>
        <p:xfrm>
          <a:off x="505967" y="1904180"/>
          <a:ext cx="4553262" cy="4763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кругленный прямоугольник 6"/>
          <p:cNvSpPr/>
          <p:nvPr/>
        </p:nvSpPr>
        <p:spPr bwMode="auto">
          <a:xfrm>
            <a:off x="0" y="5572140"/>
            <a:ext cx="2357422" cy="107157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285720" y="2357430"/>
            <a:ext cx="1571636" cy="2571768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0" y="2082135"/>
            <a:ext cx="847560" cy="5707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39" y="3184393"/>
            <a:ext cx="804946" cy="3285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2" y="4095280"/>
            <a:ext cx="847560" cy="3811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61" y="5069504"/>
            <a:ext cx="943189" cy="3677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1" y="6035586"/>
            <a:ext cx="878325" cy="4014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22488" y="113730"/>
            <a:ext cx="6156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Организация внеурочной деятельности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 в начальной  школе </a:t>
            </a: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761613" y="1034651"/>
            <a:ext cx="3191618" cy="740395"/>
            <a:chOff x="752" y="1413"/>
            <a:chExt cx="1321" cy="294"/>
          </a:xfrm>
        </p:grpSpPr>
        <p:sp>
          <p:nvSpPr>
            <p:cNvPr id="16" name="AutoShape 6"/>
            <p:cNvSpPr>
              <a:spLocks noChangeArrowheads="1"/>
            </p:cNvSpPr>
            <p:nvPr/>
          </p:nvSpPr>
          <p:spPr bwMode="gray">
            <a:xfrm>
              <a:off x="752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7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7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659A1E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7" name="AutoShape 7"/>
            <p:cNvSpPr>
              <a:spLocks noChangeArrowheads="1"/>
            </p:cNvSpPr>
            <p:nvPr/>
          </p:nvSpPr>
          <p:spPr bwMode="gray">
            <a:xfrm flipH="1">
              <a:off x="200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8" name="AutoShape 8"/>
            <p:cNvSpPr>
              <a:spLocks noChangeArrowheads="1"/>
            </p:cNvSpPr>
            <p:nvPr/>
          </p:nvSpPr>
          <p:spPr bwMode="gray">
            <a:xfrm>
              <a:off x="766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278572" y="959946"/>
            <a:ext cx="2881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Направления деятельности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07558" y="1034651"/>
            <a:ext cx="2908044" cy="792549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5921" y="1917124"/>
            <a:ext cx="3833039" cy="417617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306583" y="2204864"/>
            <a:ext cx="34129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FF"/>
                </a:solidFill>
                <a:cs typeface="Times New Roman" panose="02020603050405020304" pitchFamily="18" charset="0"/>
              </a:rPr>
              <a:t>создание условий для проявления и развития ребенком своих интересов на основе свободного выбора, достижения нравственных ценностей и культурных традиций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436090-9E2B-4AA5-6229-69D1C24257BA}"/>
              </a:ext>
            </a:extLst>
          </p:cNvPr>
          <p:cNvSpPr txBox="1"/>
          <p:nvPr/>
        </p:nvSpPr>
        <p:spPr>
          <a:xfrm>
            <a:off x="6497049" y="1144611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Цель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492896"/>
            <a:ext cx="4547853" cy="34108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F7E31D-1CE9-C31E-E3DF-9D7CD40E5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9" t="13580" r="10803" b="4938"/>
          <a:stretch/>
        </p:blipFill>
        <p:spPr>
          <a:xfrm>
            <a:off x="4716016" y="2492896"/>
            <a:ext cx="4249485" cy="3338882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7882D1-9E18-6864-DEAA-D0217E943B94}"/>
              </a:ext>
            </a:extLst>
          </p:cNvPr>
          <p:cNvSpPr txBox="1"/>
          <p:nvPr/>
        </p:nvSpPr>
        <p:spPr>
          <a:xfrm>
            <a:off x="395536" y="370658"/>
            <a:ext cx="727280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>
                <a:solidFill>
                  <a:schemeClr val="accent2">
                    <a:lumMod val="50000"/>
                  </a:schemeClr>
                </a:solidFill>
              </a:rPr>
              <a:t>Формы реализации </a:t>
            </a:r>
          </a:p>
          <a:p>
            <a:pPr algn="ctr"/>
            <a:r>
              <a:rPr lang="ru-RU" sz="3600" i="1" dirty="0">
                <a:solidFill>
                  <a:schemeClr val="accent2">
                    <a:lumMod val="50000"/>
                  </a:schemeClr>
                </a:solidFill>
              </a:rPr>
              <a:t>внеурочной деятельности </a:t>
            </a:r>
          </a:p>
        </p:txBody>
      </p:sp>
    </p:spTree>
    <p:extLst>
      <p:ext uri="{BB962C8B-B14F-4D97-AF65-F5344CB8AC3E}">
        <p14:creationId xmlns:p14="http://schemas.microsoft.com/office/powerpoint/2010/main" val="2437710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340315"/>
            <a:ext cx="8424936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внеурочной деятельности в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ГАОУ МО «Балашихинский лицей»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7689" y="1844824"/>
            <a:ext cx="7994849" cy="3880773"/>
          </a:xfrm>
        </p:spPr>
        <p:txBody>
          <a:bodyPr/>
          <a:lstStyle/>
          <a:p>
            <a:pPr marL="0" indent="0">
              <a:buNone/>
            </a:pPr>
            <a:endParaRPr lang="ru-RU" i="1" dirty="0"/>
          </a:p>
          <a:p>
            <a:endParaRPr lang="ru-RU" i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957889"/>
              </p:ext>
            </p:extLst>
          </p:nvPr>
        </p:nvGraphicFramePr>
        <p:xfrm>
          <a:off x="107504" y="1268760"/>
          <a:ext cx="8712968" cy="54254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046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6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785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Спортивно-оздоровительная </a:t>
                      </a:r>
                    </a:p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</a:t>
                      </a:r>
                      <a:endParaRPr lang="ru-RU" sz="20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«Движение есть жизнь!»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78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Проектно-исследовательская </a:t>
                      </a:r>
                    </a:p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«Учусь создавать проект»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«Мир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шахмат»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78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Коммуникативная </a:t>
                      </a:r>
                    </a:p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«Школьный театр 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Путешествие в сказку)»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«Разговор о важном»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78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Информационная </a:t>
                      </a:r>
                    </a:p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«Моя информационная культура»</a:t>
                      </a:r>
                    </a:p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«Scratch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программирование»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78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Интеллектуальные марафоны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«Я —путешественник» (Путешествуем по России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миру)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659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«Учение с </a:t>
                      </a:r>
                    </a:p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увлечением!»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«Читаю в поисках смысла» </a:t>
                      </a:r>
                    </a:p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«Имя тебе – победитель» </a:t>
                      </a:r>
                    </a:p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«Финансовая грамотность» «Занимательная математика» </a:t>
                      </a: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6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1 час в неделю – «Разговоры о важном». Это информационно-просветительские занятия патриотической, нравственной и экологической направленности (понедельник, первый урок).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97" r="9129" b="8200"/>
          <a:stretch/>
        </p:blipFill>
        <p:spPr>
          <a:xfrm>
            <a:off x="2460357" y="1772816"/>
            <a:ext cx="3960440" cy="2459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4515099"/>
            <a:ext cx="1840129" cy="2186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46" y="4514620"/>
            <a:ext cx="1684971" cy="21866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7ECD9F-A384-AA7A-F3D7-3907BFB827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913" r="-396"/>
          <a:stretch/>
        </p:blipFill>
        <p:spPr>
          <a:xfrm>
            <a:off x="1039213" y="1916832"/>
            <a:ext cx="2448272" cy="13733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0473B6-5686-FFE7-D192-745682D58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57" y="4515099"/>
            <a:ext cx="3965843" cy="218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59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63" y="18757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1 час в неделю – «Финансовая грамотность»  занятия по формированию функциональной грамотности обучающихся.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8" t="7618"/>
          <a:stretch/>
        </p:blipFill>
        <p:spPr>
          <a:xfrm>
            <a:off x="179512" y="1340768"/>
            <a:ext cx="3384656" cy="24519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b="3679"/>
          <a:stretch/>
        </p:blipFill>
        <p:spPr>
          <a:xfrm>
            <a:off x="3727229" y="1340767"/>
            <a:ext cx="3456384" cy="24519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B90B19-71DA-4487-D606-F4F7B063F2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t="13714" b="12227"/>
          <a:stretch/>
        </p:blipFill>
        <p:spPr>
          <a:xfrm>
            <a:off x="4499992" y="3945733"/>
            <a:ext cx="1868834" cy="25734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DB14DA-AD2F-ACF2-F2BF-3D4A258B4B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2399" r="20348"/>
          <a:stretch/>
        </p:blipFill>
        <p:spPr>
          <a:xfrm>
            <a:off x="179512" y="3972009"/>
            <a:ext cx="3384656" cy="257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39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8" y="2457300"/>
            <a:ext cx="2386463" cy="39554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45" y="2477388"/>
            <a:ext cx="2225862" cy="39554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133070"/>
            <a:ext cx="703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«Школьный театр (Путешествие в сказку)»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867" y="4653136"/>
            <a:ext cx="3323862" cy="17932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566565"/>
            <a:ext cx="67529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</a:rPr>
              <a:t>Особое место во внеурочной деятельности   занимает театр, способный приобщить к общечеловеческим духовным ценностям и сформировать творческое отношение к действительности, являясь средством и способом самопознания, самораскрытия и самореализации.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82D3D4-29A7-9797-6FF5-9CAC3504E2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2" r="-202" b="25637"/>
          <a:stretch/>
        </p:blipFill>
        <p:spPr>
          <a:xfrm>
            <a:off x="2673867" y="2457300"/>
            <a:ext cx="3323862" cy="21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1176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1165</TotalTime>
  <Words>685</Words>
  <Application>Microsoft Macintosh PowerPoint</Application>
  <PresentationFormat>Экран (4:3)</PresentationFormat>
  <Paragraphs>67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ВНЕУРОЧНАЯ ДЕЯТЕЛЬНОСТЬ КАК НЕОТЪЕМЛЕМАЯ ЧАСТЬ ОБРАЗОВАТЕЛЬНОГО ПРОЦЕССА В РАМКАХ РЕАЛИЗАЦИИ ОБНОВЛЕННЫХ ФГОС НОО </vt:lpstr>
      <vt:lpstr>Презентация PowerPoint</vt:lpstr>
      <vt:lpstr>Внеурочная деятельность по обновлённым ФГОС в 2021 году </vt:lpstr>
      <vt:lpstr>Презентация PowerPoint</vt:lpstr>
      <vt:lpstr>Презентация PowerPoint</vt:lpstr>
      <vt:lpstr>Направления внеурочной деятельности в  ГАОУ МО «Балашихинский лицей»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«Занимательная математика»  </vt:lpstr>
      <vt:lpstr>«Читаю в поисках смысла»</vt:lpstr>
      <vt:lpstr>«Я—путешественник» (Путешествуем по России, миру) Изучение курса «Я – путешественник (Путешествуем по России и миру)», интегрирующего знания о природе, предметном мире, обществе и взаимодействии людей в нём, соответствует потребностям и интересам детей младшего школьного возраста. </vt:lpstr>
      <vt:lpstr>«Scratch программирование»  Среда Scratch имеет дружественный пользовательский интерфейс, ребенок в ней не боится допустить ошибку при написании программного кода, так как «собирает» программу из разноцветных блоков-команд, подобно тому, как собираются объекты из разноцветных кирпичиков в конструкторах Лего. </vt:lpstr>
      <vt:lpstr>«Движение есть жизнь!» </vt:lpstr>
      <vt:lpstr>«Имя тебе - победитель»</vt:lpstr>
      <vt:lpstr>Вывод 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Внеурочная воспитательная деятельность в рамках ФГОС</dc:title>
  <dc:creator>NikN</dc:creator>
  <cp:lastModifiedBy>Microsoft Office User</cp:lastModifiedBy>
  <cp:revision>148</cp:revision>
  <dcterms:created xsi:type="dcterms:W3CDTF">2013-10-09T15:28:27Z</dcterms:created>
  <dcterms:modified xsi:type="dcterms:W3CDTF">2022-11-22T22:09:49Z</dcterms:modified>
</cp:coreProperties>
</file>