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9" r:id="rId4"/>
    <p:sldId id="272" r:id="rId5"/>
    <p:sldId id="258" r:id="rId6"/>
    <p:sldId id="260" r:id="rId7"/>
    <p:sldId id="265" r:id="rId8"/>
    <p:sldId id="274" r:id="rId9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lear Sans Regular" panose="020B0604020202020204" charset="0"/>
      <p:regular r:id="rId15"/>
    </p:embeddedFont>
    <p:embeddedFont>
      <p:font typeface="Clear Sans Regular Bold" panose="020B0604020202020204" charset="0"/>
      <p:regular r:id="rId16"/>
    </p:embeddedFont>
    <p:embeddedFont>
      <p:font typeface="Evolventa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3F991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936" y="7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78F3D-3E4B-4FCA-B021-9CB8CEE0CE53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0D13B-CE70-4BD6-A3DF-7CFB85F15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807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0D13B-CE70-4BD6-A3DF-7CFB85F1510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83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docs.google.com/spreadsheets/d/1DUF2isFWsqVSYhbaACYtbgcLi_YjDqpE3GLQIVgkKQg/edit#gid=6985111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2579" y="2049467"/>
            <a:ext cx="10442842" cy="6174934"/>
            <a:chOff x="0" y="-61595"/>
            <a:chExt cx="13923790" cy="8233245"/>
          </a:xfrm>
        </p:grpSpPr>
        <p:sp>
          <p:nvSpPr>
            <p:cNvPr id="3" name="TextBox 3"/>
            <p:cNvSpPr txBox="1"/>
            <p:nvPr/>
          </p:nvSpPr>
          <p:spPr>
            <a:xfrm>
              <a:off x="0" y="1573525"/>
              <a:ext cx="13923790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00"/>
                </a:lnSpc>
              </a:pPr>
              <a:endParaRPr lang="en-US" sz="12000" dirty="0">
                <a:solidFill>
                  <a:srgbClr val="405BBC"/>
                </a:solidFill>
                <a:latin typeface="Evolventa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454768" y="7333814"/>
              <a:ext cx="13014253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34"/>
                </a:lnSpc>
              </a:pPr>
              <a:r>
                <a:rPr lang="ru-RU" sz="3525" b="1" dirty="0">
                  <a:solidFill>
                    <a:srgbClr val="0070C0"/>
                  </a:solidFill>
                  <a:latin typeface="Clear Sans Regular"/>
                </a:rPr>
                <a:t>Урок </a:t>
              </a:r>
              <a:r>
                <a:rPr lang="ru-RU" sz="4400" b="1" dirty="0">
                  <a:solidFill>
                    <a:srgbClr val="0070C0"/>
                  </a:solidFill>
                  <a:latin typeface="Clear Sans Regular"/>
                </a:rPr>
                <a:t>литературы</a:t>
              </a:r>
              <a:r>
                <a:rPr lang="ru-RU" sz="3525" b="1" dirty="0">
                  <a:solidFill>
                    <a:srgbClr val="0070C0"/>
                  </a:solidFill>
                  <a:latin typeface="Clear Sans Regular"/>
                </a:rPr>
                <a:t> в 8 классе</a:t>
              </a:r>
              <a:endParaRPr lang="en-US" sz="3525" b="1" dirty="0">
                <a:solidFill>
                  <a:srgbClr val="0070C0"/>
                </a:solidFill>
                <a:latin typeface="Clear Sans Regular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54768" y="-61595"/>
              <a:ext cx="13014253" cy="741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54"/>
                </a:lnSpc>
              </a:pPr>
              <a:endParaRPr lang="en-US" sz="3324" dirty="0">
                <a:solidFill>
                  <a:srgbClr val="323232"/>
                </a:solidFill>
                <a:latin typeface="Clear Sans Regular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81143">
            <a:off x="13200480" y="5585177"/>
            <a:ext cx="4143107" cy="402169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20355296">
            <a:off x="851452" y="5439704"/>
            <a:ext cx="3740028" cy="4724400"/>
            <a:chOff x="0" y="0"/>
            <a:chExt cx="11497411" cy="1393884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676309">
              <a:off x="747747" y="4406623"/>
              <a:ext cx="10001918" cy="863802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91058">
              <a:off x="2368152" y="410074"/>
              <a:ext cx="7675508" cy="790548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DB8FAD3-2AFB-4862-8AD5-5EB5347B6CF0}"/>
              </a:ext>
            </a:extLst>
          </p:cNvPr>
          <p:cNvSpPr txBox="1"/>
          <p:nvPr/>
        </p:nvSpPr>
        <p:spPr>
          <a:xfrm>
            <a:off x="838200" y="1516249"/>
            <a:ext cx="15416645" cy="2526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Приемы развития читательской грамотности на примере работы с рассказом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Н.Тэффи</a:t>
            </a:r>
            <a:r>
              <a:rPr lang="ru-RU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«Жизнь и воротник»</a:t>
            </a:r>
            <a:endParaRPr lang="ru-RU" sz="4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850106"/>
            <a:ext cx="8992881" cy="7950994"/>
            <a:chOff x="0" y="-238125"/>
            <a:chExt cx="11990509" cy="4532992"/>
          </a:xfrm>
        </p:grpSpPr>
        <p:sp>
          <p:nvSpPr>
            <p:cNvPr id="5" name="TextBox 5"/>
            <p:cNvSpPr txBox="1"/>
            <p:nvPr/>
          </p:nvSpPr>
          <p:spPr>
            <a:xfrm>
              <a:off x="0" y="-238125"/>
              <a:ext cx="11990509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000"/>
                </a:lnSpc>
              </a:pPr>
              <a:endParaRPr lang="en-US" sz="7500" dirty="0">
                <a:solidFill>
                  <a:srgbClr val="FFFFFF"/>
                </a:solidFill>
                <a:latin typeface="Evolventa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621979"/>
              <a:ext cx="10820400" cy="67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endParaRPr lang="en-US" sz="3200" dirty="0">
                <a:solidFill>
                  <a:srgbClr val="FFFFFF"/>
                </a:solidFill>
                <a:latin typeface="Clear Sans Regular Bold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1DF173-2FA7-4B01-A2D1-77314E754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85900"/>
            <a:ext cx="150114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0" y="0"/>
            <a:ext cx="2106293" cy="10287000"/>
          </a:xfrm>
          <a:prstGeom prst="rect">
            <a:avLst/>
          </a:prstGeom>
          <a:solidFill>
            <a:srgbClr val="405BBC"/>
          </a:solidFill>
        </p:spPr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F381BDB1-E259-469E-AF40-A9ED0C904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546776"/>
              </p:ext>
            </p:extLst>
          </p:nvPr>
        </p:nvGraphicFramePr>
        <p:xfrm>
          <a:off x="1447800" y="644493"/>
          <a:ext cx="16002000" cy="89980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75422">
                  <a:extLst>
                    <a:ext uri="{9D8B030D-6E8A-4147-A177-3AD203B41FA5}">
                      <a16:colId xmlns:a16="http://schemas.microsoft.com/office/drawing/2014/main" val="1304515788"/>
                    </a:ext>
                  </a:extLst>
                </a:gridCol>
                <a:gridCol w="7026578">
                  <a:extLst>
                    <a:ext uri="{9D8B030D-6E8A-4147-A177-3AD203B41FA5}">
                      <a16:colId xmlns:a16="http://schemas.microsoft.com/office/drawing/2014/main" val="4216608821"/>
                    </a:ext>
                  </a:extLst>
                </a:gridCol>
              </a:tblGrid>
              <a:tr h="7239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800" dirty="0">
                          <a:solidFill>
                            <a:srgbClr val="FFFF00"/>
                          </a:solidFill>
                          <a:effectLst/>
                        </a:rPr>
                        <a:t>Жизнь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600" dirty="0">
                          <a:effectLst/>
                        </a:rPr>
                        <a:t>1. Совокупность явлений, происходящих в организмах, особая форма существования материи.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600" dirty="0">
                          <a:effectLst/>
                        </a:rPr>
                        <a:t>2. Физиологическое существование человека, животного, всего живого.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600" dirty="0">
                          <a:effectLst/>
                        </a:rPr>
                        <a:t>3. Время такого существования от его возникновения до конца, а также в какой-н. его период.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600" dirty="0">
                          <a:effectLst/>
                        </a:rPr>
                        <a:t> 4. Деятельность общества и человека в тех или иных её проявлениях.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600" dirty="0">
                          <a:effectLst/>
                        </a:rPr>
                        <a:t> 5. Реальная действительность.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600" dirty="0">
                          <a:effectLst/>
                        </a:rPr>
                        <a:t> 6. Оживление, проявление деятельности, энергии. 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0" marR="432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800" dirty="0">
                          <a:solidFill>
                            <a:srgbClr val="FFFF00"/>
                          </a:solidFill>
                          <a:effectLst/>
                        </a:rPr>
                        <a:t>Воротник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600" dirty="0">
                          <a:effectLst/>
                        </a:rPr>
                        <a:t>Часть одежды, пришиваемая или пристёгиваемая к вороту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br>
                        <a:rPr lang="ru-RU" sz="2800" dirty="0">
                          <a:effectLst/>
                        </a:rPr>
                      </a:br>
                      <a:br>
                        <a:rPr lang="ru-RU" sz="2800" dirty="0">
                          <a:effectLst/>
                        </a:rPr>
                      </a:b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0" marR="43260" marT="0" marB="0"/>
                </a:tc>
                <a:extLst>
                  <a:ext uri="{0D108BD9-81ED-4DB2-BD59-A6C34878D82A}">
                    <a16:rowId xmlns:a16="http://schemas.microsoft.com/office/drawing/2014/main" val="1756406734"/>
                  </a:ext>
                </a:extLst>
              </a:tr>
            </a:tbl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id="{71CF9102-8D18-4553-B383-7E097512B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150" y="1285875"/>
            <a:ext cx="60089702" cy="63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0C1A26EF-97F9-4FCB-ABF9-F55D6AD25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20400" y="5889657"/>
            <a:ext cx="5936019" cy="32162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0" y="0"/>
            <a:ext cx="2106293" cy="10287000"/>
          </a:xfrm>
          <a:prstGeom prst="rect">
            <a:avLst/>
          </a:prstGeom>
          <a:solidFill>
            <a:srgbClr val="405BBC"/>
          </a:solidFill>
        </p:spPr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F381BDB1-E259-469E-AF40-A9ED0C904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345900"/>
              </p:ext>
            </p:extLst>
          </p:nvPr>
        </p:nvGraphicFramePr>
        <p:xfrm>
          <a:off x="1600200" y="449262"/>
          <a:ext cx="15925800" cy="91900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25800">
                  <a:extLst>
                    <a:ext uri="{9D8B030D-6E8A-4147-A177-3AD203B41FA5}">
                      <a16:colId xmlns:a16="http://schemas.microsoft.com/office/drawing/2014/main" val="1304515788"/>
                    </a:ext>
                  </a:extLst>
                </a:gridCol>
              </a:tblGrid>
              <a:tr h="9190038">
                <a:tc>
                  <a:txBody>
                    <a:bodyPr/>
                    <a:lstStyle/>
                    <a:p>
                      <a:pPr marL="0" marR="0" lvl="0" indent="333375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только воображает, что беспредельно властвует над вещами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Иногда самая невзрачная вещица вотрется в жизнь, закрутит ее и перевернет всю судьбу не в ту сторону, куда бы ей надлежало идти.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333375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Олечка Розова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три года 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была честной женой честного человека.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 имела тихий, застенчивый, на глаза не лезла, мужа любила преданно, довольствовалась скромной жизнью.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333375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 вот как-то пошла она в Гостиный двор и, разглядывая витрину мануфактурного магазина, 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увидела крахмальный дамский воротник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с продернутой в него желтой ленточкой.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333375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Как женщина честная, она сначала подумала: «Еще что выдумали!» 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Затем зашла и купила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333375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Примерила дома перед зеркалом. Оказалось, что если желтую ленточку завязать не спереди, а сбоку, то получится нечто такое, необъяснимое, что, однако, скорее хорошо, чем дурно.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333375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 воротничок потребовал новую кофточку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Из старых ни одна к нему не подходила.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333375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Олечка мучилась всю ночь, а утром 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пошла в Гостиный двор и купила кофточку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из хозяйственных денег. Примерила все вместе. Было хорошо, но юбка портила весь стиль. 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Воротник ясно и определенно требовал круглую юбку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 глубокими складками.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333375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Свободных денег больше не было. Но не останавливаться же на полпути?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333375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Олечка заложила серебро и браслетку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На душе у нее было беспокойно и жутко, и, когда 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воротничок потребовал новых башмаков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она 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легла в постель и проплакала весь вечер.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60" marR="43260" marT="0" marB="0"/>
                </a:tc>
                <a:extLst>
                  <a:ext uri="{0D108BD9-81ED-4DB2-BD59-A6C34878D82A}">
                    <a16:rowId xmlns:a16="http://schemas.microsoft.com/office/drawing/2014/main" val="1756406734"/>
                  </a:ext>
                </a:extLst>
              </a:tr>
            </a:tbl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id="{71CF9102-8D18-4553-B383-7E097512B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150" y="1285875"/>
            <a:ext cx="60089702" cy="63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853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3400" y="0"/>
            <a:ext cx="7431143" cy="141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70"/>
              </a:lnSpc>
            </a:pPr>
            <a:r>
              <a:rPr lang="en-US" sz="7725" dirty="0" err="1">
                <a:solidFill>
                  <a:srgbClr val="405BBC"/>
                </a:solidFill>
                <a:latin typeface="Evolventa"/>
              </a:rPr>
              <a:t>Герои</a:t>
            </a:r>
            <a:r>
              <a:rPr lang="en-US" sz="7725" dirty="0">
                <a:solidFill>
                  <a:srgbClr val="405BBC"/>
                </a:solidFill>
                <a:latin typeface="Evolventa"/>
              </a:rPr>
              <a:t> </a:t>
            </a:r>
            <a:r>
              <a:rPr lang="en-US" sz="7725" dirty="0" err="1">
                <a:solidFill>
                  <a:srgbClr val="405BBC"/>
                </a:solidFill>
                <a:latin typeface="Evolventa"/>
              </a:rPr>
              <a:t>истории</a:t>
            </a:r>
            <a:endParaRPr lang="en-US" sz="7725" dirty="0">
              <a:solidFill>
                <a:srgbClr val="405BBC"/>
              </a:solidFill>
              <a:latin typeface="Evolventa"/>
            </a:endParaRP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275D4481-84CC-4F7D-94B4-9E92F5ABBD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044783"/>
              </p:ext>
            </p:extLst>
          </p:nvPr>
        </p:nvGraphicFramePr>
        <p:xfrm>
          <a:off x="533400" y="952500"/>
          <a:ext cx="17221200" cy="8763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57910">
                  <a:extLst>
                    <a:ext uri="{9D8B030D-6E8A-4147-A177-3AD203B41FA5}">
                      <a16:colId xmlns:a16="http://schemas.microsoft.com/office/drawing/2014/main" val="2657050469"/>
                    </a:ext>
                  </a:extLst>
                </a:gridCol>
                <a:gridCol w="7063290">
                  <a:extLst>
                    <a:ext uri="{9D8B030D-6E8A-4147-A177-3AD203B41FA5}">
                      <a16:colId xmlns:a16="http://schemas.microsoft.com/office/drawing/2014/main" val="2275091995"/>
                    </a:ext>
                  </a:extLst>
                </a:gridCol>
              </a:tblGrid>
              <a:tr h="8763000">
                <a:tc>
                  <a:txBody>
                    <a:bodyPr/>
                    <a:lstStyle/>
                    <a:p>
                      <a:pPr marL="78740" algn="just">
                        <a:lnSpc>
                          <a:spcPct val="107000"/>
                        </a:lnSpc>
                      </a:pPr>
                      <a:r>
                        <a:rPr lang="ru-RU" sz="4000" dirty="0">
                          <a:solidFill>
                            <a:srgbClr val="FFFF00"/>
                          </a:solidFill>
                          <a:effectLst/>
                        </a:rPr>
                        <a:t>Олечка Розова:</a:t>
                      </a:r>
                    </a:p>
                    <a:p>
                      <a:pPr marL="79375" algn="just">
                        <a:lnSpc>
                          <a:spcPct val="150000"/>
                        </a:lnSpc>
                      </a:pPr>
                      <a:r>
                        <a:rPr lang="ru-RU" sz="3200" u="sng" dirty="0">
                          <a:solidFill>
                            <a:srgbClr val="93F991"/>
                          </a:solidFill>
                          <a:effectLst/>
                        </a:rPr>
                        <a:t>Была честная жена</a:t>
                      </a:r>
                      <a:endParaRPr lang="ru-RU" sz="3200" dirty="0">
                        <a:solidFill>
                          <a:srgbClr val="93F991"/>
                        </a:solidFill>
                        <a:effectLst/>
                      </a:endParaRPr>
                    </a:p>
                    <a:p>
                      <a:pPr marL="79375" algn="just">
                        <a:lnSpc>
                          <a:spcPct val="150000"/>
                        </a:lnSpc>
                      </a:pPr>
                      <a:r>
                        <a:rPr lang="ru-RU" sz="2800" dirty="0">
                          <a:effectLst/>
                        </a:rPr>
                        <a:t>Купила воротничок</a:t>
                      </a:r>
                    </a:p>
                    <a:p>
                      <a:pPr marL="79375" algn="just">
                        <a:lnSpc>
                          <a:spcPct val="150000"/>
                        </a:lnSpc>
                      </a:pPr>
                      <a:r>
                        <a:rPr lang="ru-RU" sz="2800" dirty="0">
                          <a:effectLst/>
                        </a:rPr>
                        <a:t>Купила кофточку</a:t>
                      </a:r>
                    </a:p>
                    <a:p>
                      <a:pPr marL="79375" algn="just">
                        <a:lnSpc>
                          <a:spcPct val="150000"/>
                        </a:lnSpc>
                      </a:pPr>
                      <a:r>
                        <a:rPr lang="ru-RU" sz="2800" dirty="0">
                          <a:effectLst/>
                        </a:rPr>
                        <a:t>Заложила серебро и браслетку</a:t>
                      </a:r>
                    </a:p>
                    <a:p>
                      <a:pPr marL="79375" algn="just">
                        <a:lnSpc>
                          <a:spcPct val="150000"/>
                        </a:lnSpc>
                      </a:pPr>
                      <a:r>
                        <a:rPr lang="ru-RU" sz="2800" dirty="0">
                          <a:effectLst/>
                        </a:rPr>
                        <a:t>Соврала бабушке: купила шляпу, пояс, перчатки</a:t>
                      </a:r>
                    </a:p>
                    <a:p>
                      <a:pPr marL="79375" algn="just">
                        <a:lnSpc>
                          <a:spcPct val="150000"/>
                        </a:lnSpc>
                      </a:pPr>
                      <a:r>
                        <a:rPr lang="ru-RU" sz="2800" dirty="0">
                          <a:effectLst/>
                        </a:rPr>
                        <a:t>Лгала и выклянчивала деньги</a:t>
                      </a:r>
                    </a:p>
                    <a:p>
                      <a:pPr marL="79375" algn="just">
                        <a:lnSpc>
                          <a:spcPct val="150000"/>
                        </a:lnSpc>
                      </a:pPr>
                      <a:r>
                        <a:rPr lang="ru-RU" sz="2800" dirty="0">
                          <a:effectLst/>
                        </a:rPr>
                        <a:t>Купила диван</a:t>
                      </a:r>
                    </a:p>
                    <a:p>
                      <a:pPr marL="79375" algn="just">
                        <a:lnSpc>
                          <a:spcPct val="150000"/>
                        </a:lnSpc>
                      </a:pPr>
                      <a:r>
                        <a:rPr lang="ru-RU" sz="2800" dirty="0">
                          <a:effectLst/>
                        </a:rPr>
                        <a:t>Стала вести странную жизнь</a:t>
                      </a:r>
                    </a:p>
                    <a:p>
                      <a:pPr marL="79375" algn="just">
                        <a:lnSpc>
                          <a:spcPct val="150000"/>
                        </a:lnSpc>
                      </a:pPr>
                      <a:r>
                        <a:rPr lang="ru-RU" sz="2800" dirty="0">
                          <a:effectLst/>
                        </a:rPr>
                        <a:t>Опустила руки и поплыла по течению</a:t>
                      </a:r>
                    </a:p>
                    <a:p>
                      <a:pPr marL="79375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>
                          <a:effectLst/>
                        </a:rPr>
                        <a:t>Обстригла волосы, стала курить и громко хохотать</a:t>
                      </a:r>
                    </a:p>
                    <a:p>
                      <a:pPr marL="79375" algn="just">
                        <a:lnSpc>
                          <a:spcPct val="150000"/>
                        </a:lnSpc>
                      </a:pPr>
                      <a:r>
                        <a:rPr lang="ru-RU" sz="3200" u="sng" dirty="0">
                          <a:solidFill>
                            <a:srgbClr val="93F991"/>
                          </a:solidFill>
                          <a:effectLst/>
                        </a:rPr>
                        <a:t>Служит в банке</a:t>
                      </a:r>
                      <a:endParaRPr lang="ru-RU" sz="3200" dirty="0">
                        <a:solidFill>
                          <a:srgbClr val="93F991"/>
                        </a:solidFill>
                        <a:effectLst/>
                      </a:endParaRPr>
                    </a:p>
                    <a:p>
                      <a:pPr marL="79375" algn="just">
                        <a:lnSpc>
                          <a:spcPct val="150000"/>
                        </a:lnSpc>
                      </a:pPr>
                      <a:r>
                        <a:rPr lang="ru-RU" sz="3200" u="sng" dirty="0">
                          <a:solidFill>
                            <a:srgbClr val="93F991"/>
                          </a:solidFill>
                          <a:effectLst/>
                        </a:rPr>
                        <a:t>Краснеет</a:t>
                      </a:r>
                      <a:endParaRPr lang="ru-RU" sz="3200" dirty="0">
                        <a:solidFill>
                          <a:srgbClr val="93F9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1" marR="49801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</a:pPr>
                      <a:r>
                        <a:rPr lang="ru-RU" sz="4000" dirty="0">
                          <a:solidFill>
                            <a:srgbClr val="FFFF00"/>
                          </a:solidFill>
                          <a:effectLst/>
                        </a:rPr>
                        <a:t>Воротник</a:t>
                      </a:r>
                    </a:p>
                    <a:p>
                      <a:pPr marL="457200" algn="just">
                        <a:lnSpc>
                          <a:spcPct val="107000"/>
                        </a:lnSpc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</a:p>
                    <a:p>
                      <a:pPr marL="457200" algn="just">
                        <a:lnSpc>
                          <a:spcPct val="170000"/>
                        </a:lnSpc>
                      </a:pPr>
                      <a:r>
                        <a:rPr lang="ru-RU" sz="2800" dirty="0">
                          <a:effectLst/>
                        </a:rPr>
                        <a:t>Потребовал новую кофточку</a:t>
                      </a:r>
                    </a:p>
                    <a:p>
                      <a:pPr marL="457200" algn="just">
                        <a:lnSpc>
                          <a:spcPct val="170000"/>
                        </a:lnSpc>
                      </a:pPr>
                      <a:r>
                        <a:rPr lang="ru-RU" sz="2800" dirty="0">
                          <a:effectLst/>
                        </a:rPr>
                        <a:t>Требовал круглую юбку</a:t>
                      </a:r>
                    </a:p>
                    <a:p>
                      <a:pPr marL="457200" algn="just">
                        <a:lnSpc>
                          <a:spcPct val="170000"/>
                        </a:lnSpc>
                      </a:pPr>
                      <a:r>
                        <a:rPr lang="ru-RU" sz="2800" dirty="0">
                          <a:effectLst/>
                        </a:rPr>
                        <a:t>Потребовал новых башмаков</a:t>
                      </a:r>
                    </a:p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</a:p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ru-RU" sz="2800" dirty="0">
                          <a:effectLst/>
                        </a:rPr>
                        <a:t>Которые подходили к характеру воротничка</a:t>
                      </a:r>
                    </a:p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</a:p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ru-RU" sz="2800" dirty="0">
                          <a:effectLst/>
                        </a:rPr>
                        <a:t>Который требовал воротничок</a:t>
                      </a:r>
                    </a:p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</a:p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ru-RU" sz="2800" dirty="0">
                          <a:effectLst/>
                        </a:rPr>
                        <a:t>Ловко управлял подлый воротник</a:t>
                      </a:r>
                    </a:p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ru-RU" sz="2800" dirty="0">
                          <a:effectLst/>
                        </a:rPr>
                        <a:t>Потерялся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1" marR="49801" marT="0" marB="0"/>
                </a:tc>
                <a:extLst>
                  <a:ext uri="{0D108BD9-81ED-4DB2-BD59-A6C34878D82A}">
                    <a16:rowId xmlns:a16="http://schemas.microsoft.com/office/drawing/2014/main" val="1065086631"/>
                  </a:ext>
                </a:extLst>
              </a:tr>
            </a:tbl>
          </a:graphicData>
        </a:graphic>
      </p:graphicFrame>
      <p:pic>
        <p:nvPicPr>
          <p:cNvPr id="14" name="Picture 6">
            <a:extLst>
              <a:ext uri="{FF2B5EF4-FFF2-40B4-BE49-F238E27FC236}">
                <a16:creationId xmlns:a16="http://schemas.microsoft.com/office/drawing/2014/main" id="{6043D12D-3D1A-40DF-A1B7-3EA0F74DF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8113">
            <a:off x="8400106" y="7254900"/>
            <a:ext cx="2614233" cy="225774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95400" y="2171700"/>
            <a:ext cx="12805644" cy="0"/>
          </a:xfrm>
          <a:prstGeom prst="line">
            <a:avLst/>
          </a:prstGeom>
          <a:ln w="28575" cap="rnd">
            <a:solidFill>
              <a:srgbClr val="323232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295400" y="2091461"/>
            <a:ext cx="250581" cy="25058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8545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934200" y="2131581"/>
            <a:ext cx="250581" cy="25058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8545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2640148" y="2161333"/>
            <a:ext cx="250581" cy="25058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8545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5943600" y="6286780"/>
            <a:ext cx="7924800" cy="2785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endParaRPr lang="en-US" sz="3200" dirty="0">
              <a:solidFill>
                <a:srgbClr val="323232"/>
              </a:solidFill>
              <a:latin typeface="Clear Sans Regular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845053" y="6320058"/>
            <a:ext cx="3920385" cy="504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endParaRPr lang="en-US" sz="3200" dirty="0">
              <a:solidFill>
                <a:srgbClr val="323232"/>
              </a:solidFill>
              <a:latin typeface="Clear Sans Regular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317595" y="2553905"/>
            <a:ext cx="4636582" cy="3058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ru-RU" sz="3200" dirty="0">
                <a:solidFill>
                  <a:srgbClr val="323232"/>
                </a:solidFill>
                <a:latin typeface="Clear Sans Regular Bold"/>
              </a:rPr>
              <a:t>Финал</a:t>
            </a:r>
          </a:p>
          <a:p>
            <a:pPr>
              <a:lnSpc>
                <a:spcPts val="4160"/>
              </a:lnSpc>
            </a:pPr>
            <a:endParaRPr lang="ru-RU" sz="3200" dirty="0">
              <a:solidFill>
                <a:srgbClr val="323232"/>
              </a:solidFill>
              <a:latin typeface="Clear Sans Regular Bold"/>
            </a:endParaRPr>
          </a:p>
          <a:p>
            <a:pPr marL="79375" algn="just"/>
            <a:r>
              <a:rPr lang="ru-RU" sz="4800" b="1" u="sng" dirty="0">
                <a:solidFill>
                  <a:schemeClr val="accent6">
                    <a:lumMod val="50000"/>
                  </a:schemeClr>
                </a:solidFill>
                <a:effectLst/>
              </a:rPr>
              <a:t>Служит в банке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marL="79375" algn="just"/>
            <a:r>
              <a:rPr lang="ru-RU" sz="4800" b="1" u="sng" dirty="0">
                <a:solidFill>
                  <a:schemeClr val="accent6">
                    <a:lumMod val="50000"/>
                  </a:schemeClr>
                </a:solidFill>
                <a:effectLst/>
              </a:rPr>
              <a:t>Краснеет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4160"/>
              </a:lnSpc>
            </a:pPr>
            <a:endParaRPr lang="en-US" sz="3200" dirty="0">
              <a:solidFill>
                <a:srgbClr val="323232"/>
              </a:solidFill>
              <a:latin typeface="Clear Sans Regular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28700" y="790575"/>
            <a:ext cx="1057821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dirty="0" err="1">
                <a:solidFill>
                  <a:srgbClr val="0070C0"/>
                </a:solidFill>
                <a:latin typeface="Evolventa"/>
              </a:rPr>
              <a:t>Части</a:t>
            </a:r>
            <a:r>
              <a:rPr lang="en-US" sz="7500" dirty="0">
                <a:solidFill>
                  <a:srgbClr val="0070C0"/>
                </a:solidFill>
                <a:latin typeface="Evolventa"/>
              </a:rPr>
              <a:t> </a:t>
            </a:r>
            <a:r>
              <a:rPr lang="en-US" sz="75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истории</a:t>
            </a:r>
            <a:endParaRPr lang="en-US" sz="75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9910">
            <a:off x="15130399" y="874725"/>
            <a:ext cx="2625728" cy="257321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BF62225-9404-4BF2-BDF7-F7231A44ABF4}"/>
              </a:ext>
            </a:extLst>
          </p:cNvPr>
          <p:cNvSpPr txBox="1"/>
          <p:nvPr/>
        </p:nvSpPr>
        <p:spPr>
          <a:xfrm>
            <a:off x="527059" y="2205746"/>
            <a:ext cx="4026505" cy="4366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dirty="0" err="1">
                <a:solidFill>
                  <a:srgbClr val="323232"/>
                </a:solidFill>
                <a:latin typeface="Clear Sans Regular Bold"/>
              </a:rPr>
              <a:t>Начало</a:t>
            </a:r>
            <a:endParaRPr lang="ru-RU" sz="3200" dirty="0">
              <a:solidFill>
                <a:srgbClr val="323232"/>
              </a:solidFill>
              <a:latin typeface="Clear Sans Regular Bold"/>
            </a:endParaRPr>
          </a:p>
          <a:p>
            <a:pPr>
              <a:lnSpc>
                <a:spcPts val="4160"/>
              </a:lnSpc>
            </a:pPr>
            <a:endParaRPr lang="ru-RU" sz="3200" dirty="0">
              <a:solidFill>
                <a:srgbClr val="323232"/>
              </a:solidFill>
              <a:latin typeface="Clear Sans Regular Bold"/>
            </a:endParaRPr>
          </a:p>
          <a:p>
            <a:pPr>
              <a:lnSpc>
                <a:spcPts val="4160"/>
              </a:lnSpc>
            </a:pPr>
            <a:endParaRPr lang="ru-RU" sz="3200" dirty="0">
              <a:solidFill>
                <a:srgbClr val="323232"/>
              </a:solidFill>
              <a:latin typeface="Clear Sans Regular Bold"/>
            </a:endParaRPr>
          </a:p>
          <a:p>
            <a:pPr>
              <a:lnSpc>
                <a:spcPts val="4160"/>
              </a:lnSpc>
            </a:pPr>
            <a:r>
              <a:rPr lang="ru-RU" sz="4800" b="1" u="sng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</a:rPr>
              <a:t>Была честная жена</a:t>
            </a:r>
          </a:p>
          <a:p>
            <a:pPr>
              <a:lnSpc>
                <a:spcPts val="4160"/>
              </a:lnSpc>
            </a:pPr>
            <a:endParaRPr lang="ru-RU" sz="3200" u="sng" dirty="0"/>
          </a:p>
          <a:p>
            <a:pPr>
              <a:lnSpc>
                <a:spcPts val="4160"/>
              </a:lnSpc>
            </a:pPr>
            <a:endParaRPr lang="ru-RU" sz="3200" dirty="0">
              <a:effectLst/>
            </a:endParaRPr>
          </a:p>
          <a:p>
            <a:pPr>
              <a:lnSpc>
                <a:spcPts val="4160"/>
              </a:lnSpc>
            </a:pPr>
            <a:endParaRPr lang="en-US" sz="3200" dirty="0">
              <a:solidFill>
                <a:srgbClr val="323232"/>
              </a:solidFill>
              <a:latin typeface="Clear Sans Regular Bol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561759-11F8-4E08-AC4F-089B5133C58A}"/>
              </a:ext>
            </a:extLst>
          </p:cNvPr>
          <p:cNvSpPr txBox="1"/>
          <p:nvPr/>
        </p:nvSpPr>
        <p:spPr>
          <a:xfrm>
            <a:off x="6172199" y="2245804"/>
            <a:ext cx="4636582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dirty="0" err="1">
                <a:solidFill>
                  <a:srgbClr val="323232"/>
                </a:solidFill>
                <a:latin typeface="Clear Sans Regular Bold"/>
              </a:rPr>
              <a:t>Середина</a:t>
            </a:r>
            <a:endParaRPr lang="ru-RU" sz="3200" dirty="0">
              <a:solidFill>
                <a:srgbClr val="323232"/>
              </a:solidFill>
              <a:latin typeface="Clear Sans Regular Bold"/>
            </a:endParaRPr>
          </a:p>
          <a:p>
            <a:pPr>
              <a:lnSpc>
                <a:spcPts val="4160"/>
              </a:lnSpc>
            </a:pPr>
            <a:endParaRPr lang="ru-RU" sz="3200" dirty="0">
              <a:solidFill>
                <a:srgbClr val="323232"/>
              </a:solidFill>
              <a:latin typeface="Clear Sans Regular Bold"/>
            </a:endParaRPr>
          </a:p>
          <a:p>
            <a:pPr>
              <a:lnSpc>
                <a:spcPts val="4160"/>
              </a:lnSpc>
            </a:pPr>
            <a:endParaRPr lang="ru-RU" sz="3200" dirty="0">
              <a:solidFill>
                <a:srgbClr val="323232"/>
              </a:solidFill>
              <a:latin typeface="Clear Sans Regular Bold"/>
            </a:endParaRPr>
          </a:p>
          <a:p>
            <a:pPr>
              <a:lnSpc>
                <a:spcPts val="4160"/>
              </a:lnSpc>
            </a:pPr>
            <a:r>
              <a:rPr lang="ru-RU" sz="4800" b="1" dirty="0">
                <a:solidFill>
                  <a:schemeClr val="accent6">
                    <a:lumMod val="50000"/>
                  </a:schemeClr>
                </a:solidFill>
                <a:latin typeface="Clear Sans Regular Bold"/>
              </a:rPr>
              <a:t>Воротничковая жизнь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Clear Sans Regular Bol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F62C93-F695-4188-8F97-9B8964AFE08B}"/>
              </a:ext>
            </a:extLst>
          </p:cNvPr>
          <p:cNvSpPr txBox="1"/>
          <p:nvPr/>
        </p:nvSpPr>
        <p:spPr>
          <a:xfrm>
            <a:off x="7620000" y="6406903"/>
            <a:ext cx="6096000" cy="1582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75" algn="just">
              <a:lnSpc>
                <a:spcPct val="150000"/>
              </a:lnSpc>
            </a:pPr>
            <a:r>
              <a:rPr lang="ru-RU" sz="7200" b="1" u="sng" dirty="0">
                <a:solidFill>
                  <a:srgbClr val="0070C0"/>
                </a:solidFill>
              </a:rPr>
              <a:t>Эх, жизнь!</a:t>
            </a:r>
            <a:endParaRPr lang="ru-RU" sz="7200" b="1" dirty="0">
              <a:solidFill>
                <a:srgbClr val="0070C0"/>
              </a:solidFill>
              <a:effectLst/>
            </a:endParaRPr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4386D214-AC60-441B-AC0C-9939AD44D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8132" y="6457126"/>
            <a:ext cx="3116500" cy="34768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90575"/>
            <a:ext cx="1332533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dirty="0" err="1">
                <a:solidFill>
                  <a:srgbClr val="405BBC"/>
                </a:solidFill>
                <a:latin typeface="Evolventa"/>
              </a:rPr>
              <a:t>Уроки</a:t>
            </a:r>
            <a:r>
              <a:rPr lang="en-US" sz="7500" dirty="0">
                <a:solidFill>
                  <a:srgbClr val="405BBC"/>
                </a:solidFill>
                <a:latin typeface="Evolventa"/>
              </a:rPr>
              <a:t>, </a:t>
            </a:r>
            <a:r>
              <a:rPr lang="en-US" sz="7500" dirty="0" err="1">
                <a:solidFill>
                  <a:srgbClr val="405BBC"/>
                </a:solidFill>
                <a:latin typeface="Evolventa"/>
              </a:rPr>
              <a:t>которым</a:t>
            </a:r>
            <a:r>
              <a:rPr lang="ru-RU" sz="7500" dirty="0">
                <a:solidFill>
                  <a:srgbClr val="405BBC"/>
                </a:solidFill>
                <a:latin typeface="Evolventa"/>
              </a:rPr>
              <a:t> </a:t>
            </a:r>
            <a:r>
              <a:rPr lang="en-US" sz="7500" dirty="0" err="1">
                <a:solidFill>
                  <a:srgbClr val="405BBC"/>
                </a:solidFill>
                <a:latin typeface="Evolventa"/>
              </a:rPr>
              <a:t>научил</a:t>
            </a:r>
            <a:r>
              <a:rPr lang="en-US" sz="7500" dirty="0">
                <a:solidFill>
                  <a:srgbClr val="405BBC"/>
                </a:solidFill>
                <a:latin typeface="Evolventa"/>
              </a:rPr>
              <a:t> </a:t>
            </a:r>
            <a:r>
              <a:rPr lang="en-US" sz="7500" dirty="0" err="1">
                <a:solidFill>
                  <a:srgbClr val="405BBC"/>
                </a:solidFill>
                <a:latin typeface="Evolventa"/>
              </a:rPr>
              <a:t>меня</a:t>
            </a:r>
            <a:r>
              <a:rPr lang="en-US" sz="7500" dirty="0">
                <a:solidFill>
                  <a:srgbClr val="405BBC"/>
                </a:solidFill>
                <a:latin typeface="Evolventa"/>
              </a:rPr>
              <a:t> </a:t>
            </a:r>
            <a:r>
              <a:rPr lang="ru-RU" sz="7500" dirty="0">
                <a:solidFill>
                  <a:srgbClr val="405BBC"/>
                </a:solidFill>
                <a:latin typeface="Evolventa"/>
              </a:rPr>
              <a:t>этот рассказ</a:t>
            </a:r>
            <a:endParaRPr lang="en-US" sz="7500" dirty="0">
              <a:solidFill>
                <a:srgbClr val="405BBC"/>
              </a:solidFill>
              <a:latin typeface="Evolventa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4652031"/>
            <a:ext cx="5910404" cy="3673323"/>
            <a:chOff x="-1371600" y="-2450768"/>
            <a:chExt cx="7880539" cy="4897764"/>
          </a:xfrm>
        </p:grpSpPr>
        <p:sp>
          <p:nvSpPr>
            <p:cNvPr id="4" name="TextBox 4"/>
            <p:cNvSpPr txBox="1"/>
            <p:nvPr/>
          </p:nvSpPr>
          <p:spPr>
            <a:xfrm>
              <a:off x="0" y="1909840"/>
              <a:ext cx="6508939" cy="537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94"/>
                </a:lnSpc>
              </a:pPr>
              <a:endParaRPr lang="en-US" sz="2424" dirty="0">
                <a:solidFill>
                  <a:srgbClr val="323232"/>
                </a:solidFill>
                <a:latin typeface="Clear Sans Regular"/>
                <a:hlinkClick r:id="rId2" tooltip="https://docs.google.com/spreadsheets/d/1DUF2isFWsqVSYhbaACYtbgcLi_YjDqpE3GLQIVgkKQg/edit#gid=69851113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371600" y="-2450768"/>
              <a:ext cx="5181600" cy="42792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79375" algn="ctr">
                <a:lnSpc>
                  <a:spcPct val="150000"/>
                </a:lnSpc>
              </a:pPr>
              <a:r>
                <a:rPr lang="en-US" sz="4800" b="1" dirty="0" err="1">
                  <a:solidFill>
                    <a:srgbClr val="002060"/>
                  </a:solidFill>
                </a:rPr>
                <a:t>Важно</a:t>
              </a:r>
              <a:r>
                <a:rPr lang="ru-RU" sz="4800" b="1" dirty="0">
                  <a:solidFill>
                    <a:srgbClr val="002060"/>
                  </a:solidFill>
                </a:rPr>
                <a:t> </a:t>
              </a:r>
              <a:r>
                <a:rPr lang="ru-RU" sz="4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оставаться самим собой</a:t>
              </a:r>
              <a:endParaRPr lang="en-US" sz="4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587259" y="4591043"/>
            <a:ext cx="5997593" cy="4317464"/>
            <a:chOff x="-370667" y="-2532086"/>
            <a:chExt cx="6879606" cy="5756619"/>
          </a:xfrm>
        </p:grpSpPr>
        <p:sp>
          <p:nvSpPr>
            <p:cNvPr id="7" name="TextBox 7"/>
            <p:cNvSpPr txBox="1"/>
            <p:nvPr/>
          </p:nvSpPr>
          <p:spPr>
            <a:xfrm>
              <a:off x="0" y="1909841"/>
              <a:ext cx="6508939" cy="48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endParaRPr lang="en-US" sz="2199" dirty="0">
                <a:solidFill>
                  <a:srgbClr val="323232"/>
                </a:solidFill>
                <a:latin typeface="Clear Sans Regular"/>
                <a:hlinkClick r:id="rId2" tooltip="https://docs.google.com/spreadsheets/d/1DUF2isFWsqVSYhbaACYtbgcLi_YjDqpE3GLQIVgkKQg/edit#gid=69851113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370667" y="-2532086"/>
              <a:ext cx="6508939" cy="5756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b="1" dirty="0" err="1">
                  <a:solidFill>
                    <a:srgbClr val="002060"/>
                  </a:solidFill>
                </a:rPr>
                <a:t>Очень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важно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уметь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ru-RU" sz="4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управлять своими эмоциями и желаниями</a:t>
              </a:r>
              <a:r>
                <a:rPr lang="en-US" sz="4800" b="1" dirty="0">
                  <a:solidFill>
                    <a:srgbClr val="002060"/>
                  </a:solidFill>
                </a:rPr>
                <a:t>.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26126" y="4507506"/>
            <a:ext cx="5033174" cy="4317464"/>
            <a:chOff x="-201960" y="-2947429"/>
            <a:chExt cx="6710899" cy="575661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909841"/>
              <a:ext cx="6508939" cy="537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94"/>
                </a:lnSpc>
              </a:pPr>
              <a:endParaRPr lang="en-US" sz="2424" dirty="0">
                <a:solidFill>
                  <a:srgbClr val="323232"/>
                </a:solidFill>
                <a:latin typeface="Clear Sans Regular"/>
                <a:hlinkClick r:id="rId2" tooltip="https://docs.google.com/spreadsheets/d/1DUF2isFWsqVSYhbaACYtbgcLi_YjDqpE3GLQIVgkKQg/edit#gid=69851113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201960" y="-2947429"/>
              <a:ext cx="6710899" cy="57566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4800" b="1" dirty="0">
                  <a:solidFill>
                    <a:srgbClr val="002060"/>
                  </a:solidFill>
                  <a:ea typeface="Calibri" panose="020F0502020204030204" pitchFamily="34" charset="0"/>
                </a:rPr>
                <a:t>С</a:t>
              </a:r>
              <a:r>
                <a:rPr lang="ru-RU" sz="4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тремиться к ценностям вечным, а не сиюминутным</a:t>
              </a:r>
              <a:r>
                <a:rPr lang="ru-RU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3200" dirty="0">
                <a:solidFill>
                  <a:srgbClr val="002060"/>
                </a:solidFill>
                <a:latin typeface="Clear Sans Regular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3441661"/>
            <a:ext cx="1632503" cy="1072993"/>
            <a:chOff x="2442" y="-2469742"/>
            <a:chExt cx="1089638" cy="1080594"/>
          </a:xfrm>
        </p:grpSpPr>
        <p:grpSp>
          <p:nvGrpSpPr>
            <p:cNvPr id="14" name="Group 14"/>
            <p:cNvGrpSpPr/>
            <p:nvPr/>
          </p:nvGrpSpPr>
          <p:grpSpPr>
            <a:xfrm>
              <a:off x="2442" y="-2469742"/>
              <a:ext cx="1089638" cy="1080594"/>
              <a:chOff x="14166" y="-14513183"/>
              <a:chExt cx="6321665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6" y="-14513183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88545"/>
              </a:solidFill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62577" y="-2266407"/>
              <a:ext cx="617879" cy="790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79"/>
                </a:lnSpc>
              </a:pPr>
              <a:r>
                <a:rPr lang="en-US" sz="3399" dirty="0">
                  <a:solidFill>
                    <a:srgbClr val="FFFFFF"/>
                  </a:solidFill>
                  <a:latin typeface="Evolventa"/>
                </a:rPr>
                <a:t>1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679106" y="3409901"/>
            <a:ext cx="1490753" cy="1090420"/>
            <a:chOff x="0" y="0"/>
            <a:chExt cx="1094522" cy="108059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094522" cy="1080594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88545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238322" y="92622"/>
              <a:ext cx="617879" cy="790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79"/>
                </a:lnSpc>
              </a:pPr>
              <a:r>
                <a:rPr lang="en-US" sz="3399" dirty="0">
                  <a:solidFill>
                    <a:srgbClr val="FFFFFF"/>
                  </a:solidFill>
                  <a:latin typeface="Evolventa"/>
                </a:rPr>
                <a:t>2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029434" y="3417086"/>
            <a:ext cx="1484101" cy="1090420"/>
            <a:chOff x="0" y="-204564"/>
            <a:chExt cx="1089638" cy="1087761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-204564"/>
              <a:ext cx="1089638" cy="1080594"/>
              <a:chOff x="0" y="-1202100"/>
              <a:chExt cx="6321665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-120210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88545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238322" y="92622"/>
              <a:ext cx="617879" cy="790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79"/>
                </a:lnSpc>
              </a:pPr>
              <a:r>
                <a:rPr lang="en-US" sz="3399" dirty="0">
                  <a:solidFill>
                    <a:srgbClr val="FFFFFF"/>
                  </a:solidFill>
                  <a:latin typeface="Evolventa"/>
                </a:rPr>
                <a:t>3</a:t>
              </a:r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91954193-ACF8-4D61-9528-9660839DC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639800" y="589053"/>
            <a:ext cx="4260330" cy="23083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08500" y="1028700"/>
            <a:ext cx="8850800" cy="775651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828800" y="2442686"/>
            <a:ext cx="5991154" cy="4718686"/>
            <a:chOff x="0" y="666115"/>
            <a:chExt cx="7988205" cy="6291580"/>
          </a:xfrm>
        </p:grpSpPr>
        <p:sp>
          <p:nvSpPr>
            <p:cNvPr id="4" name="TextBox 4"/>
            <p:cNvSpPr txBox="1"/>
            <p:nvPr/>
          </p:nvSpPr>
          <p:spPr>
            <a:xfrm>
              <a:off x="0" y="5517386"/>
              <a:ext cx="7988205" cy="14403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4400" dirty="0">
                  <a:solidFill>
                    <a:srgbClr val="0070C0"/>
                  </a:solidFill>
                  <a:latin typeface="Clear Sans Regular Bold"/>
                </a:rPr>
                <a:t>У </a:t>
              </a:r>
              <a:r>
                <a:rPr lang="en-US" sz="4400" dirty="0" err="1">
                  <a:solidFill>
                    <a:srgbClr val="0070C0"/>
                  </a:solidFill>
                  <a:latin typeface="Clear Sans Regular Bold"/>
                </a:rPr>
                <a:t>вас</a:t>
              </a:r>
              <a:r>
                <a:rPr lang="en-US" sz="4400" dirty="0">
                  <a:solidFill>
                    <a:srgbClr val="0070C0"/>
                  </a:solidFill>
                  <a:latin typeface="Clear Sans Regular Bold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lear Sans Regular Bold"/>
                </a:rPr>
                <a:t>остались</a:t>
              </a:r>
              <a:r>
                <a:rPr lang="en-US" sz="4400" dirty="0">
                  <a:solidFill>
                    <a:srgbClr val="0070C0"/>
                  </a:solidFill>
                  <a:latin typeface="Clear Sans Regular Bold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lear Sans Regular Bold"/>
                </a:rPr>
                <a:t>какие-то</a:t>
              </a:r>
              <a:r>
                <a:rPr lang="en-US" sz="4400" dirty="0">
                  <a:solidFill>
                    <a:srgbClr val="0070C0"/>
                  </a:solidFill>
                  <a:latin typeface="Clear Sans Regular Bold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lear Sans Regular Bold"/>
                </a:rPr>
                <a:t>вопросы</a:t>
              </a:r>
              <a:r>
                <a:rPr lang="en-US" sz="4400" dirty="0">
                  <a:solidFill>
                    <a:srgbClr val="0070C0"/>
                  </a:solidFill>
                  <a:latin typeface="Clear Sans Regular Bold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lear Sans Regular Bold"/>
                </a:rPr>
                <a:t>ко</a:t>
              </a:r>
              <a:r>
                <a:rPr lang="en-US" sz="4400" dirty="0">
                  <a:solidFill>
                    <a:srgbClr val="0070C0"/>
                  </a:solidFill>
                  <a:latin typeface="Clear Sans Regular Bold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lear Sans Regular Bold"/>
                </a:rPr>
                <a:t>мне</a:t>
              </a:r>
              <a:r>
                <a:rPr lang="en-US" sz="4400" dirty="0">
                  <a:solidFill>
                    <a:srgbClr val="0070C0"/>
                  </a:solidFill>
                  <a:latin typeface="Clear Sans Regular Bold"/>
                </a:rPr>
                <a:t>?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115"/>
              <a:ext cx="7988205" cy="29720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70"/>
                </a:lnSpc>
              </a:pPr>
              <a:endParaRPr dirty="0"/>
            </a:p>
            <a:p>
              <a:pPr>
                <a:lnSpc>
                  <a:spcPts val="5670"/>
                </a:lnSpc>
              </a:pPr>
              <a:r>
                <a:rPr lang="en-US" sz="9450" b="1" dirty="0" err="1">
                  <a:solidFill>
                    <a:srgbClr val="405BBC"/>
                  </a:solidFill>
                  <a:latin typeface="Evolventa"/>
                </a:rPr>
                <a:t>Спасибо</a:t>
              </a:r>
              <a:r>
                <a:rPr lang="en-US" sz="9450" b="1" dirty="0">
                  <a:solidFill>
                    <a:srgbClr val="405BBC"/>
                  </a:solidFill>
                  <a:latin typeface="Evolventa"/>
                </a:rPr>
                <a:t>!</a:t>
              </a:r>
            </a:p>
            <a:p>
              <a:pPr>
                <a:lnSpc>
                  <a:spcPts val="5670"/>
                </a:lnSpc>
              </a:pPr>
              <a:endParaRPr lang="en-US" sz="9450" dirty="0">
                <a:solidFill>
                  <a:srgbClr val="405BBC"/>
                </a:solidFill>
                <a:latin typeface="Evolvent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6690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495</Words>
  <Application>Microsoft Office PowerPoint</Application>
  <PresentationFormat>Произвольный</PresentationFormat>
  <Paragraphs>74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Clear Sans Regular Bold</vt:lpstr>
      <vt:lpstr>Calibri</vt:lpstr>
      <vt:lpstr>Evolventa</vt:lpstr>
      <vt:lpstr>Clear Sans Regular</vt:lpstr>
      <vt:lpstr>Arial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Елена Казанова</cp:lastModifiedBy>
  <cp:revision>11</cp:revision>
  <dcterms:created xsi:type="dcterms:W3CDTF">2006-08-16T00:00:00Z</dcterms:created>
  <dcterms:modified xsi:type="dcterms:W3CDTF">2023-03-20T18:20:46Z</dcterms:modified>
  <dc:identifier>DAFZVbFDhDg</dc:identifier>
</cp:coreProperties>
</file>