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1" r:id="rId5"/>
    <p:sldId id="260" r:id="rId6"/>
    <p:sldId id="279" r:id="rId7"/>
    <p:sldId id="259" r:id="rId8"/>
    <p:sldId id="258" r:id="rId9"/>
    <p:sldId id="271" r:id="rId10"/>
    <p:sldId id="278" r:id="rId11"/>
    <p:sldId id="277" r:id="rId12"/>
    <p:sldId id="276" r:id="rId13"/>
    <p:sldId id="275" r:id="rId14"/>
    <p:sldId id="274"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62B7258-5E3B-45E3-A881-948B67F776B8}" type="datetimeFigureOut">
              <a:rPr lang="ru-RU"/>
              <a:pPr>
                <a:defRPr/>
              </a:pPr>
              <a:t>13.03.2017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3355F5F-30D4-4072-A770-5D073A6A6405}" type="slidenum">
              <a:rPr lang="ru-RU"/>
              <a:pPr>
                <a:defRPr/>
              </a:pPr>
              <a:t>‹#›</a:t>
            </a:fld>
            <a:endParaRPr lang="ru-RU"/>
          </a:p>
        </p:txBody>
      </p:sp>
    </p:spTree>
    <p:extLst>
      <p:ext uri="{BB962C8B-B14F-4D97-AF65-F5344CB8AC3E}">
        <p14:creationId xmlns:p14="http://schemas.microsoft.com/office/powerpoint/2010/main" val="367386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A4433C7-8542-46AC-8A20-04918BD48E02}" type="datetimeFigureOut">
              <a:rPr lang="ru-RU"/>
              <a:pPr>
                <a:defRPr/>
              </a:pPr>
              <a:t>13.03.2017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765D43A-0BC7-4CDB-8D83-693B7BE7CDC5}" type="slidenum">
              <a:rPr lang="ru-RU"/>
              <a:pPr>
                <a:defRPr/>
              </a:pPr>
              <a:t>‹#›</a:t>
            </a:fld>
            <a:endParaRPr lang="ru-RU"/>
          </a:p>
        </p:txBody>
      </p:sp>
    </p:spTree>
    <p:extLst>
      <p:ext uri="{BB962C8B-B14F-4D97-AF65-F5344CB8AC3E}">
        <p14:creationId xmlns:p14="http://schemas.microsoft.com/office/powerpoint/2010/main" val="153527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86BF84A-C1CF-4D7A-9E49-C903EFE65953}" type="datetimeFigureOut">
              <a:rPr lang="ru-RU"/>
              <a:pPr>
                <a:defRPr/>
              </a:pPr>
              <a:t>13.03.2017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631592-705B-4BFA-8A34-1DB6F3FDDFF0}" type="slidenum">
              <a:rPr lang="ru-RU"/>
              <a:pPr>
                <a:defRPr/>
              </a:pPr>
              <a:t>‹#›</a:t>
            </a:fld>
            <a:endParaRPr lang="ru-RU"/>
          </a:p>
        </p:txBody>
      </p:sp>
    </p:spTree>
    <p:extLst>
      <p:ext uri="{BB962C8B-B14F-4D97-AF65-F5344CB8AC3E}">
        <p14:creationId xmlns:p14="http://schemas.microsoft.com/office/powerpoint/2010/main" val="3008842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62B7258-5E3B-45E3-A881-948B67F776B8}" type="datetimeFigureOut">
              <a:rPr lang="ru-RU">
                <a:solidFill>
                  <a:srgbClr val="92D050">
                    <a:tint val="75000"/>
                  </a:srgbClr>
                </a:solidFill>
              </a:rPr>
              <a:pPr>
                <a:defRPr/>
              </a:pPr>
              <a:t>13.03.2017</a:t>
            </a:fld>
            <a:endParaRPr lang="ru-RU">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C3355F5F-30D4-4072-A770-5D073A6A6405}"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4187213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5DBB48C-AC91-4FC0-9B6C-15F924BC3595}" type="datetimeFigureOut">
              <a:rPr lang="ru-RU">
                <a:solidFill>
                  <a:srgbClr val="92D050">
                    <a:tint val="75000"/>
                  </a:srgbClr>
                </a:solidFill>
              </a:rPr>
              <a:pPr>
                <a:defRPr/>
              </a:pPr>
              <a:t>13.03.2017</a:t>
            </a:fld>
            <a:endParaRPr lang="ru-RU">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0926B812-940E-4A52-90BD-DDC17509061D}"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4055213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35A28E0-477C-43E9-ABBB-8CA3C9985E53}" type="datetimeFigureOut">
              <a:rPr lang="ru-RU">
                <a:solidFill>
                  <a:srgbClr val="92D050">
                    <a:tint val="75000"/>
                  </a:srgbClr>
                </a:solidFill>
              </a:rPr>
              <a:pPr>
                <a:defRPr/>
              </a:pPr>
              <a:t>13.03.2017</a:t>
            </a:fld>
            <a:endParaRPr lang="ru-RU">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DADD8F81-D3D6-4503-B518-1A247E7A0612}"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1400331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3A43D68-244C-4564-AF6A-4339C9F3F24F}" type="datetimeFigureOut">
              <a:rPr lang="ru-RU">
                <a:solidFill>
                  <a:srgbClr val="92D050">
                    <a:tint val="75000"/>
                  </a:srgbClr>
                </a:solidFill>
              </a:rPr>
              <a:pPr>
                <a:defRPr/>
              </a:pPr>
              <a:t>13.03.2017</a:t>
            </a:fld>
            <a:endParaRPr lang="ru-RU">
              <a:solidFill>
                <a:srgbClr val="92D050">
                  <a:tint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7" name="Номер слайда 5"/>
          <p:cNvSpPr>
            <a:spLocks noGrp="1"/>
          </p:cNvSpPr>
          <p:nvPr>
            <p:ph type="sldNum" sz="quarter" idx="12"/>
          </p:nvPr>
        </p:nvSpPr>
        <p:spPr/>
        <p:txBody>
          <a:bodyPr/>
          <a:lstStyle>
            <a:lvl1pPr>
              <a:defRPr/>
            </a:lvl1pPr>
          </a:lstStyle>
          <a:p>
            <a:pPr>
              <a:defRPr/>
            </a:pPr>
            <a:fld id="{EF82D968-81FD-4EDB-8221-E4BE47C3A778}"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378832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1DD9CBA-FD91-4BFB-A9B7-A8B538B98E9E}" type="datetimeFigureOut">
              <a:rPr lang="ru-RU">
                <a:solidFill>
                  <a:srgbClr val="92D050">
                    <a:tint val="75000"/>
                  </a:srgbClr>
                </a:solidFill>
              </a:rPr>
              <a:pPr>
                <a:defRPr/>
              </a:pPr>
              <a:t>13.03.2017</a:t>
            </a:fld>
            <a:endParaRPr lang="ru-RU">
              <a:solidFill>
                <a:srgbClr val="92D050">
                  <a:tint val="75000"/>
                </a:srgb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9" name="Номер слайда 5"/>
          <p:cNvSpPr>
            <a:spLocks noGrp="1"/>
          </p:cNvSpPr>
          <p:nvPr>
            <p:ph type="sldNum" sz="quarter" idx="12"/>
          </p:nvPr>
        </p:nvSpPr>
        <p:spPr/>
        <p:txBody>
          <a:bodyPr/>
          <a:lstStyle>
            <a:lvl1pPr>
              <a:defRPr/>
            </a:lvl1pPr>
          </a:lstStyle>
          <a:p>
            <a:pPr>
              <a:defRPr/>
            </a:pPr>
            <a:fld id="{F55D48F4-6643-4C0C-8CCD-F88E105FB285}"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960379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53721D4-FFF0-4916-8495-9DAFF1D7D6D4}" type="datetimeFigureOut">
              <a:rPr lang="ru-RU">
                <a:solidFill>
                  <a:srgbClr val="92D050">
                    <a:tint val="75000"/>
                  </a:srgbClr>
                </a:solidFill>
              </a:rPr>
              <a:pPr>
                <a:defRPr/>
              </a:pPr>
              <a:t>13.03.2017</a:t>
            </a:fld>
            <a:endParaRPr lang="ru-RU">
              <a:solidFill>
                <a:srgbClr val="92D050">
                  <a:tint val="75000"/>
                </a:srgb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5" name="Номер слайда 5"/>
          <p:cNvSpPr>
            <a:spLocks noGrp="1"/>
          </p:cNvSpPr>
          <p:nvPr>
            <p:ph type="sldNum" sz="quarter" idx="12"/>
          </p:nvPr>
        </p:nvSpPr>
        <p:spPr/>
        <p:txBody>
          <a:bodyPr/>
          <a:lstStyle>
            <a:lvl1pPr>
              <a:defRPr/>
            </a:lvl1pPr>
          </a:lstStyle>
          <a:p>
            <a:pPr>
              <a:defRPr/>
            </a:pPr>
            <a:fld id="{7DEA1BC1-72B8-47A0-9C34-7C9480678987}"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3305563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A976F2E-3C44-48AF-B0ED-5C61E1B7D599}" type="datetimeFigureOut">
              <a:rPr lang="ru-RU">
                <a:solidFill>
                  <a:srgbClr val="92D050">
                    <a:tint val="75000"/>
                  </a:srgbClr>
                </a:solidFill>
              </a:rPr>
              <a:pPr>
                <a:defRPr/>
              </a:pPr>
              <a:t>13.03.2017</a:t>
            </a:fld>
            <a:endParaRPr lang="ru-RU">
              <a:solidFill>
                <a:srgbClr val="92D050">
                  <a:tint val="75000"/>
                </a:srgb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4" name="Номер слайда 5"/>
          <p:cNvSpPr>
            <a:spLocks noGrp="1"/>
          </p:cNvSpPr>
          <p:nvPr>
            <p:ph type="sldNum" sz="quarter" idx="12"/>
          </p:nvPr>
        </p:nvSpPr>
        <p:spPr/>
        <p:txBody>
          <a:bodyPr/>
          <a:lstStyle>
            <a:lvl1pPr>
              <a:defRPr/>
            </a:lvl1pPr>
          </a:lstStyle>
          <a:p>
            <a:pPr>
              <a:defRPr/>
            </a:pPr>
            <a:fld id="{BC6D994C-9BD0-492C-90E4-43B8ABAF7166}"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2330385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58FA2D2-8A39-48F7-86E3-294C515504FA}" type="datetimeFigureOut">
              <a:rPr lang="ru-RU">
                <a:solidFill>
                  <a:srgbClr val="92D050">
                    <a:tint val="75000"/>
                  </a:srgbClr>
                </a:solidFill>
              </a:rPr>
              <a:pPr>
                <a:defRPr/>
              </a:pPr>
              <a:t>13.03.2017</a:t>
            </a:fld>
            <a:endParaRPr lang="ru-RU">
              <a:solidFill>
                <a:srgbClr val="92D050">
                  <a:tint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7" name="Номер слайда 5"/>
          <p:cNvSpPr>
            <a:spLocks noGrp="1"/>
          </p:cNvSpPr>
          <p:nvPr>
            <p:ph type="sldNum" sz="quarter" idx="12"/>
          </p:nvPr>
        </p:nvSpPr>
        <p:spPr/>
        <p:txBody>
          <a:bodyPr/>
          <a:lstStyle>
            <a:lvl1pPr>
              <a:defRPr/>
            </a:lvl1pPr>
          </a:lstStyle>
          <a:p>
            <a:pPr>
              <a:defRPr/>
            </a:pPr>
            <a:fld id="{A3AA58B8-6979-4AD8-AC3D-86F8BEC695EF}"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238394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5DBB48C-AC91-4FC0-9B6C-15F924BC3595}" type="datetimeFigureOut">
              <a:rPr lang="ru-RU"/>
              <a:pPr>
                <a:defRPr/>
              </a:pPr>
              <a:t>13.03.2017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926B812-940E-4A52-90BD-DDC17509061D}" type="slidenum">
              <a:rPr lang="ru-RU"/>
              <a:pPr>
                <a:defRPr/>
              </a:pPr>
              <a:t>‹#›</a:t>
            </a:fld>
            <a:endParaRPr lang="ru-RU"/>
          </a:p>
        </p:txBody>
      </p:sp>
    </p:spTree>
    <p:extLst>
      <p:ext uri="{BB962C8B-B14F-4D97-AF65-F5344CB8AC3E}">
        <p14:creationId xmlns:p14="http://schemas.microsoft.com/office/powerpoint/2010/main" val="587170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9EE9EF2-C4AA-41C2-B915-09F370D428C3}" type="datetimeFigureOut">
              <a:rPr lang="ru-RU">
                <a:solidFill>
                  <a:srgbClr val="92D050">
                    <a:tint val="75000"/>
                  </a:srgbClr>
                </a:solidFill>
              </a:rPr>
              <a:pPr>
                <a:defRPr/>
              </a:pPr>
              <a:t>13.03.2017</a:t>
            </a:fld>
            <a:endParaRPr lang="ru-RU">
              <a:solidFill>
                <a:srgbClr val="92D050">
                  <a:tint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7" name="Номер слайда 5"/>
          <p:cNvSpPr>
            <a:spLocks noGrp="1"/>
          </p:cNvSpPr>
          <p:nvPr>
            <p:ph type="sldNum" sz="quarter" idx="12"/>
          </p:nvPr>
        </p:nvSpPr>
        <p:spPr/>
        <p:txBody>
          <a:bodyPr/>
          <a:lstStyle>
            <a:lvl1pPr>
              <a:defRPr/>
            </a:lvl1pPr>
          </a:lstStyle>
          <a:p>
            <a:pPr>
              <a:defRPr/>
            </a:pPr>
            <a:fld id="{2110CF7B-D71C-4B62-8DFE-E5EAE4D57E88}"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2736400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A4433C7-8542-46AC-8A20-04918BD48E02}" type="datetimeFigureOut">
              <a:rPr lang="ru-RU">
                <a:solidFill>
                  <a:srgbClr val="92D050">
                    <a:tint val="75000"/>
                  </a:srgbClr>
                </a:solidFill>
              </a:rPr>
              <a:pPr>
                <a:defRPr/>
              </a:pPr>
              <a:t>13.03.2017</a:t>
            </a:fld>
            <a:endParaRPr lang="ru-RU">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6765D43A-0BC7-4CDB-8D83-693B7BE7CDC5}"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2019800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86BF84A-C1CF-4D7A-9E49-C903EFE65953}" type="datetimeFigureOut">
              <a:rPr lang="ru-RU">
                <a:solidFill>
                  <a:srgbClr val="92D050">
                    <a:tint val="75000"/>
                  </a:srgbClr>
                </a:solidFill>
              </a:rPr>
              <a:pPr>
                <a:defRPr/>
              </a:pPr>
              <a:t>13.03.2017</a:t>
            </a:fld>
            <a:endParaRPr lang="ru-RU">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E8631592-705B-4BFA-8A34-1DB6F3FDDFF0}"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128276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35A28E0-477C-43E9-ABBB-8CA3C9985E53}" type="datetimeFigureOut">
              <a:rPr lang="ru-RU"/>
              <a:pPr>
                <a:defRPr/>
              </a:pPr>
              <a:t>13.03.2017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ADD8F81-D3D6-4503-B518-1A247E7A0612}" type="slidenum">
              <a:rPr lang="ru-RU"/>
              <a:pPr>
                <a:defRPr/>
              </a:pPr>
              <a:t>‹#›</a:t>
            </a:fld>
            <a:endParaRPr lang="ru-RU"/>
          </a:p>
        </p:txBody>
      </p:sp>
    </p:spTree>
    <p:extLst>
      <p:ext uri="{BB962C8B-B14F-4D97-AF65-F5344CB8AC3E}">
        <p14:creationId xmlns:p14="http://schemas.microsoft.com/office/powerpoint/2010/main" val="335366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3A43D68-244C-4564-AF6A-4339C9F3F24F}" type="datetimeFigureOut">
              <a:rPr lang="ru-RU"/>
              <a:pPr>
                <a:defRPr/>
              </a:pPr>
              <a:t>13.03.2017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F82D968-81FD-4EDB-8221-E4BE47C3A778}" type="slidenum">
              <a:rPr lang="ru-RU"/>
              <a:pPr>
                <a:defRPr/>
              </a:pPr>
              <a:t>‹#›</a:t>
            </a:fld>
            <a:endParaRPr lang="ru-RU"/>
          </a:p>
        </p:txBody>
      </p:sp>
    </p:spTree>
    <p:extLst>
      <p:ext uri="{BB962C8B-B14F-4D97-AF65-F5344CB8AC3E}">
        <p14:creationId xmlns:p14="http://schemas.microsoft.com/office/powerpoint/2010/main" val="77662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1DD9CBA-FD91-4BFB-A9B7-A8B538B98E9E}" type="datetimeFigureOut">
              <a:rPr lang="ru-RU"/>
              <a:pPr>
                <a:defRPr/>
              </a:pPr>
              <a:t>13.03.2017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55D48F4-6643-4C0C-8CCD-F88E105FB285}" type="slidenum">
              <a:rPr lang="ru-RU"/>
              <a:pPr>
                <a:defRPr/>
              </a:pPr>
              <a:t>‹#›</a:t>
            </a:fld>
            <a:endParaRPr lang="ru-RU"/>
          </a:p>
        </p:txBody>
      </p:sp>
    </p:spTree>
    <p:extLst>
      <p:ext uri="{BB962C8B-B14F-4D97-AF65-F5344CB8AC3E}">
        <p14:creationId xmlns:p14="http://schemas.microsoft.com/office/powerpoint/2010/main" val="219968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53721D4-FFF0-4916-8495-9DAFF1D7D6D4}" type="datetimeFigureOut">
              <a:rPr lang="ru-RU"/>
              <a:pPr>
                <a:defRPr/>
              </a:pPr>
              <a:t>13.03.2017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DEA1BC1-72B8-47A0-9C34-7C9480678987}" type="slidenum">
              <a:rPr lang="ru-RU"/>
              <a:pPr>
                <a:defRPr/>
              </a:pPr>
              <a:t>‹#›</a:t>
            </a:fld>
            <a:endParaRPr lang="ru-RU"/>
          </a:p>
        </p:txBody>
      </p:sp>
    </p:spTree>
    <p:extLst>
      <p:ext uri="{BB962C8B-B14F-4D97-AF65-F5344CB8AC3E}">
        <p14:creationId xmlns:p14="http://schemas.microsoft.com/office/powerpoint/2010/main" val="171533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A976F2E-3C44-48AF-B0ED-5C61E1B7D599}" type="datetimeFigureOut">
              <a:rPr lang="ru-RU"/>
              <a:pPr>
                <a:defRPr/>
              </a:pPr>
              <a:t>13.03.2017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C6D994C-9BD0-492C-90E4-43B8ABAF7166}" type="slidenum">
              <a:rPr lang="ru-RU"/>
              <a:pPr>
                <a:defRPr/>
              </a:pPr>
              <a:t>‹#›</a:t>
            </a:fld>
            <a:endParaRPr lang="ru-RU"/>
          </a:p>
        </p:txBody>
      </p:sp>
    </p:spTree>
    <p:extLst>
      <p:ext uri="{BB962C8B-B14F-4D97-AF65-F5344CB8AC3E}">
        <p14:creationId xmlns:p14="http://schemas.microsoft.com/office/powerpoint/2010/main" val="213071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58FA2D2-8A39-48F7-86E3-294C515504FA}" type="datetimeFigureOut">
              <a:rPr lang="ru-RU"/>
              <a:pPr>
                <a:defRPr/>
              </a:pPr>
              <a:t>13.03.2017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3AA58B8-6979-4AD8-AC3D-86F8BEC695EF}" type="slidenum">
              <a:rPr lang="ru-RU"/>
              <a:pPr>
                <a:defRPr/>
              </a:pPr>
              <a:t>‹#›</a:t>
            </a:fld>
            <a:endParaRPr lang="ru-RU"/>
          </a:p>
        </p:txBody>
      </p:sp>
    </p:spTree>
    <p:extLst>
      <p:ext uri="{BB962C8B-B14F-4D97-AF65-F5344CB8AC3E}">
        <p14:creationId xmlns:p14="http://schemas.microsoft.com/office/powerpoint/2010/main" val="48071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9EE9EF2-C4AA-41C2-B915-09F370D428C3}" type="datetimeFigureOut">
              <a:rPr lang="ru-RU"/>
              <a:pPr>
                <a:defRPr/>
              </a:pPr>
              <a:t>13.03.2017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110CF7B-D71C-4B62-8DFE-E5EAE4D57E88}" type="slidenum">
              <a:rPr lang="ru-RU"/>
              <a:pPr>
                <a:defRPr/>
              </a:pPr>
              <a:t>‹#›</a:t>
            </a:fld>
            <a:endParaRPr lang="ru-RU"/>
          </a:p>
        </p:txBody>
      </p:sp>
    </p:spTree>
    <p:extLst>
      <p:ext uri="{BB962C8B-B14F-4D97-AF65-F5344CB8AC3E}">
        <p14:creationId xmlns:p14="http://schemas.microsoft.com/office/powerpoint/2010/main" val="302140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782767B-FC2A-49CD-BD72-D53192172414}" type="datetimeFigureOut">
              <a:rPr lang="ru-RU"/>
              <a:pPr>
                <a:defRPr/>
              </a:pPr>
              <a:t>13.03.2017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61371E9-6302-4F6D-84CF-75AA5656CA5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782767B-FC2A-49CD-BD72-D53192172414}" type="datetimeFigureOut">
              <a:rPr lang="ru-RU">
                <a:solidFill>
                  <a:srgbClr val="92D050">
                    <a:tint val="75000"/>
                  </a:srgbClr>
                </a:solidFill>
              </a:rPr>
              <a:pPr>
                <a:defRPr/>
              </a:pPr>
              <a:t>13.03.2017</a:t>
            </a:fld>
            <a:endParaRPr lang="ru-RU">
              <a:solidFill>
                <a:srgbClr val="92D050">
                  <a:tint val="75000"/>
                </a:srgb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solidFill>
                <a:srgbClr val="92D050">
                  <a:tint val="75000"/>
                </a:srgb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61371E9-6302-4F6D-84CF-75AA5656CA5A}" type="slidenum">
              <a:rPr lang="ru-RU">
                <a:solidFill>
                  <a:srgbClr val="92D050">
                    <a:tint val="75000"/>
                  </a:srgbClr>
                </a:solidFill>
              </a:rPr>
              <a:pPr>
                <a:defRPr/>
              </a:pPr>
              <a:t>‹#›</a:t>
            </a:fld>
            <a:endParaRPr lang="ru-RU">
              <a:solidFill>
                <a:srgbClr val="92D050">
                  <a:tint val="75000"/>
                </a:srgbClr>
              </a:solidFill>
            </a:endParaRPr>
          </a:p>
        </p:txBody>
      </p:sp>
    </p:spTree>
    <p:extLst>
      <p:ext uri="{BB962C8B-B14F-4D97-AF65-F5344CB8AC3E}">
        <p14:creationId xmlns:p14="http://schemas.microsoft.com/office/powerpoint/2010/main" val="1769905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31840" y="3429000"/>
            <a:ext cx="5364088" cy="1728192"/>
          </a:xfrm>
          <a:solidFill>
            <a:srgbClr val="92D050"/>
          </a:solidFill>
        </p:spPr>
        <p:txBody>
          <a:bodyPr rtlCol="0">
            <a:normAutofit/>
          </a:bodyPr>
          <a:lstStyle/>
          <a:p>
            <a:pPr fontAlgn="auto">
              <a:spcAft>
                <a:spcPts val="0"/>
              </a:spcAft>
              <a:defRPr/>
            </a:pPr>
            <a:r>
              <a:rPr lang="ru-RU" b="1" dirty="0" smtClean="0">
                <a:ln w="12700">
                  <a:solidFill>
                    <a:schemeClr val="accent3">
                      <a:lumMod val="75000"/>
                    </a:schemeClr>
                  </a:solidFill>
                </a:ln>
                <a:solidFill>
                  <a:srgbClr val="FF0000"/>
                </a:solidFill>
              </a:rPr>
              <a:t>Путешествие в страну причастие</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Площадь причастных оборотов</a:t>
            </a:r>
          </a:p>
        </p:txBody>
      </p:sp>
      <p:sp>
        <p:nvSpPr>
          <p:cNvPr id="4" name="TextBox 3"/>
          <p:cNvSpPr txBox="1"/>
          <p:nvPr/>
        </p:nvSpPr>
        <p:spPr>
          <a:xfrm>
            <a:off x="258616" y="1052736"/>
            <a:ext cx="3816424" cy="4524315"/>
          </a:xfrm>
          <a:prstGeom prst="rect">
            <a:avLst/>
          </a:prstGeom>
          <a:noFill/>
        </p:spPr>
        <p:txBody>
          <a:bodyPr wrap="square" rtlCol="0">
            <a:spAutoFit/>
          </a:bodyPr>
          <a:lstStyle/>
          <a:p>
            <a:r>
              <a:rPr lang="ru-RU" sz="3200" dirty="0" smtClean="0">
                <a:solidFill>
                  <a:schemeClr val="bg2">
                    <a:lumMod val="10000"/>
                  </a:schemeClr>
                </a:solidFill>
              </a:rPr>
              <a:t>что называется причастным оборотом? </a:t>
            </a:r>
          </a:p>
          <a:p>
            <a:endParaRPr lang="ru-RU" sz="3200" dirty="0" smtClean="0">
              <a:solidFill>
                <a:schemeClr val="bg2">
                  <a:lumMod val="10000"/>
                </a:schemeClr>
              </a:solidFill>
            </a:endParaRPr>
          </a:p>
          <a:p>
            <a:r>
              <a:rPr lang="ru-RU" sz="3200" dirty="0" smtClean="0">
                <a:solidFill>
                  <a:schemeClr val="bg2">
                    <a:lumMod val="10000"/>
                  </a:schemeClr>
                </a:solidFill>
              </a:rPr>
              <a:t>Какие знаки препинания ставятся при причастных оборотах? </a:t>
            </a:r>
            <a:endParaRPr lang="ru-RU" sz="3200" dirty="0">
              <a:solidFill>
                <a:schemeClr val="bg2">
                  <a:lumMod val="10000"/>
                </a:schemeClr>
              </a:solidFill>
            </a:endParaRPr>
          </a:p>
        </p:txBody>
      </p:sp>
      <p:sp>
        <p:nvSpPr>
          <p:cNvPr id="5" name="TextBox 4"/>
          <p:cNvSpPr txBox="1"/>
          <p:nvPr/>
        </p:nvSpPr>
        <p:spPr>
          <a:xfrm>
            <a:off x="4355976" y="1196752"/>
            <a:ext cx="4248472" cy="4401205"/>
          </a:xfrm>
          <a:prstGeom prst="rect">
            <a:avLst/>
          </a:prstGeom>
          <a:noFill/>
        </p:spPr>
        <p:txBody>
          <a:bodyPr wrap="square" rtlCol="0">
            <a:spAutoFit/>
          </a:bodyPr>
          <a:lstStyle/>
          <a:p>
            <a:r>
              <a:rPr lang="ru-RU" sz="2800" dirty="0" smtClean="0">
                <a:solidFill>
                  <a:schemeClr val="bg2">
                    <a:lumMod val="10000"/>
                  </a:schemeClr>
                </a:solidFill>
              </a:rPr>
              <a:t>Причастие с зависимыми словами</a:t>
            </a:r>
          </a:p>
          <a:p>
            <a:endParaRPr lang="ru-RU" sz="2800" dirty="0" smtClean="0">
              <a:solidFill>
                <a:schemeClr val="bg2">
                  <a:lumMod val="10000"/>
                </a:schemeClr>
              </a:solidFill>
            </a:endParaRPr>
          </a:p>
          <a:p>
            <a:endParaRPr lang="ru-RU" sz="2800" dirty="0" smtClean="0">
              <a:solidFill>
                <a:schemeClr val="bg2">
                  <a:lumMod val="10000"/>
                </a:schemeClr>
              </a:solidFill>
            </a:endParaRPr>
          </a:p>
          <a:p>
            <a:r>
              <a:rPr lang="ru-RU" sz="2800" dirty="0" smtClean="0">
                <a:solidFill>
                  <a:schemeClr val="bg2">
                    <a:lumMod val="10000"/>
                  </a:schemeClr>
                </a:solidFill>
              </a:rPr>
              <a:t>если стоит после определяемого слова, то ставится запятая, а  если перед определяемым словом, то не ставится </a:t>
            </a:r>
            <a:endParaRPr lang="ru-RU" sz="2800" dirty="0">
              <a:solidFill>
                <a:schemeClr val="bg2">
                  <a:lumMod val="10000"/>
                </a:schemeClr>
              </a:solidFill>
            </a:endParaRPr>
          </a:p>
        </p:txBody>
      </p:sp>
    </p:spTree>
    <p:extLst>
      <p:ext uri="{BB962C8B-B14F-4D97-AF65-F5344CB8AC3E}">
        <p14:creationId xmlns:p14="http://schemas.microsoft.com/office/powerpoint/2010/main" val="425061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озеро </a:t>
            </a:r>
            <a:r>
              <a:rPr lang="ru-RU" b="1" dirty="0">
                <a:ln>
                  <a:solidFill>
                    <a:schemeClr val="accent3">
                      <a:lumMod val="75000"/>
                    </a:schemeClr>
                  </a:solidFill>
                </a:ln>
                <a:solidFill>
                  <a:schemeClr val="bg1"/>
                </a:solidFill>
              </a:rPr>
              <a:t>«не с причастиями» </a:t>
            </a:r>
            <a:endParaRPr lang="ru-RU" b="1" dirty="0" smtClean="0">
              <a:ln>
                <a:solidFill>
                  <a:schemeClr val="accent3">
                    <a:lumMod val="75000"/>
                  </a:schemeClr>
                </a:solidFill>
              </a:ln>
              <a:solidFill>
                <a:schemeClr val="bg1"/>
              </a:solidFill>
            </a:endParaRPr>
          </a:p>
        </p:txBody>
      </p:sp>
      <p:sp>
        <p:nvSpPr>
          <p:cNvPr id="3" name="TextBox 2"/>
          <p:cNvSpPr txBox="1"/>
          <p:nvPr/>
        </p:nvSpPr>
        <p:spPr>
          <a:xfrm>
            <a:off x="158208" y="836712"/>
            <a:ext cx="7510136" cy="5016758"/>
          </a:xfrm>
          <a:prstGeom prst="rect">
            <a:avLst/>
          </a:prstGeom>
          <a:noFill/>
        </p:spPr>
        <p:txBody>
          <a:bodyPr wrap="square" rtlCol="0">
            <a:spAutoFit/>
          </a:bodyPr>
          <a:lstStyle/>
          <a:p>
            <a:endParaRPr lang="ru-RU" sz="2000" dirty="0" smtClean="0">
              <a:solidFill>
                <a:schemeClr val="bg2">
                  <a:lumMod val="10000"/>
                </a:schemeClr>
              </a:solidFill>
            </a:endParaRPr>
          </a:p>
          <a:p>
            <a:r>
              <a:rPr lang="ru-RU" sz="2000" dirty="0" smtClean="0">
                <a:solidFill>
                  <a:schemeClr val="bg2">
                    <a:lumMod val="10000"/>
                  </a:schemeClr>
                </a:solidFill>
              </a:rPr>
              <a:t>1.	Утром по степи, (не)успевшей остыть за ночь, тянет тёплый ветер. </a:t>
            </a:r>
          </a:p>
          <a:p>
            <a:r>
              <a:rPr lang="ru-RU" sz="2000" dirty="0" smtClean="0">
                <a:solidFill>
                  <a:schemeClr val="bg2">
                    <a:lumMod val="10000"/>
                  </a:schemeClr>
                </a:solidFill>
              </a:rPr>
              <a:t>2.	Поэма состоит из (не)завершённых глав. </a:t>
            </a:r>
          </a:p>
          <a:p>
            <a:r>
              <a:rPr lang="ru-RU" sz="2000" dirty="0" smtClean="0">
                <a:solidFill>
                  <a:schemeClr val="bg2">
                    <a:lumMod val="10000"/>
                  </a:schemeClr>
                </a:solidFill>
              </a:rPr>
              <a:t>3.	Нужная книга (не)прочитана. </a:t>
            </a:r>
          </a:p>
          <a:p>
            <a:r>
              <a:rPr lang="ru-RU" sz="2000" dirty="0" smtClean="0">
                <a:solidFill>
                  <a:schemeClr val="bg2">
                    <a:lumMod val="10000"/>
                  </a:schemeClr>
                </a:solidFill>
              </a:rPr>
              <a:t>4.	(Не)</a:t>
            </a:r>
            <a:r>
              <a:rPr lang="ru-RU" sz="2000" dirty="0" err="1" smtClean="0">
                <a:solidFill>
                  <a:schemeClr val="bg2">
                    <a:lumMod val="10000"/>
                  </a:schemeClr>
                </a:solidFill>
              </a:rPr>
              <a:t>замеш</a:t>
            </a:r>
            <a:r>
              <a:rPr lang="ru-RU" sz="2000" dirty="0" smtClean="0">
                <a:solidFill>
                  <a:schemeClr val="bg2">
                    <a:lumMod val="10000"/>
                  </a:schemeClr>
                </a:solidFill>
              </a:rPr>
              <a:t>..</a:t>
            </a:r>
            <a:r>
              <a:rPr lang="ru-RU" sz="2000" dirty="0" err="1" smtClean="0">
                <a:solidFill>
                  <a:schemeClr val="bg2">
                    <a:lumMod val="10000"/>
                  </a:schemeClr>
                </a:solidFill>
              </a:rPr>
              <a:t>нный</a:t>
            </a:r>
            <a:r>
              <a:rPr lang="ru-RU" sz="2000" dirty="0" smtClean="0">
                <a:solidFill>
                  <a:schemeClr val="bg2">
                    <a:lumMod val="10000"/>
                  </a:schemeClr>
                </a:solidFill>
              </a:rPr>
              <a:t> в преступлении человек дал показания. </a:t>
            </a:r>
          </a:p>
          <a:p>
            <a:r>
              <a:rPr lang="ru-RU" sz="2000" dirty="0" smtClean="0">
                <a:solidFill>
                  <a:schemeClr val="bg2">
                    <a:lumMod val="10000"/>
                  </a:schemeClr>
                </a:solidFill>
              </a:rPr>
              <a:t>5.	(Не)высказанный упрёк светился в глазах Софьи Николаевны. </a:t>
            </a:r>
          </a:p>
          <a:p>
            <a:r>
              <a:rPr lang="ru-RU" sz="2000" dirty="0" smtClean="0">
                <a:solidFill>
                  <a:schemeClr val="bg2">
                    <a:lumMod val="10000"/>
                  </a:schemeClr>
                </a:solidFill>
              </a:rPr>
              <a:t>6.	Ветер колеблет стебелёк с ещё (не)высохшей росой. </a:t>
            </a:r>
          </a:p>
          <a:p>
            <a:r>
              <a:rPr lang="ru-RU" sz="2000" dirty="0" smtClean="0">
                <a:solidFill>
                  <a:schemeClr val="bg2">
                    <a:lumMod val="10000"/>
                  </a:schemeClr>
                </a:solidFill>
              </a:rPr>
              <a:t>7.	Справа над лесистыми холмами сияла (не)мигающая звезда. </a:t>
            </a:r>
          </a:p>
          <a:p>
            <a:r>
              <a:rPr lang="ru-RU" sz="2000" dirty="0" smtClean="0">
                <a:solidFill>
                  <a:schemeClr val="bg2">
                    <a:lumMod val="10000"/>
                  </a:schemeClr>
                </a:solidFill>
              </a:rPr>
              <a:t>8.	Кастрюля с (не)</a:t>
            </a:r>
            <a:r>
              <a:rPr lang="ru-RU" sz="2000" dirty="0" err="1" smtClean="0">
                <a:solidFill>
                  <a:schemeClr val="bg2">
                    <a:lumMod val="10000"/>
                  </a:schemeClr>
                </a:solidFill>
              </a:rPr>
              <a:t>замеш</a:t>
            </a:r>
            <a:r>
              <a:rPr lang="ru-RU" sz="2000" dirty="0" smtClean="0">
                <a:solidFill>
                  <a:schemeClr val="bg2">
                    <a:lumMod val="10000"/>
                  </a:schemeClr>
                </a:solidFill>
              </a:rPr>
              <a:t>..</a:t>
            </a:r>
            <a:r>
              <a:rPr lang="ru-RU" sz="2000" dirty="0" err="1" smtClean="0">
                <a:solidFill>
                  <a:schemeClr val="bg2">
                    <a:lumMod val="10000"/>
                  </a:schemeClr>
                </a:solidFill>
              </a:rPr>
              <a:t>нным</a:t>
            </a:r>
            <a:r>
              <a:rPr lang="ru-RU" sz="2000" dirty="0" smtClean="0">
                <a:solidFill>
                  <a:schemeClr val="bg2">
                    <a:lumMod val="10000"/>
                  </a:schemeClr>
                </a:solidFill>
              </a:rPr>
              <a:t> тестом стояла на столе. </a:t>
            </a:r>
          </a:p>
          <a:p>
            <a:r>
              <a:rPr lang="ru-RU" sz="2000" dirty="0" smtClean="0">
                <a:solidFill>
                  <a:schemeClr val="bg2">
                    <a:lumMod val="10000"/>
                  </a:schemeClr>
                </a:solidFill>
              </a:rPr>
              <a:t>9.	Ответ на запрос до сих пор (не)получен. </a:t>
            </a:r>
          </a:p>
          <a:p>
            <a:r>
              <a:rPr lang="ru-RU" sz="2000" dirty="0" smtClean="0">
                <a:solidFill>
                  <a:schemeClr val="bg2">
                    <a:lumMod val="10000"/>
                  </a:schemeClr>
                </a:solidFill>
              </a:rPr>
              <a:t>10.	Птиц гонит на юг (не)наступающий холод, а отсутствие холодов. </a:t>
            </a:r>
            <a:endParaRPr lang="ru-RU" sz="2000" dirty="0">
              <a:solidFill>
                <a:schemeClr val="bg2">
                  <a:lumMod val="10000"/>
                </a:schemeClr>
              </a:solidFill>
            </a:endParaRPr>
          </a:p>
        </p:txBody>
      </p:sp>
      <p:sp>
        <p:nvSpPr>
          <p:cNvPr id="4" name="TextBox 3"/>
          <p:cNvSpPr txBox="1"/>
          <p:nvPr/>
        </p:nvSpPr>
        <p:spPr>
          <a:xfrm>
            <a:off x="7668344" y="980728"/>
            <a:ext cx="1368152" cy="3609321"/>
          </a:xfrm>
          <a:prstGeom prst="rect">
            <a:avLst/>
          </a:prstGeom>
          <a:noFill/>
        </p:spPr>
        <p:txBody>
          <a:bodyPr wrap="square" rtlCol="0">
            <a:spAutoFit/>
          </a:bodyPr>
          <a:lstStyle/>
          <a:p>
            <a:pPr>
              <a:lnSpc>
                <a:spcPct val="115000"/>
              </a:lnSpc>
              <a:spcAft>
                <a:spcPts val="0"/>
              </a:spcAft>
            </a:pPr>
            <a:r>
              <a:rPr lang="ru-RU" sz="2000" dirty="0" smtClean="0">
                <a:solidFill>
                  <a:schemeClr val="bg2">
                    <a:lumMod val="10000"/>
                  </a:schemeClr>
                </a:solidFill>
                <a:effectLst/>
                <a:latin typeface="Times New Roman"/>
                <a:ea typeface="Times New Roman"/>
                <a:cs typeface="Times New Roman"/>
              </a:rPr>
              <a:t>Раздельно, слитно, </a:t>
            </a:r>
          </a:p>
          <a:p>
            <a:pPr>
              <a:lnSpc>
                <a:spcPct val="115000"/>
              </a:lnSpc>
              <a:spcAft>
                <a:spcPts val="0"/>
              </a:spcAft>
            </a:pPr>
            <a:r>
              <a:rPr lang="ru-RU" sz="2000" dirty="0" smtClean="0">
                <a:solidFill>
                  <a:schemeClr val="bg2">
                    <a:lumMod val="10000"/>
                  </a:schemeClr>
                </a:solidFill>
                <a:effectLst/>
                <a:latin typeface="Times New Roman"/>
                <a:ea typeface="Times New Roman"/>
                <a:cs typeface="Times New Roman"/>
              </a:rPr>
              <a:t>раздельно, </a:t>
            </a:r>
          </a:p>
          <a:p>
            <a:pPr>
              <a:lnSpc>
                <a:spcPct val="115000"/>
              </a:lnSpc>
              <a:spcAft>
                <a:spcPts val="0"/>
              </a:spcAft>
            </a:pPr>
            <a:r>
              <a:rPr lang="ru-RU" sz="2000" dirty="0" smtClean="0">
                <a:solidFill>
                  <a:schemeClr val="bg2">
                    <a:lumMod val="10000"/>
                  </a:schemeClr>
                </a:solidFill>
                <a:effectLst/>
                <a:latin typeface="Times New Roman"/>
                <a:ea typeface="Times New Roman"/>
                <a:cs typeface="Times New Roman"/>
              </a:rPr>
              <a:t>раздельно, </a:t>
            </a:r>
          </a:p>
          <a:p>
            <a:pPr>
              <a:lnSpc>
                <a:spcPct val="115000"/>
              </a:lnSpc>
              <a:spcAft>
                <a:spcPts val="0"/>
              </a:spcAft>
            </a:pPr>
            <a:r>
              <a:rPr lang="ru-RU" sz="2000" dirty="0" smtClean="0">
                <a:solidFill>
                  <a:schemeClr val="bg2">
                    <a:lumMod val="10000"/>
                  </a:schemeClr>
                </a:solidFill>
                <a:effectLst/>
                <a:latin typeface="Times New Roman"/>
                <a:ea typeface="Times New Roman"/>
                <a:cs typeface="Times New Roman"/>
              </a:rPr>
              <a:t>слитно, </a:t>
            </a:r>
          </a:p>
          <a:p>
            <a:pPr>
              <a:lnSpc>
                <a:spcPct val="115000"/>
              </a:lnSpc>
              <a:spcAft>
                <a:spcPts val="0"/>
              </a:spcAft>
            </a:pPr>
            <a:r>
              <a:rPr lang="ru-RU" sz="2000" dirty="0" smtClean="0">
                <a:solidFill>
                  <a:schemeClr val="bg2">
                    <a:lumMod val="10000"/>
                  </a:schemeClr>
                </a:solidFill>
                <a:effectLst/>
                <a:latin typeface="Times New Roman"/>
                <a:ea typeface="Times New Roman"/>
                <a:cs typeface="Times New Roman"/>
              </a:rPr>
              <a:t>раздельно, </a:t>
            </a:r>
          </a:p>
          <a:p>
            <a:pPr>
              <a:lnSpc>
                <a:spcPct val="115000"/>
              </a:lnSpc>
              <a:spcAft>
                <a:spcPts val="0"/>
              </a:spcAft>
            </a:pPr>
            <a:r>
              <a:rPr lang="ru-RU" sz="2000" dirty="0" smtClean="0">
                <a:solidFill>
                  <a:schemeClr val="bg2">
                    <a:lumMod val="10000"/>
                  </a:schemeClr>
                </a:solidFill>
                <a:effectLst/>
                <a:latin typeface="Times New Roman"/>
                <a:ea typeface="Times New Roman"/>
                <a:cs typeface="Times New Roman"/>
              </a:rPr>
              <a:t>слитно,</a:t>
            </a:r>
          </a:p>
          <a:p>
            <a:pPr>
              <a:lnSpc>
                <a:spcPct val="115000"/>
              </a:lnSpc>
              <a:spcAft>
                <a:spcPts val="0"/>
              </a:spcAft>
            </a:pPr>
            <a:r>
              <a:rPr lang="ru-RU" sz="2000" dirty="0" smtClean="0">
                <a:solidFill>
                  <a:schemeClr val="bg2">
                    <a:lumMod val="10000"/>
                  </a:schemeClr>
                </a:solidFill>
                <a:effectLst/>
                <a:latin typeface="Times New Roman"/>
                <a:ea typeface="Times New Roman"/>
                <a:cs typeface="Times New Roman"/>
              </a:rPr>
              <a:t> слитно, раздельно, раздельно</a:t>
            </a:r>
            <a:endParaRPr lang="ru-RU" sz="2000" dirty="0">
              <a:solidFill>
                <a:schemeClr val="bg2">
                  <a:lumMod val="10000"/>
                </a:schemeClr>
              </a:solidFill>
              <a:effectLst/>
              <a:latin typeface="Calibri"/>
              <a:ea typeface="Calibri"/>
              <a:cs typeface="Times New Roman"/>
            </a:endParaRPr>
          </a:p>
        </p:txBody>
      </p:sp>
    </p:spTree>
    <p:extLst>
      <p:ext uri="{BB962C8B-B14F-4D97-AF65-F5344CB8AC3E}">
        <p14:creationId xmlns:p14="http://schemas.microsoft.com/office/powerpoint/2010/main" val="138578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3">
            <a:extLst>
              <a:ext uri="{28A0092B-C50C-407E-A947-70E740481C1C}">
                <a14:useLocalDpi xmlns:a14="http://schemas.microsoft.com/office/drawing/2010/main" val="0"/>
              </a:ext>
            </a:extLst>
          </a:blip>
          <a:srcRect l="20959" t="25939" r="22191" b="9737"/>
          <a:stretch/>
        </p:blipFill>
        <p:spPr>
          <a:xfrm>
            <a:off x="186877" y="221434"/>
            <a:ext cx="8777611" cy="5583830"/>
          </a:xfrm>
          <a:prstGeom prst="rect">
            <a:avLst/>
          </a:prstGeom>
        </p:spPr>
      </p:pic>
    </p:spTree>
    <p:extLst>
      <p:ext uri="{BB962C8B-B14F-4D97-AF65-F5344CB8AC3E}">
        <p14:creationId xmlns:p14="http://schemas.microsoft.com/office/powerpoint/2010/main" val="1729697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Домашнее задание</a:t>
            </a:r>
          </a:p>
        </p:txBody>
      </p:sp>
      <p:sp>
        <p:nvSpPr>
          <p:cNvPr id="3" name="TextBox 2"/>
          <p:cNvSpPr txBox="1"/>
          <p:nvPr/>
        </p:nvSpPr>
        <p:spPr>
          <a:xfrm>
            <a:off x="395536" y="1124744"/>
            <a:ext cx="7776864" cy="4520597"/>
          </a:xfrm>
          <a:prstGeom prst="rect">
            <a:avLst/>
          </a:prstGeom>
          <a:noFill/>
        </p:spPr>
        <p:txBody>
          <a:bodyPr wrap="square" rtlCol="0">
            <a:spAutoFit/>
          </a:bodyPr>
          <a:lstStyle/>
          <a:p>
            <a:pPr algn="just">
              <a:lnSpc>
                <a:spcPct val="115000"/>
              </a:lnSpc>
              <a:spcAft>
                <a:spcPts val="0"/>
              </a:spcAft>
            </a:pPr>
            <a:r>
              <a:rPr lang="ru-RU" sz="2800" dirty="0" smtClean="0">
                <a:solidFill>
                  <a:schemeClr val="bg2">
                    <a:lumMod val="10000"/>
                  </a:schemeClr>
                </a:solidFill>
                <a:effectLst/>
                <a:latin typeface="Times New Roman"/>
                <a:ea typeface="Times New Roman"/>
                <a:cs typeface="Times New Roman"/>
              </a:rPr>
              <a:t>В соответствии с вашими оценками получаете задания: у кого была зеленая карточка- придумайте загадки о причастии, или небольшие стихотворения, связанные с правилами его написания. У кого желтая карточка- выполните любое упражнение из учебника, на правило, которое вам непонятно. У кого красная карточка- прочитать еще раз теорию, выполнить упр.№ 172. Для всех: сделать </a:t>
            </a:r>
            <a:r>
              <a:rPr lang="ru-RU" sz="2800" dirty="0" err="1" smtClean="0">
                <a:solidFill>
                  <a:schemeClr val="bg2">
                    <a:lumMod val="10000"/>
                  </a:schemeClr>
                </a:solidFill>
                <a:effectLst/>
                <a:latin typeface="Times New Roman"/>
                <a:ea typeface="Times New Roman"/>
                <a:cs typeface="Times New Roman"/>
              </a:rPr>
              <a:t>синквейн</a:t>
            </a:r>
            <a:r>
              <a:rPr lang="ru-RU" sz="2800" dirty="0" smtClean="0">
                <a:solidFill>
                  <a:schemeClr val="bg2">
                    <a:lumMod val="10000"/>
                  </a:schemeClr>
                </a:solidFill>
                <a:effectLst/>
                <a:latin typeface="Times New Roman"/>
                <a:ea typeface="Times New Roman"/>
                <a:cs typeface="Times New Roman"/>
              </a:rPr>
              <a:t>. </a:t>
            </a:r>
            <a:endParaRPr lang="ru-RU" sz="2800" dirty="0">
              <a:solidFill>
                <a:schemeClr val="bg2">
                  <a:lumMod val="10000"/>
                </a:schemeClr>
              </a:solidFill>
              <a:effectLst/>
              <a:latin typeface="Calibri"/>
              <a:ea typeface="Calibri"/>
              <a:cs typeface="Times New Roman"/>
            </a:endParaRPr>
          </a:p>
        </p:txBody>
      </p:sp>
    </p:spTree>
    <p:extLst>
      <p:ext uri="{BB962C8B-B14F-4D97-AF65-F5344CB8AC3E}">
        <p14:creationId xmlns:p14="http://schemas.microsoft.com/office/powerpoint/2010/main" val="28528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79512" y="28817"/>
            <a:ext cx="8568952" cy="5511637"/>
          </a:xfrm>
          <a:prstGeom prst="rect">
            <a:avLst/>
          </a:prstGeom>
          <a:noFill/>
        </p:spPr>
        <p:txBody>
          <a:bodyPr wrap="square" rtlCol="0">
            <a:spAutoFit/>
          </a:bodyPr>
          <a:lstStyle/>
          <a:p>
            <a:pPr algn="just">
              <a:lnSpc>
                <a:spcPct val="115000"/>
              </a:lnSpc>
              <a:spcAft>
                <a:spcPts val="0"/>
              </a:spcAft>
            </a:pPr>
            <a:r>
              <a:rPr lang="ru-RU" sz="2800" b="1" dirty="0" smtClean="0">
                <a:solidFill>
                  <a:srgbClr val="080808"/>
                </a:solidFill>
                <a:effectLst/>
                <a:latin typeface="Times New Roman"/>
                <a:ea typeface="Times New Roman"/>
                <a:cs typeface="Times New Roman"/>
              </a:rPr>
              <a:t>Во время завоевательных походов в Малой Азии Александр Македонский, пройдя Ликию и </a:t>
            </a:r>
            <a:r>
              <a:rPr lang="ru-RU" sz="2800" b="1" dirty="0" err="1" smtClean="0">
                <a:solidFill>
                  <a:srgbClr val="080808"/>
                </a:solidFill>
                <a:effectLst/>
                <a:latin typeface="Times New Roman"/>
                <a:ea typeface="Times New Roman"/>
                <a:cs typeface="Times New Roman"/>
              </a:rPr>
              <a:t>Памфилию</a:t>
            </a:r>
            <a:r>
              <a:rPr lang="ru-RU" sz="2800" b="1" dirty="0" smtClean="0">
                <a:solidFill>
                  <a:srgbClr val="080808"/>
                </a:solidFill>
                <a:effectLst/>
                <a:latin typeface="Times New Roman"/>
                <a:ea typeface="Times New Roman"/>
                <a:cs typeface="Times New Roman"/>
              </a:rPr>
              <a:t>, вступил в столицу Фригии </a:t>
            </a:r>
            <a:r>
              <a:rPr lang="ru-RU" sz="2800" b="1" dirty="0" err="1" smtClean="0">
                <a:solidFill>
                  <a:srgbClr val="080808"/>
                </a:solidFill>
                <a:effectLst/>
                <a:latin typeface="Times New Roman"/>
                <a:ea typeface="Times New Roman"/>
                <a:cs typeface="Times New Roman"/>
              </a:rPr>
              <a:t>Гордион</a:t>
            </a:r>
            <a:r>
              <a:rPr lang="ru-RU" sz="2800" b="1" dirty="0" smtClean="0">
                <a:solidFill>
                  <a:srgbClr val="080808"/>
                </a:solidFill>
                <a:effectLst/>
                <a:latin typeface="Times New Roman"/>
                <a:ea typeface="Times New Roman"/>
                <a:cs typeface="Times New Roman"/>
              </a:rPr>
              <a:t> и остановился здесь на отдых. В </a:t>
            </a:r>
            <a:r>
              <a:rPr lang="ru-RU" sz="2800" b="1" dirty="0" err="1" smtClean="0">
                <a:solidFill>
                  <a:srgbClr val="080808"/>
                </a:solidFill>
                <a:effectLst/>
                <a:latin typeface="Times New Roman"/>
                <a:ea typeface="Times New Roman"/>
                <a:cs typeface="Times New Roman"/>
              </a:rPr>
              <a:t>Гордионе</a:t>
            </a:r>
            <a:r>
              <a:rPr lang="ru-RU" sz="2800" b="1" dirty="0" smtClean="0">
                <a:solidFill>
                  <a:srgbClr val="080808"/>
                </a:solidFill>
                <a:effectLst/>
                <a:latin typeface="Times New Roman"/>
                <a:ea typeface="Times New Roman"/>
                <a:cs typeface="Times New Roman"/>
              </a:rPr>
              <a:t> Александру показали повозку, которая якобы принадлежала фригийскому царю Гордию. Тому, кто</a:t>
            </a:r>
            <a:r>
              <a:rPr lang="ru-RU" sz="2800" b="1" dirty="0">
                <a:solidFill>
                  <a:srgbClr val="080808"/>
                </a:solidFill>
                <a:latin typeface="Calibri"/>
                <a:ea typeface="Times New Roman"/>
                <a:cs typeface="Times New Roman"/>
              </a:rPr>
              <a:t> </a:t>
            </a:r>
            <a:r>
              <a:rPr lang="ru-RU" sz="2800" b="1" dirty="0" smtClean="0">
                <a:solidFill>
                  <a:srgbClr val="080808"/>
                </a:solidFill>
                <a:effectLst/>
                <a:latin typeface="Times New Roman"/>
                <a:ea typeface="Times New Roman"/>
                <a:cs typeface="Times New Roman"/>
              </a:rPr>
              <a:t>сумеет развязать узел на её ярме, было предсказано владеть Азией. Александр не смог развязать узел, и тогда он вынул меч и одним ударом разрубил его. Отсюда и пошло выражение «разрубить гордиев узел».</a:t>
            </a:r>
            <a:endParaRPr lang="ru-RU" sz="2800" b="1" dirty="0">
              <a:solidFill>
                <a:srgbClr val="080808"/>
              </a:solidFill>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Чем является это выражение?</a:t>
            </a:r>
          </a:p>
        </p:txBody>
      </p:sp>
      <p:sp>
        <p:nvSpPr>
          <p:cNvPr id="3" name="TextBox 2"/>
          <p:cNvSpPr txBox="1"/>
          <p:nvPr/>
        </p:nvSpPr>
        <p:spPr>
          <a:xfrm>
            <a:off x="539552" y="1412776"/>
            <a:ext cx="7992888" cy="707886"/>
          </a:xfrm>
          <a:prstGeom prst="rect">
            <a:avLst/>
          </a:prstGeom>
          <a:noFill/>
        </p:spPr>
        <p:txBody>
          <a:bodyPr wrap="square" rtlCol="0">
            <a:spAutoFit/>
          </a:bodyPr>
          <a:lstStyle/>
          <a:p>
            <a:r>
              <a:rPr lang="ru-RU" sz="4000" dirty="0" smtClean="0">
                <a:solidFill>
                  <a:schemeClr val="bg2">
                    <a:lumMod val="10000"/>
                  </a:schemeClr>
                </a:solidFill>
              </a:rPr>
              <a:t>фразеологизм</a:t>
            </a:r>
            <a:endParaRPr lang="ru-RU" sz="4000" dirty="0">
              <a:solidFill>
                <a:schemeClr val="bg2">
                  <a:lumMod val="10000"/>
                </a:schemeClr>
              </a:solidFill>
            </a:endParaRPr>
          </a:p>
        </p:txBody>
      </p:sp>
      <p:sp>
        <p:nvSpPr>
          <p:cNvPr id="4" name="TextBox 3"/>
          <p:cNvSpPr txBox="1"/>
          <p:nvPr/>
        </p:nvSpPr>
        <p:spPr>
          <a:xfrm>
            <a:off x="539552" y="2564904"/>
            <a:ext cx="7776864" cy="2585323"/>
          </a:xfrm>
          <a:prstGeom prst="rect">
            <a:avLst/>
          </a:prstGeom>
          <a:noFill/>
        </p:spPr>
        <p:txBody>
          <a:bodyPr wrap="square" rtlCol="0">
            <a:spAutoFit/>
          </a:bodyPr>
          <a:lstStyle/>
          <a:p>
            <a:r>
              <a:rPr lang="ru-RU" sz="5400" dirty="0" smtClean="0">
                <a:solidFill>
                  <a:schemeClr val="bg2">
                    <a:lumMod val="10000"/>
                  </a:schemeClr>
                </a:solidFill>
              </a:rPr>
              <a:t>Значение: </a:t>
            </a:r>
            <a:r>
              <a:rPr lang="ru-RU" sz="5400" dirty="0">
                <a:solidFill>
                  <a:schemeClr val="bg2">
                    <a:lumMod val="10000"/>
                  </a:schemeClr>
                </a:solidFill>
                <a:latin typeface="Times New Roman"/>
              </a:rPr>
              <a:t>п</a:t>
            </a:r>
            <a:r>
              <a:rPr lang="ru-RU" sz="5400" dirty="0" smtClean="0">
                <a:solidFill>
                  <a:schemeClr val="bg2">
                    <a:lumMod val="10000"/>
                  </a:schemeClr>
                </a:solidFill>
                <a:effectLst/>
                <a:latin typeface="Times New Roman"/>
                <a:ea typeface="Times New Roman"/>
              </a:rPr>
              <a:t>реодолевать трудности и решать задачи</a:t>
            </a:r>
            <a:r>
              <a:rPr lang="ru-RU" sz="5400" dirty="0" smtClean="0">
                <a:solidFill>
                  <a:schemeClr val="bg2">
                    <a:lumMod val="10000"/>
                  </a:schemeClr>
                </a:solidFill>
              </a:rPr>
              <a:t> </a:t>
            </a:r>
            <a:endParaRPr lang="ru-RU" sz="5400" dirty="0">
              <a:solidFill>
                <a:schemeClr val="bg2">
                  <a:lumMod val="10000"/>
                </a:schemeClr>
              </a:solidFill>
            </a:endParaRPr>
          </a:p>
        </p:txBody>
      </p:sp>
    </p:spTree>
    <p:extLst>
      <p:ext uri="{BB962C8B-B14F-4D97-AF65-F5344CB8AC3E}">
        <p14:creationId xmlns:p14="http://schemas.microsoft.com/office/powerpoint/2010/main" val="10609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51520" y="116632"/>
            <a:ext cx="8712968" cy="6124754"/>
          </a:xfrm>
          <a:prstGeom prst="rect">
            <a:avLst/>
          </a:prstGeom>
          <a:noFill/>
        </p:spPr>
        <p:txBody>
          <a:bodyPr wrap="square" rtlCol="0">
            <a:spAutoFit/>
          </a:bodyPr>
          <a:lstStyle/>
          <a:p>
            <a:r>
              <a:rPr lang="ru-RU" sz="2800" dirty="0" smtClean="0">
                <a:solidFill>
                  <a:schemeClr val="bg2">
                    <a:lumMod val="10000"/>
                  </a:schemeClr>
                </a:solidFill>
                <a:latin typeface="Times New Roman" pitchFamily="18" charset="0"/>
                <a:cs typeface="Times New Roman" pitchFamily="18" charset="0"/>
              </a:rPr>
              <a:t>Поливавший (действительное причастие прошедшего  времени), тянувший (действительное причастие прошедшего времени), покрытый (страдательное причастие прошедшего времени), отмотанный (страдательное причастие прошедшего времени), суетящийся (действительное причастие настоящего времени), подметающий (действительное причастие настоящего времени), читаемый (страдательное причастие настоящего времени), носимый (страдательное причастие настоящего времени), не замеченная учеником ошибка (раздельно), комната не проветрена (раздельно), недоумевающий взгляд( слитно), пуговица оторвана, хваленый ученик, событие описано </a:t>
            </a:r>
            <a:endParaRPr lang="ru-RU" sz="2800"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604980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611560" y="476672"/>
            <a:ext cx="7920880" cy="4154984"/>
          </a:xfrm>
          <a:prstGeom prst="rect">
            <a:avLst/>
          </a:prstGeom>
          <a:noFill/>
        </p:spPr>
        <p:txBody>
          <a:bodyPr wrap="square" rtlCol="0">
            <a:spAutoFit/>
          </a:bodyPr>
          <a:lstStyle/>
          <a:p>
            <a:pPr algn="ctr"/>
            <a:r>
              <a:rPr lang="ru-RU" sz="4400" dirty="0" smtClean="0">
                <a:solidFill>
                  <a:srgbClr val="080808"/>
                </a:solidFill>
              </a:rPr>
              <a:t>Цель нашего урока:</a:t>
            </a:r>
          </a:p>
          <a:p>
            <a:pPr algn="ctr"/>
            <a:r>
              <a:rPr lang="ru-RU" sz="4400" dirty="0" smtClean="0">
                <a:solidFill>
                  <a:srgbClr val="080808"/>
                </a:solidFill>
              </a:rPr>
              <a:t>Повторить </a:t>
            </a:r>
            <a:r>
              <a:rPr lang="ru-RU" sz="4400" dirty="0">
                <a:solidFill>
                  <a:srgbClr val="080808"/>
                </a:solidFill>
              </a:rPr>
              <a:t>и закрепить орфографические и пунктуационные правила, изученные в теме «Причастие» </a:t>
            </a:r>
          </a:p>
        </p:txBody>
      </p:sp>
    </p:spTree>
    <p:extLst>
      <p:ext uri="{BB962C8B-B14F-4D97-AF65-F5344CB8AC3E}">
        <p14:creationId xmlns:p14="http://schemas.microsoft.com/office/powerpoint/2010/main" val="129953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07504" y="22454"/>
            <a:ext cx="3960440" cy="5521512"/>
          </a:xfrm>
          <a:prstGeom prst="rect">
            <a:avLst/>
          </a:prstGeom>
          <a:noFill/>
        </p:spPr>
        <p:txBody>
          <a:bodyPr wrap="square" rtlCol="0">
            <a:spAutoFit/>
          </a:bodyPr>
          <a:lstStyle/>
          <a:p>
            <a:pPr algn="just">
              <a:lnSpc>
                <a:spcPct val="115000"/>
              </a:lnSpc>
              <a:spcAft>
                <a:spcPts val="0"/>
              </a:spcAft>
            </a:pPr>
            <a:r>
              <a:rPr lang="ru-RU" sz="2800" dirty="0" smtClean="0">
                <a:solidFill>
                  <a:schemeClr val="bg2">
                    <a:lumMod val="10000"/>
                  </a:schemeClr>
                </a:solidFill>
                <a:effectLst/>
                <a:latin typeface="Times New Roman"/>
                <a:ea typeface="Times New Roman"/>
                <a:cs typeface="Times New Roman"/>
              </a:rPr>
              <a:t>- что такое причастие? </a:t>
            </a:r>
            <a:endParaRPr lang="ru-RU" sz="2800" dirty="0" smtClean="0">
              <a:solidFill>
                <a:schemeClr val="bg2">
                  <a:lumMod val="10000"/>
                </a:schemeClr>
              </a:solidFill>
              <a:effectLst/>
              <a:latin typeface="Calibri"/>
              <a:ea typeface="Calibri"/>
              <a:cs typeface="Times New Roman"/>
            </a:endParaRPr>
          </a:p>
          <a:p>
            <a:pPr algn="just">
              <a:lnSpc>
                <a:spcPct val="115000"/>
              </a:lnSpc>
              <a:spcAft>
                <a:spcPts val="0"/>
              </a:spcAft>
            </a:pPr>
            <a:r>
              <a:rPr lang="ru-RU" sz="2800" dirty="0" smtClean="0">
                <a:solidFill>
                  <a:schemeClr val="bg2">
                    <a:lumMod val="10000"/>
                  </a:schemeClr>
                </a:solidFill>
                <a:effectLst/>
                <a:latin typeface="Times New Roman"/>
                <a:ea typeface="Times New Roman"/>
                <a:cs typeface="Times New Roman"/>
              </a:rPr>
              <a:t>-Признаки каких частей речи включает в себя причастие?</a:t>
            </a:r>
            <a:endParaRPr lang="ru-RU" sz="2800" dirty="0" smtClean="0">
              <a:solidFill>
                <a:schemeClr val="bg2">
                  <a:lumMod val="10000"/>
                </a:schemeClr>
              </a:solidFill>
              <a:effectLst/>
              <a:latin typeface="Calibri"/>
              <a:ea typeface="Calibri"/>
              <a:cs typeface="Times New Roman"/>
            </a:endParaRPr>
          </a:p>
          <a:p>
            <a:r>
              <a:rPr lang="ru-RU" sz="2800" dirty="0" smtClean="0">
                <a:solidFill>
                  <a:schemeClr val="bg2">
                    <a:lumMod val="10000"/>
                  </a:schemeClr>
                </a:solidFill>
                <a:effectLst/>
                <a:latin typeface="Times New Roman"/>
                <a:ea typeface="Times New Roman"/>
              </a:rPr>
              <a:t>получается, что они его родственники, и они преподнесли Причастию свои подарки. Перечислите, какие признаки прилагательного и глагола вы знаете. </a:t>
            </a:r>
            <a:endParaRPr lang="ru-RU" sz="2800" dirty="0">
              <a:solidFill>
                <a:schemeClr val="bg2">
                  <a:lumMod val="10000"/>
                </a:schemeClr>
              </a:solidFill>
            </a:endParaRPr>
          </a:p>
        </p:txBody>
      </p:sp>
      <p:sp>
        <p:nvSpPr>
          <p:cNvPr id="5" name="TextBox 4"/>
          <p:cNvSpPr txBox="1"/>
          <p:nvPr/>
        </p:nvSpPr>
        <p:spPr>
          <a:xfrm>
            <a:off x="4211960" y="25685"/>
            <a:ext cx="4752528" cy="6038576"/>
          </a:xfrm>
          <a:prstGeom prst="rect">
            <a:avLst/>
          </a:prstGeom>
          <a:noFill/>
        </p:spPr>
        <p:txBody>
          <a:bodyPr wrap="square" rtlCol="0">
            <a:spAutoFit/>
          </a:bodyPr>
          <a:lstStyle/>
          <a:p>
            <a:pPr algn="just">
              <a:lnSpc>
                <a:spcPct val="115000"/>
              </a:lnSpc>
              <a:spcAft>
                <a:spcPts val="0"/>
              </a:spcAft>
            </a:pPr>
            <a:r>
              <a:rPr lang="ru-RU" sz="2800" dirty="0" smtClean="0">
                <a:solidFill>
                  <a:schemeClr val="bg2">
                    <a:lumMod val="10000"/>
                  </a:schemeClr>
                </a:solidFill>
                <a:effectLst/>
                <a:latin typeface="Times New Roman"/>
                <a:ea typeface="Times New Roman"/>
                <a:cs typeface="Times New Roman"/>
              </a:rPr>
              <a:t>Причастие – особая форма глагола.</a:t>
            </a:r>
            <a:endParaRPr lang="ru-RU" sz="2800" dirty="0" smtClean="0">
              <a:solidFill>
                <a:schemeClr val="bg2">
                  <a:lumMod val="10000"/>
                </a:schemeClr>
              </a:solidFill>
              <a:effectLst/>
              <a:latin typeface="Calibri"/>
              <a:ea typeface="Calibri"/>
              <a:cs typeface="Times New Roman"/>
            </a:endParaRPr>
          </a:p>
          <a:p>
            <a:pPr algn="just">
              <a:lnSpc>
                <a:spcPct val="115000"/>
              </a:lnSpc>
              <a:spcAft>
                <a:spcPts val="0"/>
              </a:spcAft>
            </a:pPr>
            <a:r>
              <a:rPr lang="ru-RU" sz="2800" dirty="0" smtClean="0">
                <a:solidFill>
                  <a:schemeClr val="bg2">
                    <a:lumMod val="10000"/>
                  </a:schemeClr>
                </a:solidFill>
                <a:effectLst/>
                <a:latin typeface="Times New Roman"/>
                <a:ea typeface="Times New Roman"/>
                <a:cs typeface="Times New Roman"/>
              </a:rPr>
              <a:t>Глагол и прилагательное</a:t>
            </a:r>
            <a:endParaRPr lang="ru-RU" sz="2800" dirty="0" smtClean="0">
              <a:solidFill>
                <a:schemeClr val="bg2">
                  <a:lumMod val="10000"/>
                </a:schemeClr>
              </a:solidFill>
              <a:effectLst/>
              <a:latin typeface="Calibri"/>
              <a:ea typeface="Calibri"/>
              <a:cs typeface="Times New Roman"/>
            </a:endParaRPr>
          </a:p>
          <a:p>
            <a:pPr>
              <a:lnSpc>
                <a:spcPct val="115000"/>
              </a:lnSpc>
              <a:spcAft>
                <a:spcPts val="0"/>
              </a:spcAft>
            </a:pPr>
            <a:r>
              <a:rPr lang="ru-RU" sz="2800" dirty="0" smtClean="0">
                <a:solidFill>
                  <a:schemeClr val="bg2">
                    <a:lumMod val="10000"/>
                  </a:schemeClr>
                </a:solidFill>
                <a:effectLst/>
                <a:latin typeface="Times New Roman"/>
                <a:ea typeface="Times New Roman"/>
                <a:cs typeface="Times New Roman"/>
              </a:rPr>
              <a:t>Подарки глагола: вопросы что делать? что сделать? возвратность, переходность, вид, наклонение, время, роль в предложении</a:t>
            </a:r>
            <a:endParaRPr lang="ru-RU" sz="2800" dirty="0" smtClean="0">
              <a:solidFill>
                <a:schemeClr val="bg2">
                  <a:lumMod val="10000"/>
                </a:schemeClr>
              </a:solidFill>
              <a:effectLst/>
              <a:latin typeface="Calibri"/>
              <a:ea typeface="Calibri"/>
              <a:cs typeface="Times New Roman"/>
            </a:endParaRPr>
          </a:p>
          <a:p>
            <a:pPr algn="just">
              <a:lnSpc>
                <a:spcPct val="115000"/>
              </a:lnSpc>
              <a:spcAft>
                <a:spcPts val="0"/>
              </a:spcAft>
            </a:pPr>
            <a:r>
              <a:rPr lang="ru-RU" sz="2800" dirty="0" smtClean="0">
                <a:solidFill>
                  <a:schemeClr val="bg2">
                    <a:lumMod val="10000"/>
                  </a:schemeClr>
                </a:solidFill>
                <a:effectLst/>
                <a:latin typeface="Times New Roman"/>
                <a:ea typeface="Times New Roman"/>
                <a:cs typeface="Times New Roman"/>
              </a:rPr>
              <a:t>-Подарки прилагательного: вопросы какой? каков? род, число, падеж, склонение, роль в предложении</a:t>
            </a:r>
            <a:endParaRPr lang="ru-RU" sz="2800" dirty="0">
              <a:solidFill>
                <a:schemeClr val="bg2">
                  <a:lumMod val="10000"/>
                </a:schemeClr>
              </a:solidFill>
              <a:effectLst/>
              <a:latin typeface="Calibri"/>
              <a:ea typeface="Calibri"/>
              <a:cs typeface="Times New Roman"/>
            </a:endParaRPr>
          </a:p>
        </p:txBody>
      </p:sp>
    </p:spTree>
    <p:extLst>
      <p:ext uri="{BB962C8B-B14F-4D97-AF65-F5344CB8AC3E}">
        <p14:creationId xmlns:p14="http://schemas.microsoft.com/office/powerpoint/2010/main" val="197816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1124744"/>
          </a:xfrm>
          <a:solidFill>
            <a:srgbClr val="92D050"/>
          </a:solidFill>
        </p:spPr>
        <p:txBody>
          <a:bodyPr rtlCol="0">
            <a:normAutofit fontScale="90000"/>
          </a:bodyPr>
          <a:lstStyle/>
          <a:p>
            <a:pPr fontAlgn="auto">
              <a:spcAft>
                <a:spcPts val="0"/>
              </a:spcAft>
              <a:defRPr/>
            </a:pPr>
            <a:r>
              <a:rPr lang="ru-RU" b="1" dirty="0" smtClean="0">
                <a:ln>
                  <a:solidFill>
                    <a:schemeClr val="accent3">
                      <a:lumMod val="75000"/>
                    </a:schemeClr>
                  </a:solidFill>
                </a:ln>
                <a:solidFill>
                  <a:schemeClr val="bg1"/>
                </a:solidFill>
              </a:rPr>
              <a:t>Дорога действительных и страдательных причастий</a:t>
            </a:r>
          </a:p>
        </p:txBody>
      </p:sp>
      <p:sp>
        <p:nvSpPr>
          <p:cNvPr id="3" name="TextBox 2"/>
          <p:cNvSpPr txBox="1"/>
          <p:nvPr/>
        </p:nvSpPr>
        <p:spPr>
          <a:xfrm>
            <a:off x="179512" y="1412776"/>
            <a:ext cx="3960440" cy="1569660"/>
          </a:xfrm>
          <a:prstGeom prst="rect">
            <a:avLst/>
          </a:prstGeom>
          <a:noFill/>
        </p:spPr>
        <p:txBody>
          <a:bodyPr wrap="square" rtlCol="0">
            <a:spAutoFit/>
          </a:bodyPr>
          <a:lstStyle/>
          <a:p>
            <a:r>
              <a:rPr lang="ru-RU" sz="2400" dirty="0" smtClean="0">
                <a:solidFill>
                  <a:schemeClr val="bg2">
                    <a:lumMod val="10000"/>
                  </a:schemeClr>
                </a:solidFill>
                <a:effectLst/>
                <a:latin typeface="Times New Roman"/>
                <a:ea typeface="Times New Roman"/>
              </a:rPr>
              <a:t>цифровой диктант, где цифра 1– действительное причастие; 2– страдательное причастие. </a:t>
            </a:r>
            <a:endParaRPr lang="ru-RU" sz="2400" dirty="0">
              <a:solidFill>
                <a:schemeClr val="bg2">
                  <a:lumMod val="10000"/>
                </a:schemeClr>
              </a:solidFill>
            </a:endParaRPr>
          </a:p>
        </p:txBody>
      </p:sp>
      <p:sp>
        <p:nvSpPr>
          <p:cNvPr id="4" name="TextBox 3"/>
          <p:cNvSpPr txBox="1"/>
          <p:nvPr/>
        </p:nvSpPr>
        <p:spPr>
          <a:xfrm>
            <a:off x="179512" y="3038853"/>
            <a:ext cx="3672408" cy="3065455"/>
          </a:xfrm>
          <a:prstGeom prst="rect">
            <a:avLst/>
          </a:prstGeom>
          <a:noFill/>
        </p:spPr>
        <p:txBody>
          <a:bodyPr wrap="square" rtlCol="0">
            <a:spAutoFit/>
          </a:bodyPr>
          <a:lstStyle/>
          <a:p>
            <a:pPr>
              <a:lnSpc>
                <a:spcPct val="115000"/>
              </a:lnSpc>
              <a:spcAft>
                <a:spcPts val="0"/>
              </a:spcAft>
            </a:pPr>
            <a:r>
              <a:rPr lang="ru-RU" sz="2400" dirty="0" smtClean="0">
                <a:solidFill>
                  <a:schemeClr val="bg2">
                    <a:lumMod val="10000"/>
                  </a:schemeClr>
                </a:solidFill>
                <a:effectLst/>
                <a:latin typeface="Times New Roman"/>
                <a:ea typeface="Times New Roman"/>
                <a:cs typeface="Times New Roman"/>
              </a:rPr>
              <a:t>Умывающийся мальчик, пойманная рыба, разобранный забор, пролиставший книгу, оберегаемая от росы, лечащий врач, согретые костром, увиденные нами.</a:t>
            </a:r>
            <a:endParaRPr lang="ru-RU" sz="2400" dirty="0">
              <a:solidFill>
                <a:schemeClr val="bg2">
                  <a:lumMod val="10000"/>
                </a:schemeClr>
              </a:solidFill>
              <a:effectLst/>
              <a:latin typeface="Calibri"/>
              <a:ea typeface="Calibri"/>
              <a:cs typeface="Times New Roman"/>
            </a:endParaRPr>
          </a:p>
        </p:txBody>
      </p:sp>
      <p:sp>
        <p:nvSpPr>
          <p:cNvPr id="5" name="TextBox 4"/>
          <p:cNvSpPr txBox="1"/>
          <p:nvPr/>
        </p:nvSpPr>
        <p:spPr>
          <a:xfrm>
            <a:off x="4572000" y="1628800"/>
            <a:ext cx="4104456" cy="490199"/>
          </a:xfrm>
          <a:prstGeom prst="rect">
            <a:avLst/>
          </a:prstGeom>
          <a:noFill/>
        </p:spPr>
        <p:txBody>
          <a:bodyPr wrap="square" rtlCol="0">
            <a:spAutoFit/>
          </a:bodyPr>
          <a:lstStyle/>
          <a:p>
            <a:pPr>
              <a:lnSpc>
                <a:spcPct val="115000"/>
              </a:lnSpc>
              <a:spcAft>
                <a:spcPts val="0"/>
              </a:spcAft>
            </a:pPr>
            <a:r>
              <a:rPr lang="ru-RU" sz="2400" dirty="0" smtClean="0">
                <a:solidFill>
                  <a:schemeClr val="bg2">
                    <a:lumMod val="10000"/>
                  </a:schemeClr>
                </a:solidFill>
                <a:effectLst/>
                <a:latin typeface="Times New Roman"/>
                <a:ea typeface="Times New Roman"/>
                <a:cs typeface="Times New Roman"/>
              </a:rPr>
              <a:t>(1, 2, 2, 1, 2, 1, 2, 2).</a:t>
            </a:r>
            <a:endParaRPr lang="ru-RU" sz="2400" dirty="0">
              <a:solidFill>
                <a:schemeClr val="bg2">
                  <a:lumMod val="10000"/>
                </a:schemeClr>
              </a:solidFill>
              <a:effectLst/>
              <a:latin typeface="Calibri"/>
              <a:ea typeface="Calibri"/>
              <a:cs typeface="Times New Roman"/>
            </a:endParaRPr>
          </a:p>
        </p:txBody>
      </p:sp>
    </p:spTree>
    <p:extLst>
      <p:ext uri="{BB962C8B-B14F-4D97-AF65-F5344CB8AC3E}">
        <p14:creationId xmlns:p14="http://schemas.microsoft.com/office/powerpoint/2010/main" val="66328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Цифровой код</a:t>
            </a:r>
          </a:p>
        </p:txBody>
      </p:sp>
      <p:sp>
        <p:nvSpPr>
          <p:cNvPr id="3" name="TextBox 2"/>
          <p:cNvSpPr txBox="1"/>
          <p:nvPr/>
        </p:nvSpPr>
        <p:spPr>
          <a:xfrm>
            <a:off x="107504" y="980728"/>
            <a:ext cx="3888432" cy="5262979"/>
          </a:xfrm>
          <a:prstGeom prst="rect">
            <a:avLst/>
          </a:prstGeom>
          <a:noFill/>
        </p:spPr>
        <p:txBody>
          <a:bodyPr wrap="square" rtlCol="0">
            <a:spAutoFit/>
          </a:bodyPr>
          <a:lstStyle/>
          <a:p>
            <a:r>
              <a:rPr lang="ru-RU" sz="2800" dirty="0" smtClean="0">
                <a:solidFill>
                  <a:schemeClr val="bg2">
                    <a:lumMod val="10000"/>
                  </a:schemeClr>
                </a:solidFill>
              </a:rPr>
              <a:t>1.Покрытое тучами небо низко нависло над землей.</a:t>
            </a:r>
          </a:p>
          <a:p>
            <a:r>
              <a:rPr lang="ru-RU" sz="2800" dirty="0" smtClean="0">
                <a:solidFill>
                  <a:schemeClr val="bg2">
                    <a:lumMod val="10000"/>
                  </a:schemeClr>
                </a:solidFill>
              </a:rPr>
              <a:t>2. Берег освещен прожектором.</a:t>
            </a:r>
          </a:p>
          <a:p>
            <a:r>
              <a:rPr lang="ru-RU" sz="2800" dirty="0" smtClean="0">
                <a:solidFill>
                  <a:schemeClr val="bg2">
                    <a:lumMod val="10000"/>
                  </a:schemeClr>
                </a:solidFill>
              </a:rPr>
              <a:t>3. сочинение оценено на «5».</a:t>
            </a:r>
          </a:p>
          <a:p>
            <a:r>
              <a:rPr lang="ru-RU" sz="2800" dirty="0" smtClean="0">
                <a:solidFill>
                  <a:schemeClr val="bg2">
                    <a:lumMod val="10000"/>
                  </a:schemeClr>
                </a:solidFill>
              </a:rPr>
              <a:t>4. требование учителя законно</a:t>
            </a:r>
          </a:p>
          <a:p>
            <a:r>
              <a:rPr lang="ru-RU" sz="2800" dirty="0" smtClean="0">
                <a:solidFill>
                  <a:schemeClr val="bg2">
                    <a:lumMod val="10000"/>
                  </a:schemeClr>
                </a:solidFill>
              </a:rPr>
              <a:t>5. женщина была закутана в черный плащ.</a:t>
            </a:r>
            <a:endParaRPr lang="ru-RU" sz="2800" dirty="0">
              <a:solidFill>
                <a:schemeClr val="bg2">
                  <a:lumMod val="10000"/>
                </a:schemeClr>
              </a:solidFill>
            </a:endParaRPr>
          </a:p>
        </p:txBody>
      </p:sp>
      <p:sp>
        <p:nvSpPr>
          <p:cNvPr id="4" name="TextBox 3"/>
          <p:cNvSpPr txBox="1"/>
          <p:nvPr/>
        </p:nvSpPr>
        <p:spPr>
          <a:xfrm>
            <a:off x="5004048" y="1124744"/>
            <a:ext cx="3600400" cy="584775"/>
          </a:xfrm>
          <a:prstGeom prst="rect">
            <a:avLst/>
          </a:prstGeom>
          <a:noFill/>
        </p:spPr>
        <p:txBody>
          <a:bodyPr wrap="square" rtlCol="0">
            <a:spAutoFit/>
          </a:bodyPr>
          <a:lstStyle/>
          <a:p>
            <a:r>
              <a:rPr lang="ru-RU" sz="3200" dirty="0" smtClean="0">
                <a:solidFill>
                  <a:schemeClr val="bg2">
                    <a:lumMod val="10000"/>
                  </a:schemeClr>
                </a:solidFill>
              </a:rPr>
              <a:t>(235)</a:t>
            </a:r>
            <a:endParaRPr lang="ru-RU" sz="3200" dirty="0">
              <a:solidFill>
                <a:schemeClr val="bg2">
                  <a:lumMod val="10000"/>
                </a:schemeClr>
              </a:solidFill>
            </a:endParaRPr>
          </a:p>
        </p:txBody>
      </p:sp>
    </p:spTree>
    <p:extLst>
      <p:ext uri="{BB962C8B-B14F-4D97-AF65-F5344CB8AC3E}">
        <p14:creationId xmlns:p14="http://schemas.microsoft.com/office/powerpoint/2010/main" val="517682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Суд Деда Буквоеда</a:t>
            </a:r>
          </a:p>
        </p:txBody>
      </p:sp>
      <p:sp>
        <p:nvSpPr>
          <p:cNvPr id="3" name="TextBox 2"/>
          <p:cNvSpPr txBox="1"/>
          <p:nvPr/>
        </p:nvSpPr>
        <p:spPr>
          <a:xfrm>
            <a:off x="179512" y="836712"/>
            <a:ext cx="3672408" cy="5078313"/>
          </a:xfrm>
          <a:prstGeom prst="rect">
            <a:avLst/>
          </a:prstGeom>
          <a:noFill/>
        </p:spPr>
        <p:txBody>
          <a:bodyPr wrap="square" rtlCol="0">
            <a:spAutoFit/>
          </a:bodyPr>
          <a:lstStyle/>
          <a:p>
            <a:r>
              <a:rPr lang="ru-RU" sz="3600" dirty="0" smtClean="0">
                <a:solidFill>
                  <a:schemeClr val="bg2">
                    <a:lumMod val="10000"/>
                  </a:schemeClr>
                </a:solidFill>
              </a:rPr>
              <a:t>-н-</a:t>
            </a:r>
            <a:endParaRPr lang="ru-RU" sz="3600" dirty="0">
              <a:solidFill>
                <a:schemeClr val="bg2">
                  <a:lumMod val="10000"/>
                </a:schemeClr>
              </a:solidFill>
            </a:endParaRPr>
          </a:p>
          <a:p>
            <a:r>
              <a:rPr lang="ru-RU" sz="3600" dirty="0" smtClean="0">
                <a:solidFill>
                  <a:schemeClr val="bg2">
                    <a:lumMod val="10000"/>
                  </a:schemeClr>
                </a:solidFill>
              </a:rPr>
              <a:t>игрушка вылеплена, варёный картофель, кованое железо, задача решена,  глаженое бельё,</a:t>
            </a:r>
          </a:p>
        </p:txBody>
      </p:sp>
      <p:sp>
        <p:nvSpPr>
          <p:cNvPr id="4" name="TextBox 3"/>
          <p:cNvSpPr txBox="1"/>
          <p:nvPr/>
        </p:nvSpPr>
        <p:spPr>
          <a:xfrm>
            <a:off x="4355976" y="837262"/>
            <a:ext cx="4680520" cy="5016758"/>
          </a:xfrm>
          <a:prstGeom prst="rect">
            <a:avLst/>
          </a:prstGeom>
          <a:noFill/>
        </p:spPr>
        <p:txBody>
          <a:bodyPr wrap="square" rtlCol="0">
            <a:spAutoFit/>
          </a:bodyPr>
          <a:lstStyle/>
          <a:p>
            <a:pPr lvl="0"/>
            <a:r>
              <a:rPr lang="ru-RU" sz="3200" dirty="0" smtClean="0">
                <a:solidFill>
                  <a:schemeClr val="bg2">
                    <a:lumMod val="10000"/>
                  </a:schemeClr>
                </a:solidFill>
              </a:rPr>
              <a:t>-</a:t>
            </a:r>
            <a:r>
              <a:rPr lang="ru-RU" sz="3200" dirty="0" err="1" smtClean="0">
                <a:solidFill>
                  <a:schemeClr val="bg2">
                    <a:lumMod val="10000"/>
                  </a:schemeClr>
                </a:solidFill>
              </a:rPr>
              <a:t>нн</a:t>
            </a:r>
            <a:r>
              <a:rPr lang="ru-RU" sz="3200" dirty="0" smtClean="0">
                <a:solidFill>
                  <a:schemeClr val="bg2">
                    <a:lumMod val="10000"/>
                  </a:schemeClr>
                </a:solidFill>
              </a:rPr>
              <a:t>-</a:t>
            </a:r>
            <a:endParaRPr lang="ru-RU" sz="3200" dirty="0">
              <a:solidFill>
                <a:schemeClr val="bg2">
                  <a:lumMod val="10000"/>
                </a:schemeClr>
              </a:solidFill>
            </a:endParaRPr>
          </a:p>
          <a:p>
            <a:pPr lvl="0"/>
            <a:r>
              <a:rPr lang="ru-RU" sz="3200" dirty="0" smtClean="0">
                <a:solidFill>
                  <a:schemeClr val="bg2">
                    <a:lumMod val="10000"/>
                  </a:schemeClr>
                </a:solidFill>
              </a:rPr>
              <a:t> </a:t>
            </a:r>
            <a:r>
              <a:rPr lang="ru-RU" sz="3200" dirty="0">
                <a:solidFill>
                  <a:schemeClr val="bg2">
                    <a:lumMod val="10000"/>
                  </a:schemeClr>
                </a:solidFill>
              </a:rPr>
              <a:t>Раненный пулей боец, брошенный ребёнок, желанный успех, жаренный в масле картофель, вскопанный участок, купленный билет, подкованная лошадь, неслыханный поступок</a:t>
            </a:r>
          </a:p>
        </p:txBody>
      </p:sp>
    </p:spTree>
    <p:extLst>
      <p:ext uri="{BB962C8B-B14F-4D97-AF65-F5344CB8AC3E}">
        <p14:creationId xmlns:p14="http://schemas.microsoft.com/office/powerpoint/2010/main" val="1542148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000051">
  <a:themeElements>
    <a:clrScheme name="Кубики">
      <a:dk1>
        <a:srgbClr val="92D050"/>
      </a:dk1>
      <a:lt1>
        <a:srgbClr val="FFFFFF"/>
      </a:lt1>
      <a:dk2>
        <a:srgbClr val="92D050"/>
      </a:dk2>
      <a:lt2>
        <a:srgbClr val="EBF1DD"/>
      </a:lt2>
      <a:accent1>
        <a:srgbClr val="76923C"/>
      </a:accent1>
      <a:accent2>
        <a:srgbClr val="FFC000"/>
      </a:accent2>
      <a:accent3>
        <a:srgbClr val="586D2C"/>
      </a:accent3>
      <a:accent4>
        <a:srgbClr val="5F497A"/>
      </a:accent4>
      <a:accent5>
        <a:srgbClr val="0070C0"/>
      </a:accent5>
      <a:accent6>
        <a:srgbClr val="00B050"/>
      </a:accent6>
      <a:hlink>
        <a:srgbClr val="3F3FFF"/>
      </a:hlink>
      <a:folHlink>
        <a:srgbClr val="7030A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000051">
  <a:themeElements>
    <a:clrScheme name="Кубики">
      <a:dk1>
        <a:srgbClr val="92D050"/>
      </a:dk1>
      <a:lt1>
        <a:srgbClr val="FFFFFF"/>
      </a:lt1>
      <a:dk2>
        <a:srgbClr val="92D050"/>
      </a:dk2>
      <a:lt2>
        <a:srgbClr val="EBF1DD"/>
      </a:lt2>
      <a:accent1>
        <a:srgbClr val="76923C"/>
      </a:accent1>
      <a:accent2>
        <a:srgbClr val="FFC000"/>
      </a:accent2>
      <a:accent3>
        <a:srgbClr val="586D2C"/>
      </a:accent3>
      <a:accent4>
        <a:srgbClr val="5F497A"/>
      </a:accent4>
      <a:accent5>
        <a:srgbClr val="0070C0"/>
      </a:accent5>
      <a:accent6>
        <a:srgbClr val="00B050"/>
      </a:accent6>
      <a:hlink>
        <a:srgbClr val="3F3FFF"/>
      </a:hlink>
      <a:folHlink>
        <a:srgbClr val="7030A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000051</Template>
  <TotalTime>49</TotalTime>
  <Words>575</Words>
  <Application>Microsoft Office PowerPoint</Application>
  <PresentationFormat>Экран (4:3)</PresentationFormat>
  <Paragraphs>60</Paragraphs>
  <Slides>13</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13</vt:i4>
      </vt:variant>
    </vt:vector>
  </HeadingPairs>
  <TitlesOfParts>
    <vt:vector size="15" baseType="lpstr">
      <vt:lpstr>000051</vt:lpstr>
      <vt:lpstr>1_000051</vt:lpstr>
      <vt:lpstr>Путешествие в страну причастие</vt:lpstr>
      <vt:lpstr>Презентация PowerPoint</vt:lpstr>
      <vt:lpstr>Чем является это выражение?</vt:lpstr>
      <vt:lpstr>Презентация PowerPoint</vt:lpstr>
      <vt:lpstr>Презентация PowerPoint</vt:lpstr>
      <vt:lpstr>Презентация PowerPoint</vt:lpstr>
      <vt:lpstr>Дорога действительных и страдательных причастий</vt:lpstr>
      <vt:lpstr>Цифровой код</vt:lpstr>
      <vt:lpstr>Суд Деда Буквоеда</vt:lpstr>
      <vt:lpstr>Площадь причастных оборотов</vt:lpstr>
      <vt:lpstr>озеро «не с причастиями» </vt:lpstr>
      <vt:lpstr>Презентация PowerPoint</vt:lpstr>
      <vt:lpstr>Домашнее задание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Путешествие в страну причастие</dc:title>
  <dc:creator>Everybody</dc:creator>
  <cp:lastModifiedBy>Everybody</cp:lastModifiedBy>
  <cp:revision>6</cp:revision>
  <dcterms:created xsi:type="dcterms:W3CDTF">2017-03-10T09:16:55Z</dcterms:created>
  <dcterms:modified xsi:type="dcterms:W3CDTF">2017-03-13T09:50:06Z</dcterms:modified>
</cp:coreProperties>
</file>