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8EAC-B35D-49DA-BD28-D742E3A1522B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3E48-0741-4E79-9EBD-5AC765034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8EAC-B35D-49DA-BD28-D742E3A1522B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3E48-0741-4E79-9EBD-5AC765034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8EAC-B35D-49DA-BD28-D742E3A1522B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3E48-0741-4E79-9EBD-5AC765034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8EAC-B35D-49DA-BD28-D742E3A1522B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3E48-0741-4E79-9EBD-5AC765034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8EAC-B35D-49DA-BD28-D742E3A1522B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3E48-0741-4E79-9EBD-5AC765034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8EAC-B35D-49DA-BD28-D742E3A1522B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3E48-0741-4E79-9EBD-5AC765034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8EAC-B35D-49DA-BD28-D742E3A1522B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3E48-0741-4E79-9EBD-5AC765034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8EAC-B35D-49DA-BD28-D742E3A1522B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3E48-0741-4E79-9EBD-5AC765034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8EAC-B35D-49DA-BD28-D742E3A1522B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3E48-0741-4E79-9EBD-5AC765034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8EAC-B35D-49DA-BD28-D742E3A1522B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3E48-0741-4E79-9EBD-5AC765034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8EAC-B35D-49DA-BD28-D742E3A1522B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3E48-0741-4E79-9EBD-5AC765034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28EAC-B35D-49DA-BD28-D742E3A1522B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63E48-0741-4E79-9EBD-5AC765034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786081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Arial Narrow" pitchFamily="34" charset="0"/>
              </a:rPr>
              <a:t>Реализация программы «Функциональная грамотность: учимся </a:t>
            </a:r>
            <a:r>
              <a:rPr lang="ru-RU" sz="4000" b="1" dirty="0" smtClean="0">
                <a:solidFill>
                  <a:srgbClr val="002060"/>
                </a:solidFill>
                <a:latin typeface="Arial Narrow" pitchFamily="34" charset="0"/>
              </a:rPr>
              <a:t>для жизни</a:t>
            </a:r>
            <a:r>
              <a:rPr lang="ru-RU" sz="4000" b="1" dirty="0">
                <a:solidFill>
                  <a:srgbClr val="002060"/>
                </a:solidFill>
                <a:latin typeface="Arial Narrow" pitchFamily="34" charset="0"/>
              </a:rPr>
              <a:t>» во внеурочной деятельности</a:t>
            </a:r>
            <a:r>
              <a:rPr lang="ru-RU" sz="4000" dirty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ru-RU" sz="4000" dirty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4000" b="1" dirty="0" err="1">
                <a:solidFill>
                  <a:srgbClr val="002060"/>
                </a:solidFill>
                <a:latin typeface="Arial Narrow" pitchFamily="34" charset="0"/>
              </a:rPr>
              <a:t>Естественно-научная</a:t>
            </a:r>
            <a:r>
              <a:rPr lang="ru-RU" sz="4000" b="1" dirty="0">
                <a:solidFill>
                  <a:srgbClr val="002060"/>
                </a:solidFill>
                <a:latin typeface="Arial Narrow" pitchFamily="34" charset="0"/>
              </a:rPr>
              <a:t> грамотность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Narrow" pitchFamily="34" charset="0"/>
              </a:rPr>
            </a:b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714620"/>
            <a:ext cx="6858048" cy="292418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Из опыта </a:t>
            </a:r>
            <a:r>
              <a:rPr lang="ru-RU" b="1">
                <a:solidFill>
                  <a:schemeClr val="tx1"/>
                </a:solidFill>
                <a:latin typeface="Arial Narrow" pitchFamily="34" charset="0"/>
              </a:rPr>
              <a:t>работы </a:t>
            </a:r>
            <a:endParaRPr lang="ru-RU" b="1" smtClean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ru-RU" b="1" smtClean="0">
                <a:solidFill>
                  <a:schemeClr val="tx1"/>
                </a:solidFill>
                <a:latin typeface="Arial Narrow" pitchFamily="34" charset="0"/>
              </a:rPr>
              <a:t>Прокопченко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Александра Владимировича- </a:t>
            </a:r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учителя БОУ «</a:t>
            </a:r>
            <a:r>
              <a:rPr lang="ru-RU" b="1" dirty="0" err="1">
                <a:solidFill>
                  <a:schemeClr val="tx1"/>
                </a:solidFill>
                <a:latin typeface="Arial Narrow" pitchFamily="34" charset="0"/>
              </a:rPr>
              <a:t>Петелинская</a:t>
            </a:r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 ООШ» </a:t>
            </a:r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ru-RU" b="1" dirty="0" err="1" smtClean="0">
                <a:solidFill>
                  <a:schemeClr val="tx1"/>
                </a:solidFill>
                <a:latin typeface="Arial Narrow" pitchFamily="34" charset="0"/>
              </a:rPr>
              <a:t>Тевризского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муниципального 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района </a:t>
            </a:r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Омской области</a:t>
            </a:r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357166"/>
            <a:ext cx="4714907" cy="62151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Спортивно-оздоровительная деятельность</a:t>
            </a:r>
            <a:b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 в рамках внеурочной деятельности</a:t>
            </a: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" name="Рисунок 3" descr="E:\Творч учитель\IMG_20220313_115123.jpg"/>
          <p:cNvPicPr/>
          <p:nvPr/>
        </p:nvPicPr>
        <p:blipFill>
          <a:blip r:embed="rId2" cstate="print"/>
          <a:srcRect b="15000"/>
          <a:stretch>
            <a:fillRect/>
          </a:stretch>
        </p:blipFill>
        <p:spPr bwMode="auto">
          <a:xfrm>
            <a:off x="1643042" y="2500306"/>
            <a:ext cx="6094953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00438"/>
            <a:ext cx="8229600" cy="262572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Основная задача  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спортивно-оздоровительной работы - физическое развитие обучающихся, развитие их ценностного отношения к своему здоровью, побуждение к здоровому образу жизни.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dirty="0" smtClean="0"/>
              <a:t>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Выполнение этой задачи должно быть интегрировано с совершенствованием </a:t>
            </a:r>
            <a:r>
              <a:rPr lang="ru-RU" b="1" dirty="0" err="1">
                <a:solidFill>
                  <a:srgbClr val="002060"/>
                </a:solidFill>
                <a:latin typeface="Arial Narrow" pitchFamily="34" charset="0"/>
              </a:rPr>
              <a:t>естественно-научной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 грамотности ребенка. 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Arial Narrow" pitchFamily="34" charset="0"/>
            </a:endParaRPr>
          </a:p>
          <a:p>
            <a:endParaRPr lang="ru-RU" dirty="0"/>
          </a:p>
        </p:txBody>
      </p:sp>
      <p:pic>
        <p:nvPicPr>
          <p:cNvPr id="5" name="Рисунок 4" descr="E:\Творч учитель\IMG_20210314_145808.jpg"/>
          <p:cNvPicPr/>
          <p:nvPr/>
        </p:nvPicPr>
        <p:blipFill>
          <a:blip r:embed="rId2" cstate="print"/>
          <a:srcRect l="4878" t="28838" r="7260" b="7994"/>
          <a:stretch>
            <a:fillRect/>
          </a:stretch>
        </p:blipFill>
        <p:spPr bwMode="auto">
          <a:xfrm>
            <a:off x="1857356" y="285728"/>
            <a:ext cx="564360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Тематическое планирование программы</a:t>
            </a: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43116"/>
            <a:ext cx="8686800" cy="28963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Комплексное задание «Горка» </a:t>
            </a: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Прочитайте </a:t>
            </a:r>
            <a:r>
              <a:rPr lang="ru-RU" b="1" i="1" dirty="0"/>
              <a:t>текст и выполните задания 1-4. </a:t>
            </a:r>
            <a:endParaRPr lang="ru-RU" dirty="0"/>
          </a:p>
          <a:p>
            <a:r>
              <a:rPr lang="ru-RU" i="1" dirty="0"/>
              <a:t>  Кристина вместе с папой и младшим  братом Митей катались на лыжах с горки. Скольжение было прекрасным, и лыжи спускалась с горки с возрастающей скоростью. </a:t>
            </a:r>
            <a:endParaRPr lang="ru-RU" dirty="0"/>
          </a:p>
          <a:p>
            <a:r>
              <a:rPr lang="ru-RU" b="1" i="1" dirty="0"/>
              <a:t>1. Какая причина заставляет лыжи со всё возрастающей скоростью спускаться с горы? </a:t>
            </a:r>
            <a:r>
              <a:rPr lang="ru-RU" i="1" dirty="0"/>
              <a:t>Выберите один ответ.</a:t>
            </a:r>
            <a:endParaRPr lang="ru-RU" dirty="0"/>
          </a:p>
          <a:p>
            <a:r>
              <a:rPr lang="ru-RU" i="1" dirty="0"/>
              <a:t> </a:t>
            </a:r>
            <a:r>
              <a:rPr lang="ru-RU" b="1" i="1" dirty="0"/>
              <a:t>А)</a:t>
            </a:r>
            <a:r>
              <a:rPr lang="ru-RU" i="1" dirty="0"/>
              <a:t> Притяжение Земли. </a:t>
            </a:r>
            <a:endParaRPr lang="ru-RU" dirty="0"/>
          </a:p>
          <a:p>
            <a:r>
              <a:rPr lang="ru-RU" b="1" i="1" dirty="0"/>
              <a:t>В</a:t>
            </a:r>
            <a:r>
              <a:rPr lang="ru-RU" i="1" dirty="0"/>
              <a:t>) Атмосферное давление </a:t>
            </a:r>
            <a:endParaRPr lang="ru-RU" dirty="0"/>
          </a:p>
          <a:p>
            <a:r>
              <a:rPr lang="ru-RU" b="1" i="1" dirty="0"/>
              <a:t>С)</a:t>
            </a:r>
            <a:r>
              <a:rPr lang="ru-RU" i="1" dirty="0"/>
              <a:t> Трение между лыжами и снегом </a:t>
            </a:r>
            <a:endParaRPr lang="ru-RU" dirty="0"/>
          </a:p>
          <a:p>
            <a:r>
              <a:rPr lang="ru-RU" b="1" i="1" dirty="0"/>
              <a:t>D)</a:t>
            </a:r>
            <a:r>
              <a:rPr lang="ru-RU" i="1" dirty="0"/>
              <a:t> Движение лыж  по инерции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E:\Творч учитель\IMG_20200207_171411.jpg"/>
          <p:cNvPicPr/>
          <p:nvPr/>
        </p:nvPicPr>
        <p:blipFill>
          <a:blip r:embed="rId2" cstate="print"/>
          <a:srcRect l="33475" t="34933" r="45810" b="17333"/>
          <a:stretch>
            <a:fillRect/>
          </a:stretch>
        </p:blipFill>
        <p:spPr bwMode="auto">
          <a:xfrm>
            <a:off x="7358082" y="3929066"/>
            <a:ext cx="150019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Характеристики задания: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</a:b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435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• </a:t>
            </a:r>
            <a:r>
              <a:rPr lang="ru-RU" b="1" dirty="0">
                <a:latin typeface="Arial Narrow" pitchFamily="34" charset="0"/>
              </a:rPr>
              <a:t>Содержательная область оценки</a:t>
            </a:r>
            <a:r>
              <a:rPr lang="ru-RU" dirty="0" smtClean="0">
                <a:latin typeface="Arial Narrow" pitchFamily="34" charset="0"/>
              </a:rPr>
              <a:t>:</a:t>
            </a:r>
          </a:p>
          <a:p>
            <a:pPr>
              <a:buNone/>
            </a:pPr>
            <a:r>
              <a:rPr lang="ru-RU" dirty="0">
                <a:latin typeface="Arial Narrow" pitchFamily="34" charset="0"/>
              </a:rPr>
              <a:t> </a:t>
            </a:r>
            <a:r>
              <a:rPr lang="ru-RU" dirty="0" smtClean="0">
                <a:latin typeface="Arial Narrow" pitchFamily="34" charset="0"/>
              </a:rPr>
              <a:t>                                          </a:t>
            </a:r>
            <a:r>
              <a:rPr lang="ru-RU" dirty="0">
                <a:latin typeface="Arial Narrow" pitchFamily="34" charset="0"/>
              </a:rPr>
              <a:t>физические системы</a:t>
            </a:r>
          </a:p>
          <a:p>
            <a:pPr>
              <a:buNone/>
            </a:pPr>
            <a:r>
              <a:rPr lang="ru-RU" dirty="0">
                <a:latin typeface="Arial Narrow" pitchFamily="34" charset="0"/>
              </a:rPr>
              <a:t> </a:t>
            </a:r>
            <a:r>
              <a:rPr lang="ru-RU" b="1" dirty="0">
                <a:latin typeface="Arial Narrow" pitchFamily="34" charset="0"/>
              </a:rPr>
              <a:t>• </a:t>
            </a:r>
            <a:r>
              <a:rPr lang="ru-RU" b="1" dirty="0" err="1">
                <a:latin typeface="Arial Narrow" pitchFamily="34" charset="0"/>
              </a:rPr>
              <a:t>Компетентностная</a:t>
            </a:r>
            <a:r>
              <a:rPr lang="ru-RU" b="1" dirty="0">
                <a:latin typeface="Arial Narrow" pitchFamily="34" charset="0"/>
              </a:rPr>
              <a:t> область оценки</a:t>
            </a:r>
            <a:r>
              <a:rPr lang="ru-RU" dirty="0">
                <a:latin typeface="Arial Narrow" pitchFamily="34" charset="0"/>
              </a:rPr>
              <a:t>: </a:t>
            </a:r>
            <a:endParaRPr lang="ru-RU" dirty="0" smtClean="0">
              <a:latin typeface="Arial Narrow" pitchFamily="34" charset="0"/>
            </a:endParaRPr>
          </a:p>
          <a:p>
            <a:pPr>
              <a:buNone/>
            </a:pPr>
            <a:r>
              <a:rPr lang="ru-RU" dirty="0">
                <a:latin typeface="Arial Narrow" pitchFamily="34" charset="0"/>
              </a:rPr>
              <a:t> </a:t>
            </a:r>
            <a:r>
              <a:rPr lang="ru-RU" dirty="0" smtClean="0">
                <a:latin typeface="Arial Narrow" pitchFamily="34" charset="0"/>
              </a:rPr>
              <a:t>                                 научное </a:t>
            </a:r>
            <a:r>
              <a:rPr lang="ru-RU" dirty="0">
                <a:latin typeface="Arial Narrow" pitchFamily="34" charset="0"/>
              </a:rPr>
              <a:t>объяснение явлений </a:t>
            </a:r>
          </a:p>
          <a:p>
            <a:pPr>
              <a:buNone/>
            </a:pPr>
            <a:r>
              <a:rPr lang="ru-RU" b="1" dirty="0">
                <a:latin typeface="Arial Narrow" pitchFamily="34" charset="0"/>
              </a:rPr>
              <a:t>• Контекст</a:t>
            </a:r>
            <a:r>
              <a:rPr lang="ru-RU" dirty="0">
                <a:latin typeface="Arial Narrow" pitchFamily="34" charset="0"/>
              </a:rPr>
              <a:t>: личный</a:t>
            </a:r>
          </a:p>
          <a:p>
            <a:pPr>
              <a:buNone/>
            </a:pPr>
            <a:r>
              <a:rPr lang="ru-RU" b="1" dirty="0">
                <a:latin typeface="Arial Narrow" pitchFamily="34" charset="0"/>
              </a:rPr>
              <a:t>• Уровень сложности</a:t>
            </a:r>
            <a:r>
              <a:rPr lang="ru-RU" dirty="0">
                <a:latin typeface="Arial Narrow" pitchFamily="34" charset="0"/>
              </a:rPr>
              <a:t>: средний</a:t>
            </a:r>
          </a:p>
          <a:p>
            <a:pPr>
              <a:buNone/>
            </a:pPr>
            <a:r>
              <a:rPr lang="ru-RU" dirty="0">
                <a:latin typeface="Arial Narrow" pitchFamily="34" charset="0"/>
              </a:rPr>
              <a:t> </a:t>
            </a:r>
            <a:r>
              <a:rPr lang="ru-RU" b="1" dirty="0">
                <a:latin typeface="Arial Narrow" pitchFamily="34" charset="0"/>
              </a:rPr>
              <a:t>• Формат ответа</a:t>
            </a:r>
            <a:r>
              <a:rPr lang="ru-RU" b="1" dirty="0" smtClean="0">
                <a:latin typeface="Arial Narrow" pitchFamily="34" charset="0"/>
              </a:rPr>
              <a:t>:     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         задание </a:t>
            </a:r>
            <a:r>
              <a:rPr lang="ru-RU" dirty="0">
                <a:latin typeface="Arial Narrow" pitchFamily="34" charset="0"/>
              </a:rPr>
              <a:t>с выбором одного верного ответа</a:t>
            </a:r>
          </a:p>
          <a:p>
            <a:r>
              <a:rPr lang="ru-RU" b="1" dirty="0" smtClean="0">
                <a:latin typeface="Arial Narrow" pitchFamily="34" charset="0"/>
              </a:rPr>
              <a:t>Объект </a:t>
            </a:r>
            <a:r>
              <a:rPr lang="ru-RU" b="1" dirty="0">
                <a:latin typeface="Arial Narrow" pitchFamily="34" charset="0"/>
              </a:rPr>
              <a:t>оценки:</a:t>
            </a:r>
            <a:r>
              <a:rPr lang="ru-RU" dirty="0">
                <a:latin typeface="Arial Narrow" pitchFamily="34" charset="0"/>
              </a:rPr>
              <a:t> </a:t>
            </a:r>
            <a:endParaRPr lang="ru-RU" dirty="0" smtClean="0">
              <a:latin typeface="Arial Narrow" pitchFamily="34" charset="0"/>
            </a:endParaRPr>
          </a:p>
          <a:p>
            <a:pPr>
              <a:buNone/>
            </a:pPr>
            <a:r>
              <a:rPr lang="ru-RU" dirty="0">
                <a:latin typeface="Arial Narrow" pitchFamily="34" charset="0"/>
              </a:rPr>
              <a:t> </a:t>
            </a:r>
            <a:r>
              <a:rPr lang="ru-RU" dirty="0" smtClean="0">
                <a:latin typeface="Arial Narrow" pitchFamily="34" charset="0"/>
              </a:rPr>
              <a:t>    применить </a:t>
            </a:r>
            <a:r>
              <a:rPr lang="ru-RU" dirty="0">
                <a:latin typeface="Arial Narrow" pitchFamily="34" charset="0"/>
              </a:rPr>
              <a:t>соответствующие </a:t>
            </a:r>
            <a:r>
              <a:rPr lang="ru-RU" dirty="0" err="1">
                <a:latin typeface="Arial Narrow" pitchFamily="34" charset="0"/>
              </a:rPr>
              <a:t>естественно-научные</a:t>
            </a:r>
            <a:r>
              <a:rPr lang="ru-RU" dirty="0">
                <a:latin typeface="Arial Narrow" pitchFamily="34" charset="0"/>
              </a:rPr>
              <a:t> знания для объяснения </a:t>
            </a:r>
            <a:r>
              <a:rPr lang="ru-RU" dirty="0" smtClean="0">
                <a:latin typeface="Arial Narrow" pitchFamily="34" charset="0"/>
              </a:rPr>
              <a:t>явления</a:t>
            </a:r>
          </a:p>
          <a:p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Темы исследовательских работ в рамках формирования </a:t>
            </a:r>
            <a:b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dirty="0" err="1" smtClean="0">
                <a:solidFill>
                  <a:srgbClr val="002060"/>
                </a:solidFill>
                <a:latin typeface="Arial Narrow" pitchFamily="34" charset="0"/>
              </a:rPr>
              <a:t>естественно-научной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 грамотности </a:t>
            </a: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latin typeface="Arial Narrow" pitchFamily="34" charset="0"/>
              </a:rPr>
              <a:t>История лыж;</a:t>
            </a:r>
            <a:endParaRPr lang="ru-RU" dirty="0">
              <a:latin typeface="Arial Narrow" pitchFamily="34" charset="0"/>
            </a:endParaRPr>
          </a:p>
          <a:p>
            <a:r>
              <a:rPr lang="ru-RU" b="1" dirty="0" smtClean="0">
                <a:latin typeface="Arial Narrow" pitchFamily="34" charset="0"/>
              </a:rPr>
              <a:t>Влияние </a:t>
            </a:r>
            <a:r>
              <a:rPr lang="ru-RU" b="1" dirty="0">
                <a:latin typeface="Arial Narrow" pitchFamily="34" charset="0"/>
              </a:rPr>
              <a:t>лыжной подготовки на опорно-двигательную и </a:t>
            </a:r>
            <a:r>
              <a:rPr lang="ru-RU" b="1" dirty="0" smtClean="0">
                <a:latin typeface="Arial Narrow" pitchFamily="34" charset="0"/>
              </a:rPr>
              <a:t>мышечную систему</a:t>
            </a:r>
            <a:r>
              <a:rPr lang="ru-RU" b="1" dirty="0">
                <a:latin typeface="Arial Narrow" pitchFamily="34" charset="0"/>
              </a:rPr>
              <a:t>;</a:t>
            </a:r>
            <a:endParaRPr lang="ru-RU" dirty="0">
              <a:latin typeface="Arial Narrow" pitchFamily="34" charset="0"/>
            </a:endParaRPr>
          </a:p>
          <a:p>
            <a:r>
              <a:rPr lang="ru-RU" b="1" dirty="0" smtClean="0">
                <a:latin typeface="Arial Narrow" pitchFamily="34" charset="0"/>
              </a:rPr>
              <a:t> </a:t>
            </a:r>
            <a:r>
              <a:rPr lang="ru-RU" b="1" dirty="0">
                <a:latin typeface="Arial Narrow" pitchFamily="34" charset="0"/>
              </a:rPr>
              <a:t>Влияние лыжной подготовки на </a:t>
            </a:r>
            <a:r>
              <a:rPr lang="ru-RU" b="1" dirty="0" err="1">
                <a:latin typeface="Arial Narrow" pitchFamily="34" charset="0"/>
              </a:rPr>
              <a:t>сердечно-сосудистую</a:t>
            </a:r>
            <a:r>
              <a:rPr lang="ru-RU" b="1" dirty="0">
                <a:latin typeface="Arial Narrow" pitchFamily="34" charset="0"/>
              </a:rPr>
              <a:t> систему;</a:t>
            </a:r>
            <a:endParaRPr lang="ru-RU" dirty="0">
              <a:latin typeface="Arial Narrow" pitchFamily="34" charset="0"/>
            </a:endParaRPr>
          </a:p>
          <a:p>
            <a:r>
              <a:rPr lang="ru-RU" b="1" dirty="0" smtClean="0">
                <a:latin typeface="Arial Narrow" pitchFamily="34" charset="0"/>
              </a:rPr>
              <a:t>Влияние </a:t>
            </a:r>
            <a:r>
              <a:rPr lang="ru-RU" b="1" dirty="0">
                <a:latin typeface="Arial Narrow" pitchFamily="34" charset="0"/>
              </a:rPr>
              <a:t>лыжной подготовки на дыхательную систему;</a:t>
            </a:r>
            <a:endParaRPr lang="ru-RU" dirty="0">
              <a:latin typeface="Arial Narrow" pitchFamily="34" charset="0"/>
            </a:endParaRPr>
          </a:p>
          <a:p>
            <a:r>
              <a:rPr lang="ru-RU" b="1" dirty="0" smtClean="0">
                <a:latin typeface="Arial Narrow" pitchFamily="34" charset="0"/>
              </a:rPr>
              <a:t> </a:t>
            </a:r>
            <a:r>
              <a:rPr lang="ru-RU" b="1" dirty="0">
                <a:latin typeface="Arial Narrow" pitchFamily="34" charset="0"/>
              </a:rPr>
              <a:t>Оздоровительный эффект лыжной подготовки;</a:t>
            </a:r>
            <a:endParaRPr lang="ru-RU" dirty="0">
              <a:latin typeface="Arial Narrow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Продукты исследовательской деятельности</a:t>
            </a: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4" name="Содержимое 3" descr="E:\Творч учитель\WhatsApp Image 2022-11-24 at 18.10.49.jpeg"/>
          <p:cNvPicPr>
            <a:picLocks noGrp="1"/>
          </p:cNvPicPr>
          <p:nvPr>
            <p:ph idx="1"/>
          </p:nvPr>
        </p:nvPicPr>
        <p:blipFill>
          <a:blip r:embed="rId2" cstate="print"/>
          <a:srcRect l="4878" t="5067" b="3194"/>
          <a:stretch>
            <a:fillRect/>
          </a:stretch>
        </p:blipFill>
        <p:spPr bwMode="auto">
          <a:xfrm>
            <a:off x="714348" y="1643050"/>
            <a:ext cx="314327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Творч учитель\WhatsApp Image 2022-11-24 at 18.10.50 (1).jpeg"/>
          <p:cNvPicPr/>
          <p:nvPr/>
        </p:nvPicPr>
        <p:blipFill>
          <a:blip r:embed="rId3" cstate="print"/>
          <a:srcRect l="2763" t="5702" r="8888" b="-22"/>
          <a:stretch>
            <a:fillRect/>
          </a:stretch>
        </p:blipFill>
        <p:spPr bwMode="auto">
          <a:xfrm>
            <a:off x="5429256" y="2143116"/>
            <a:ext cx="328614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Творч учитель\WhatsApp Image 2022-11-24 at 18.10.50.jpeg"/>
          <p:cNvPicPr/>
          <p:nvPr/>
        </p:nvPicPr>
        <p:blipFill>
          <a:blip r:embed="rId4" cstate="print"/>
          <a:srcRect l="3078" t="5867" r="2201" b="4735"/>
          <a:stretch>
            <a:fillRect/>
          </a:stretch>
        </p:blipFill>
        <p:spPr bwMode="auto">
          <a:xfrm>
            <a:off x="1785918" y="4143380"/>
            <a:ext cx="335758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249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Реализация программы «Функциональная грамотность: учимся для жизни» во внеурочной деятельности Естественно-научная грамотность </vt:lpstr>
      <vt:lpstr>Слайд 2</vt:lpstr>
      <vt:lpstr>Спортивно-оздоровительная деятельность  в рамках внеурочной деятельности</vt:lpstr>
      <vt:lpstr>Слайд 4</vt:lpstr>
      <vt:lpstr>Тематическое планирование программы</vt:lpstr>
      <vt:lpstr>Комплексное задание «Горка» </vt:lpstr>
      <vt:lpstr>Характеристики задания: </vt:lpstr>
      <vt:lpstr>Темы исследовательских работ в рамках формирования  естественно-научной грамотности </vt:lpstr>
      <vt:lpstr>Продукты исследовательской деятельности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программы «Функциональная грамотность: учимся жизни» во внеурочной деятельности Естественно-научная грамотность</dc:title>
  <dc:creator>User</dc:creator>
  <cp:lastModifiedBy>User</cp:lastModifiedBy>
  <cp:revision>11</cp:revision>
  <dcterms:created xsi:type="dcterms:W3CDTF">2022-11-24T12:55:28Z</dcterms:created>
  <dcterms:modified xsi:type="dcterms:W3CDTF">2022-11-25T07:21:24Z</dcterms:modified>
</cp:coreProperties>
</file>