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7" r:id="rId5"/>
    <p:sldId id="262" r:id="rId6"/>
    <p:sldId id="263" r:id="rId7"/>
    <p:sldId id="261" r:id="rId8"/>
    <p:sldId id="264" r:id="rId9"/>
    <p:sldId id="265" r:id="rId10"/>
    <p:sldId id="266" r:id="rId11"/>
    <p:sldId id="258" r:id="rId12"/>
    <p:sldId id="25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46" autoAdjust="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D%D0%BE%D0%B6%D0%B5%D1%81%D1%82%D0%B2%D0%BE" TargetMode="External"/><Relationship Id="rId2" Type="http://schemas.openxmlformats.org/officeDocument/2006/relationships/hyperlink" Target="https://ru.wikipedia.org/wiki/%D0%94%D1%80%D0%B5%D0%B2%D0%BD%D0%B5%D0%B3%D1%80%D0%B5%D1%87%D0%B5%D1%81%D0%BA%D0%B8%D0%B9_%D1%8F%D0%B7%D1%8B%D0%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5%D0%B4%D0%B8%D0%BD%D1%81%D1%82%D0%B2%D0%BE" TargetMode="External"/><Relationship Id="rId4" Type="http://schemas.openxmlformats.org/officeDocument/2006/relationships/hyperlink" Target="https://ru.wikipedia.org/wiki/%D0%AD%D0%BB%D0%B5%D0%BC%D0%B5%D0%BD%D1%82_(%D1%84%D0%B8%D0%BB%D0%BE%D1%81%D0%BE%D1%84%D0%B8%D1%8F)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подготовки к ЕГЭ по математике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un9-24.userapi.com/impg/ODJDZ7jIwU1K3YrdFcgwJb6V7FzQeT6TP2gLqA/U5G47c1_JHA.jpg?size=1280x1041&amp;quality=95&amp;sign=b3eb94412a1525c92f8f2581bc514016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3600400" cy="366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7.userapi.com/impg/JX7qN7n0Fk4Z-87HcEq_6an7aKcJoUU0x8o6CA/Xyo8TAUsTX8.jpg?size=919x1080&amp;quality=95&amp;sign=6d35812d7456ac8927f86e991da1744a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Систематическое повторение базовых тем курса математики.</a:t>
            </a:r>
          </a:p>
          <a:p>
            <a:pPr lvl="0"/>
            <a:r>
              <a:rPr lang="ru-RU" dirty="0" smtClean="0"/>
              <a:t>Применение различных приёмов вычислений, правил запоминания материала.</a:t>
            </a:r>
          </a:p>
          <a:p>
            <a:pPr lvl="0"/>
            <a:r>
              <a:rPr lang="ru-RU" dirty="0" smtClean="0"/>
              <a:t>Рассмотрение, как общих алгоритмов решения, так и частных случаев,  нестандартных решений.</a:t>
            </a:r>
          </a:p>
          <a:p>
            <a:r>
              <a:rPr lang="ru-RU" dirty="0" smtClean="0"/>
              <a:t>Создание базы заданий в формах, используемых при итоговой аттестации.</a:t>
            </a:r>
          </a:p>
          <a:p>
            <a:pPr lvl="0"/>
            <a:r>
              <a:rPr lang="ru-RU" dirty="0" smtClean="0"/>
              <a:t>Организация самостоятельной подготовки.</a:t>
            </a:r>
          </a:p>
          <a:p>
            <a:pPr lvl="0"/>
            <a:r>
              <a:rPr lang="ru-RU" dirty="0" smtClean="0"/>
              <a:t>Проведение пробных диагностических работ. </a:t>
            </a:r>
          </a:p>
          <a:p>
            <a:pPr lvl="0"/>
            <a:r>
              <a:rPr lang="ru-RU" dirty="0" smtClean="0"/>
              <a:t>Обеспечение комфортного психологического климата.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Дайте совет: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Что необходимо делать учителю математики, чтобы ученики успешно справились с ЕГЭ?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Чем другие предметники могут помочь учителю математики, добиться успешных результатов ЕГЭ по математике?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система?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err="1" smtClean="0"/>
              <a:t>Систе́ма</a:t>
            </a:r>
            <a:r>
              <a:rPr lang="ru-RU" dirty="0" smtClean="0"/>
              <a:t> (</a:t>
            </a:r>
            <a:r>
              <a:rPr lang="ru-RU" dirty="0" err="1" smtClean="0">
                <a:hlinkClick r:id="rId2" tooltip="Древнегреческий язык"/>
              </a:rPr>
              <a:t>др.-греч</a:t>
            </a:r>
            <a:r>
              <a:rPr lang="ru-RU" dirty="0" smtClean="0">
                <a:hlinkClick r:id="rId2" tooltip="Древнегреческий язык"/>
              </a:rPr>
              <a:t>.</a:t>
            </a:r>
            <a:r>
              <a:rPr lang="ru-RU" dirty="0" smtClean="0"/>
              <a:t> </a:t>
            </a:r>
            <a:r>
              <a:rPr lang="ru-RU" dirty="0" err="1" smtClean="0"/>
              <a:t>σύστημα </a:t>
            </a:r>
            <a:r>
              <a:rPr lang="ru-RU" dirty="0" smtClean="0"/>
              <a:t>«целое, составленное из частей; соединение») — </a:t>
            </a:r>
            <a:r>
              <a:rPr lang="ru-RU" dirty="0" smtClean="0">
                <a:hlinkClick r:id="rId3" tooltip="Множество"/>
              </a:rPr>
              <a:t>множество</a:t>
            </a:r>
            <a:r>
              <a:rPr lang="ru-RU" dirty="0" smtClean="0"/>
              <a:t> </a:t>
            </a:r>
            <a:r>
              <a:rPr lang="ru-RU" dirty="0" smtClean="0">
                <a:hlinkClick r:id="rId4" tooltip="Элемент (философия)"/>
              </a:rPr>
              <a:t>элементов</a:t>
            </a:r>
            <a:r>
              <a:rPr lang="ru-RU" dirty="0" smtClean="0"/>
              <a:t>, находящихся в отношениях и связях друг с другом, которое образует определённую целостность, </a:t>
            </a:r>
            <a:r>
              <a:rPr lang="ru-RU" dirty="0" smtClean="0">
                <a:hlinkClick r:id="rId5" tooltip="Единство"/>
              </a:rPr>
              <a:t>единство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подготовки к ЕГЭ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Проблема подготовки к ЕГЭ ?</a:t>
            </a:r>
            <a:endParaRPr lang="ru-RU" sz="4000" b="1" dirty="0"/>
          </a:p>
        </p:txBody>
      </p:sp>
      <p:pic>
        <p:nvPicPr>
          <p:cNvPr id="4" name="Рисунок 3" descr="https://sun9-24.userapi.com/impg/ODJDZ7jIwU1K3YrdFcgwJb6V7FzQeT6TP2gLqA/U5G47c1_JHA.jpg?size=1280x1041&amp;quality=95&amp;sign=b3eb94412a1525c92f8f2581bc514016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3600400" cy="366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7.userapi.com/impg/JX7qN7n0Fk4Z-87HcEq_6an7aKcJoUU0x8o6CA/Xyo8TAUsTX8.jpg?size=919x1080&amp;quality=95&amp;sign=6d35812d7456ac8927f86e991da1744a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3293E-6 L 0.00487 -0.141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24744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 Пусть </a:t>
            </a:r>
            <a:r>
              <a:rPr lang="ru-RU" sz="3600" b="1" dirty="0" smtClean="0"/>
              <a:t>математика сложна</a:t>
            </a:r>
            <a:r>
              <a:rPr lang="ru-RU" sz="3600" b="1" dirty="0" smtClean="0"/>
              <a:t>, </a:t>
            </a:r>
          </a:p>
          <a:p>
            <a:r>
              <a:rPr lang="ru-RU" sz="3600" b="1" dirty="0" smtClean="0"/>
              <a:t>Ее до края не познать,</a:t>
            </a:r>
          </a:p>
          <a:p>
            <a:r>
              <a:rPr lang="ru-RU" sz="3600" b="1" dirty="0" smtClean="0"/>
              <a:t>Откроет двери всем она,</a:t>
            </a:r>
          </a:p>
          <a:p>
            <a:r>
              <a:rPr lang="ru-RU" sz="3600" b="1" dirty="0" smtClean="0"/>
              <a:t>В них только надо </a:t>
            </a:r>
            <a:r>
              <a:rPr lang="ru-RU" sz="3600" b="1" dirty="0" smtClean="0"/>
              <a:t>постучать…»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 зачем нам эта ваша теорема Виета, где она нам в жизни пригодится?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Мы учимся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мыслить логически</a:t>
            </a:r>
            <a:r>
              <a:rPr lang="ru-RU" dirty="0" smtClean="0"/>
              <a:t>, то есть анализировать, находить закономерности, рассуждать и делать выводы, обобщать и выделять важное, устанавливать причинно-следственные связи.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мыслить стратегически</a:t>
            </a:r>
            <a:r>
              <a:rPr lang="ru-RU" dirty="0" smtClean="0"/>
              <a:t>, то есть создавать и применять уникальные идеи, рациональные решения и возможности, для достижения цели и успеха.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мыслить абстрактно</a:t>
            </a:r>
            <a:r>
              <a:rPr lang="ru-RU" dirty="0" smtClean="0"/>
              <a:t>, ведь в математических задачах всегда «идеальные условия».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348880"/>
            <a:ext cx="6463439" cy="79208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284984"/>
            <a:ext cx="2345292" cy="742181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293096"/>
            <a:ext cx="4277275" cy="792088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445224"/>
            <a:ext cx="3549864" cy="814189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Систематическое повторение базовых тем курса математики.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sun9-62.userapi.com/impg/uJkXF5LSttektMLKGj6hSO8X3xbSJSeeAswjjw/nPL13H5w30Q.jpg?size=925x1080&amp;quality=95&amp;sign=1440f740e04a23d021d551c97406fbc3&amp;type=album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298" y="1600200"/>
            <a:ext cx="38764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sun9-8.userapi.com/impg/jUH-KN6r6A4G0bk_OqXD0v95tS-oKWjmpBu-aw/Fvsja3tgcno.jpg?size=1005x1080&amp;quality=95&amp;sign=5ef0315bbca5c9aaa9c4d92b24105853&amp;type=album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93187"/>
            <a:ext cx="4038600" cy="43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Возведение в квадрат</a:t>
            </a:r>
            <a:endParaRPr lang="ru-RU" dirty="0"/>
          </a:p>
        </p:txBody>
      </p:sp>
      <p:pic>
        <p:nvPicPr>
          <p:cNvPr id="6" name="Содержимое 5" descr="https://sun9-68.userapi.com/impg/UB6p7K9r_fb4trH9logzqDycxO-X101YACbCnQ/MZ0DyY3XnBY.jpg?size=1280x902&amp;quality=95&amp;sign=121e7641d193a2dab33253fd88290e57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673" y="1600200"/>
            <a:ext cx="642265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Учебник:</a:t>
            </a:r>
            <a:endParaRPr lang="ru-RU" dirty="0"/>
          </a:p>
        </p:txBody>
      </p:sp>
      <p:pic>
        <p:nvPicPr>
          <p:cNvPr id="4" name="Содержимое 3" descr="https://sun9-80.userapi.com/impg/Uq0vmVGnsKXBDD0L_KTmNKyEy7moBhBM-N-D-A/O6Z7dIZwuGM.jpg?size=1007x1080&amp;quality=95&amp;sign=c18ba50cdec081811b6506f0530c94c9&amp;type=albu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979" y="1600200"/>
            <a:ext cx="42200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ath-ege.sdamgia.ru/get_file?id=65042&amp;png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2403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2" descr="https://math-ege.sdamgia.ru/get_file?id=657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C:\Users\user\Desktop\27491 (1) (1)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37444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ЕГЭ</a:t>
            </a:r>
            <a:endParaRPr lang="ru-RU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9453" y="2276872"/>
            <a:ext cx="519454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764704"/>
            <a:ext cx="5522592" cy="7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611560" y="4941168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83568" y="5013176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259632" y="5013176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763688" y="5085184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627784" y="5085184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03848" y="5085184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51920" y="5085184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f(x)</a:t>
            </a:r>
            <a:endParaRPr lang="ru-RU" i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716016" y="5877272"/>
            <a:ext cx="3240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40352" y="5373216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sz="2000" i="1" dirty="0" smtClean="0"/>
              <a:t>’(x)</a:t>
            </a:r>
            <a:endParaRPr lang="ru-RU" i="1" dirty="0"/>
          </a:p>
        </p:txBody>
      </p:sp>
      <p:sp>
        <p:nvSpPr>
          <p:cNvPr id="27" name="Полилиния 26"/>
          <p:cNvSpPr/>
          <p:nvPr/>
        </p:nvSpPr>
        <p:spPr>
          <a:xfrm>
            <a:off x="4800600" y="5429250"/>
            <a:ext cx="2857500" cy="471488"/>
          </a:xfrm>
          <a:custGeom>
            <a:avLst/>
            <a:gdLst>
              <a:gd name="connsiteX0" fmla="*/ 0 w 2857500"/>
              <a:gd name="connsiteY0" fmla="*/ 0 h 471488"/>
              <a:gd name="connsiteX1" fmla="*/ 1014413 w 2857500"/>
              <a:gd name="connsiteY1" fmla="*/ 100013 h 471488"/>
              <a:gd name="connsiteX2" fmla="*/ 1214438 w 2857500"/>
              <a:gd name="connsiteY2" fmla="*/ 471488 h 471488"/>
              <a:gd name="connsiteX3" fmla="*/ 1214438 w 2857500"/>
              <a:gd name="connsiteY3" fmla="*/ 471488 h 471488"/>
              <a:gd name="connsiteX4" fmla="*/ 1471613 w 2857500"/>
              <a:gd name="connsiteY4" fmla="*/ 128588 h 471488"/>
              <a:gd name="connsiteX5" fmla="*/ 2857500 w 2857500"/>
              <a:gd name="connsiteY5" fmla="*/ 28575 h 47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7500" h="471488">
                <a:moveTo>
                  <a:pt x="0" y="0"/>
                </a:moveTo>
                <a:cubicBezTo>
                  <a:pt x="406003" y="10716"/>
                  <a:pt x="812007" y="21432"/>
                  <a:pt x="1014413" y="100013"/>
                </a:cubicBezTo>
                <a:cubicBezTo>
                  <a:pt x="1216819" y="178594"/>
                  <a:pt x="1214438" y="471488"/>
                  <a:pt x="1214438" y="471488"/>
                </a:cubicBezTo>
                <a:lnTo>
                  <a:pt x="1214438" y="471488"/>
                </a:lnTo>
                <a:cubicBezTo>
                  <a:pt x="1257301" y="414338"/>
                  <a:pt x="1197769" y="202407"/>
                  <a:pt x="1471613" y="128588"/>
                </a:cubicBezTo>
                <a:cubicBezTo>
                  <a:pt x="1745457" y="54769"/>
                  <a:pt x="2301478" y="41672"/>
                  <a:pt x="2857500" y="2857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076056" y="5301208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ru-RU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7020272" y="5301208"/>
            <a:ext cx="341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-</a:t>
            </a:r>
            <a:endParaRPr lang="ru-RU" sz="40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4860032" y="6021288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012160" y="6021288"/>
            <a:ext cx="172819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7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могут быть самыми разными: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Найдите сумму точек экстремума функции </a:t>
            </a:r>
            <a:r>
              <a:rPr lang="ru-RU" i="1" dirty="0" err="1" smtClean="0"/>
              <a:t>f</a:t>
            </a:r>
            <a:r>
              <a:rPr lang="ru-RU" dirty="0" smtClean="0"/>
              <a:t>(</a:t>
            </a:r>
            <a:r>
              <a:rPr lang="ru-RU" i="1" dirty="0" err="1" smtClean="0"/>
              <a:t>x</a:t>
            </a:r>
            <a:r>
              <a:rPr lang="ru-RU" dirty="0" smtClean="0"/>
              <a:t>).</a:t>
            </a:r>
          </a:p>
          <a:p>
            <a:pPr lvl="0"/>
            <a:r>
              <a:rPr lang="ru-RU" dirty="0" smtClean="0"/>
              <a:t>Найдите количество точек, в которых производная функции </a:t>
            </a:r>
            <a:r>
              <a:rPr lang="ru-RU" i="1" dirty="0" err="1" smtClean="0"/>
              <a:t>f</a:t>
            </a:r>
            <a:r>
              <a:rPr lang="ru-RU" dirty="0" smtClean="0"/>
              <a:t>(</a:t>
            </a:r>
            <a:r>
              <a:rPr lang="ru-RU" i="1" dirty="0" err="1" smtClean="0"/>
              <a:t>x</a:t>
            </a:r>
            <a:r>
              <a:rPr lang="ru-RU" dirty="0" smtClean="0"/>
              <a:t>) равна 0.</a:t>
            </a:r>
          </a:p>
          <a:p>
            <a:pPr lvl="0"/>
            <a:r>
              <a:rPr lang="ru-RU" dirty="0" smtClean="0"/>
              <a:t>Среди этих точек найдите все точки, в которых производная функции </a:t>
            </a:r>
            <a:r>
              <a:rPr lang="ru-RU" i="1" dirty="0" err="1" smtClean="0"/>
              <a:t>f</a:t>
            </a:r>
            <a:r>
              <a:rPr lang="ru-RU" dirty="0" smtClean="0"/>
              <a:t>(</a:t>
            </a:r>
            <a:r>
              <a:rPr lang="ru-RU" i="1" dirty="0" err="1" smtClean="0"/>
              <a:t>x</a:t>
            </a:r>
            <a:r>
              <a:rPr lang="ru-RU" dirty="0" smtClean="0"/>
              <a:t>) отрицательна. В ответе укажите количество найденных точек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ege.sdamgia.ru/get_file?id=83007&amp;png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49685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1835696" y="2420888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427984" y="1844824"/>
            <a:ext cx="0" cy="3888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580112" y="3573016"/>
            <a:ext cx="216024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52120" y="2996952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А(4; -4)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290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Система подготовки к ЕГЭ по математике</vt:lpstr>
      <vt:lpstr>Да зачем нам эта ваша теорема Виета, где она нам в жизни пригодится?</vt:lpstr>
      <vt:lpstr>Систематическое повторение базовых тем курса математики. </vt:lpstr>
      <vt:lpstr>Слайд 4</vt:lpstr>
      <vt:lpstr>Возведение в квадрат</vt:lpstr>
      <vt:lpstr>Учебник:</vt:lpstr>
      <vt:lpstr>ЕГЭ</vt:lpstr>
      <vt:lpstr>Вопросы могут быть самыми разными:  </vt:lpstr>
      <vt:lpstr>Слайд 9</vt:lpstr>
      <vt:lpstr>Слайд 10</vt:lpstr>
      <vt:lpstr>Дайте совет: </vt:lpstr>
      <vt:lpstr>Что такое система?</vt:lpstr>
      <vt:lpstr>Система подготовки к ЕГЭ по математике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погготовки к ЕГЭ по математике</dc:title>
  <dc:creator>user</dc:creator>
  <cp:lastModifiedBy>user</cp:lastModifiedBy>
  <cp:revision>87</cp:revision>
  <dcterms:created xsi:type="dcterms:W3CDTF">2022-01-15T08:24:37Z</dcterms:created>
  <dcterms:modified xsi:type="dcterms:W3CDTF">2022-01-25T19:10:11Z</dcterms:modified>
</cp:coreProperties>
</file>