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sldIdLst>
    <p:sldId id="256" r:id="rId2"/>
    <p:sldId id="258" r:id="rId3"/>
    <p:sldId id="259" r:id="rId4"/>
    <p:sldId id="263" r:id="rId5"/>
    <p:sldId id="264" r:id="rId6"/>
    <p:sldId id="265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8" r:id="rId16"/>
    <p:sldId id="260" r:id="rId17"/>
    <p:sldId id="275" r:id="rId18"/>
    <p:sldId id="276" r:id="rId19"/>
    <p:sldId id="279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691" y="-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1447E-9D9E-43DE-8E4E-D04CE5B7D139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648-5F5B-4404-9F70-FC874247FFE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54564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1447E-9D9E-43DE-8E4E-D04CE5B7D139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648-5F5B-4404-9F70-FC874247F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119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1447E-9D9E-43DE-8E4E-D04CE5B7D139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648-5F5B-4404-9F70-FC874247F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0658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1447E-9D9E-43DE-8E4E-D04CE5B7D139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648-5F5B-4404-9F70-FC874247FF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120182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1447E-9D9E-43DE-8E4E-D04CE5B7D139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648-5F5B-4404-9F70-FC874247F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0946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1447E-9D9E-43DE-8E4E-D04CE5B7D139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648-5F5B-4404-9F70-FC874247FF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32569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1447E-9D9E-43DE-8E4E-D04CE5B7D139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648-5F5B-4404-9F70-FC874247F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1410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1447E-9D9E-43DE-8E4E-D04CE5B7D139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648-5F5B-4404-9F70-FC874247F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3707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1447E-9D9E-43DE-8E4E-D04CE5B7D139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648-5F5B-4404-9F70-FC874247F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28173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477035"/>
            <a:ext cx="12192000" cy="385959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54864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xmlns="" val="987604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178427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6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455085"/>
            <a:ext cx="11157817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934899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1447E-9D9E-43DE-8E4E-D04CE5B7D139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648-5F5B-4404-9F70-FC874247F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04973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S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custGeom>
            <a:avLst/>
            <a:gdLst>
              <a:gd name="connsiteX0" fmla="*/ 0 w 1830631"/>
              <a:gd name="connsiteY0" fmla="*/ 0 h 5143500"/>
              <a:gd name="connsiteX1" fmla="*/ 1830631 w 1830631"/>
              <a:gd name="connsiteY1" fmla="*/ 0 h 5143500"/>
              <a:gd name="connsiteX2" fmla="*/ 1830631 w 1830631"/>
              <a:gd name="connsiteY2" fmla="*/ 5143500 h 5143500"/>
              <a:gd name="connsiteX3" fmla="*/ 0 w 1830631"/>
              <a:gd name="connsiteY3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0631" h="5143500">
                <a:moveTo>
                  <a:pt x="0" y="0"/>
                </a:moveTo>
                <a:lnTo>
                  <a:pt x="1830631" y="0"/>
                </a:lnTo>
                <a:lnTo>
                  <a:pt x="1830631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>
            <a:noFill/>
          </a:ln>
          <a:effectLst/>
        </p:spPr>
        <p:txBody>
          <a:bodyPr wrap="square" bIns="457200" anchor="b">
            <a:noAutofit/>
          </a:bodyPr>
          <a:lstStyle>
            <a:lvl1pPr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xmlns="" val="423565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1447E-9D9E-43DE-8E4E-D04CE5B7D139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648-5F5B-4404-9F70-FC874247F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623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1447E-9D9E-43DE-8E4E-D04CE5B7D139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648-5F5B-4404-9F70-FC874247F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3785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1447E-9D9E-43DE-8E4E-D04CE5B7D139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648-5F5B-4404-9F70-FC874247F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9887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1447E-9D9E-43DE-8E4E-D04CE5B7D139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648-5F5B-4404-9F70-FC874247F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233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1447E-9D9E-43DE-8E4E-D04CE5B7D139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648-5F5B-4404-9F70-FC874247F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3404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1447E-9D9E-43DE-8E4E-D04CE5B7D139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648-5F5B-4404-9F70-FC874247F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559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1447E-9D9E-43DE-8E4E-D04CE5B7D139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648-5F5B-4404-9F70-FC874247F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845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431447E-9D9E-43DE-8E4E-D04CE5B7D139}" type="datetimeFigureOut">
              <a:rPr lang="ru-RU" smtClean="0"/>
              <a:pPr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E117648-5F5B-4404-9F70-FC874247F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16989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1954_%D0%B3%D0%BE%D0%B4" TargetMode="External"/><Relationship Id="rId7" Type="http://schemas.openxmlformats.org/officeDocument/2006/relationships/hyperlink" Target="https://ru.wikipedia.org/wiki/%D0%9A%D0%B5%D1%80%D0%B0%D0%BC%D0%B7%D0%B8%D1%82" TargetMode="External"/><Relationship Id="rId2" Type="http://schemas.openxmlformats.org/officeDocument/2006/relationships/hyperlink" Target="https://ru.wikipedia.org/w/index.php?title=%D0%9A%D1%83%D1%80%D0%BE%D0%B2%D1%81%D0%BA%D0%BE%D0%B5_(%D0%94%D0%B7%D0%B5%D1%80%D0%B6%D0%B8%D0%BD%D1%81%D0%BA%D0%B8%D0%B9_%D1%80%D0%B0%D0%B9%D0%BE%D0%BD)&amp;action=edit&amp;redlink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/index.php?title=%D0%93%D0%BE%D1%80%D0%BE%D0%B4%D1%81%D0%BA%D0%BE%D0%B9_%D0%BE%D0%BA%D1%80%D1%83%D0%B3_%C2%AB%D0%93%D0%BE%D1%80%D0%BE%D0%B4_%D0%9A%D0%B0%D0%BB%D1%83%D0%B3%D0%B0%C2%BB&amp;action=edit&amp;redlink=1" TargetMode="External"/><Relationship Id="rId5" Type="http://schemas.openxmlformats.org/officeDocument/2006/relationships/hyperlink" Target="https://ru.wikipedia.org/wiki/%D0%94%D0%B7%D0%B5%D1%80%D0%B6%D0%B8%D0%BD%D1%81%D0%BA%D0%B8%D0%B9_%D1%80%D0%B0%D0%B9%D0%BE%D0%BD_(%D0%9A%D0%B0%D0%BB%D1%83%D0%B6%D1%81%D0%BA%D0%B0%D1%8F_%D0%BE%D0%B1%D0%BB%D0%B0%D1%81%D1%82%D1%8C)" TargetMode="External"/><Relationship Id="rId4" Type="http://schemas.openxmlformats.org/officeDocument/2006/relationships/hyperlink" Target="https://ru.wikipedia.org/wiki/2012_%D0%B3%D0%BE%D0%B4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9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0.xml"/><Relationship Id="rId4" Type="http://schemas.openxmlformats.org/officeDocument/2006/relationships/slide" Target="slide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7539" y="668215"/>
            <a:ext cx="11254154" cy="29718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chemeClr val="bg1"/>
                </a:solidFill>
              </a:rPr>
              <a:t>Всероссийская конференция</a:t>
            </a:r>
            <a:br>
              <a:rPr lang="ru-RU" sz="3100" dirty="0" smtClean="0">
                <a:solidFill>
                  <a:schemeClr val="bg1"/>
                </a:solidFill>
              </a:rPr>
            </a:br>
            <a:r>
              <a:rPr lang="ru-RU" sz="3100" dirty="0" smtClean="0">
                <a:solidFill>
                  <a:schemeClr val="bg1"/>
                </a:solidFill>
              </a:rPr>
              <a:t> «Мы верим в Россию»</a:t>
            </a:r>
            <a:br>
              <a:rPr lang="ru-RU" sz="3100" dirty="0" smtClean="0">
                <a:solidFill>
                  <a:schemeClr val="bg1"/>
                </a:solidFill>
              </a:rPr>
            </a:br>
            <a:r>
              <a:rPr lang="ru-RU" sz="3100" dirty="0" smtClean="0">
                <a:solidFill>
                  <a:schemeClr val="bg1"/>
                </a:solidFill>
              </a:rPr>
              <a:t/>
            </a:r>
            <a:br>
              <a:rPr lang="ru-RU" sz="3100" dirty="0" smtClean="0">
                <a:solidFill>
                  <a:schemeClr val="bg1"/>
                </a:solidFill>
              </a:rPr>
            </a:br>
            <a:r>
              <a:rPr lang="ru-RU" sz="3100" dirty="0">
                <a:solidFill>
                  <a:schemeClr val="bg1"/>
                </a:solidFill>
              </a:rPr>
              <a:t/>
            </a:r>
            <a:br>
              <a:rPr lang="ru-RU" sz="3100" dirty="0">
                <a:solidFill>
                  <a:schemeClr val="bg1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«Патриотическое воспитание на уроках математики»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94384" y="4910667"/>
            <a:ext cx="7297616" cy="194733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МБОУ «Средняя общеобразовательная школа №47»  </a:t>
            </a:r>
            <a:r>
              <a:rPr lang="ru-RU" sz="2400" dirty="0" err="1" smtClean="0">
                <a:solidFill>
                  <a:schemeClr val="bg1"/>
                </a:solidFill>
              </a:rPr>
              <a:t>г.Калуга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Учитель математики: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Черняева Леся Васильевна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685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>
            <a:off x="936701" y="352394"/>
            <a:ext cx="10660565" cy="8586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•</a:t>
            </a:r>
            <a:r>
              <a:rPr lang="ru-RU" sz="2400" dirty="0" smtClean="0"/>
              <a:t>Задачи</a:t>
            </a:r>
            <a:r>
              <a:rPr lang="ru-RU" sz="2400" dirty="0"/>
              <a:t>, </a:t>
            </a:r>
            <a:r>
              <a:rPr lang="ru-RU" sz="2400" dirty="0" smtClean="0"/>
              <a:t>посвященные </a:t>
            </a:r>
            <a:r>
              <a:rPr lang="ru-RU" sz="2400" dirty="0"/>
              <a:t>блокаде Ленинграда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9045" y="1438219"/>
            <a:ext cx="617405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 изготовление дневной нормы хлеба в блокадном Ленинграде требовалось 40 граммов соломы и столько же опилок, муки в 2 раза меньше чем опилок, а отрубей на 6 Ленинград 8 граммов больше, чем муки. Узнайте вес кусочка хлеба, который съедали за день жители блокадного Ленинграда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великую Отечественную войну человек ежедневно получал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195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  хлеба. Сколько хлеба получал человек за неделю?</a:t>
            </a:r>
            <a:endParaRPr lang="ru-RU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Блокадный хлеб: символ жизни и надежды | Читать статьи по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11201" y="1791455"/>
            <a:ext cx="4986065" cy="3739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4182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8507" y="1282774"/>
            <a:ext cx="905479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С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октября 1941 г. в блокадном Ленинграде норма хлеба для служащих, иждивенцев и детей до 12 лет составляла 195 г в сутки. В виду продолжающейся фашистской блокады и нехватки продовольственных запасов в осажденном городе к 20 ноября 1941 г. норма хлеба была снижена еще на 37,4%. Сколько граммов хлеба стал получать ребенок до 12 лет с 20 ноября 1941 г. по продовольственной карточке.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800"/>
              </a:spcAft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Определить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общую площадь взятых в кольцо территорий Ленинграда и пригорода Ленинградской области. Радиус территории на карте составляет примерно 41 см. Масштаб карты 1: 100000. Число π взять за 3. Полученный результат округлите до тысяч.</a:t>
            </a: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9132983" y="5883007"/>
            <a:ext cx="1795750" cy="6059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524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 bwMode="auto">
          <a:xfrm>
            <a:off x="2367257" y="216645"/>
            <a:ext cx="8318704" cy="1072125"/>
          </a:xfrm>
          <a:prstGeom prst="rect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5333" b="1" dirty="0" smtClean="0">
                <a:solidFill>
                  <a:schemeClr val="bg1"/>
                </a:solidFill>
              </a:rPr>
              <a:t>Эпиграфы</a:t>
            </a:r>
            <a:endParaRPr lang="en-US" sz="5333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4195" y="1765632"/>
            <a:ext cx="928467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«Человек подобен дроби: числитель — то, что он есть, знаменатель — то, что он о себе думает. Чем больше знаменатель, тем меньше дробь»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Л.Н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Толстой.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«Когда Юрий Гагарин первым в мире в 1961 году полетел в открытый космос, президент США Кеннеди сказал, что "...мы проиграли русским в космосе за школьной партой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"»</a:t>
            </a: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Джон Кеннеди.</a:t>
            </a:r>
          </a:p>
          <a:p>
            <a:pPr algn="r">
              <a:lnSpc>
                <a:spcPct val="150000"/>
              </a:lnSpc>
              <a:spcAft>
                <a:spcPts val="0"/>
              </a:spcAft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3. «Арифметика и геометрия нужны каждому воину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».</a:t>
            </a: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Платон. 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667740" y="6334699"/>
            <a:ext cx="1288973" cy="5233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480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/>
          <p:nvPr/>
        </p:nvSpPr>
        <p:spPr bwMode="auto">
          <a:xfrm>
            <a:off x="3179764" y="290488"/>
            <a:ext cx="6412333" cy="1072125"/>
          </a:xfrm>
          <a:prstGeom prst="rect">
            <a:avLst/>
          </a:pr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5867" b="1" dirty="0" smtClean="0">
                <a:solidFill>
                  <a:schemeClr val="bg1"/>
                </a:solidFill>
              </a:rPr>
              <a:t>Пословицы</a:t>
            </a:r>
            <a:endParaRPr lang="en-US" sz="5867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90660" y="1487277"/>
            <a:ext cx="8185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Урок математики в 6 классе «Действия с десятичными дробями»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07613" y="5188946"/>
          <a:ext cx="9243153" cy="1012872"/>
        </p:xfrm>
        <a:graphic>
          <a:graphicData uri="http://schemas.openxmlformats.org/drawingml/2006/table">
            <a:tbl>
              <a:tblPr/>
              <a:tblGrid>
                <a:gridCol w="7695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95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95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05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705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705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7051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7051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7051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7051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7051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7051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4957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7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4,1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27,44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1,81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4,5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6,7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1,71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0,9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2,35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1,9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2,35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5,4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20,88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49139" y="2091484"/>
            <a:ext cx="887959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ословица: Жить </a:t>
            </a: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Родине служить.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 bmk="_GoBack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0,72 + 0,81; 2) 1,8 +0,1; 3) 22,9 8</a:t>
            </a:r>
            <a:r>
              <a:rPr kumimoji="0" lang="ru-RU" sz="2400" b="0" i="0" u="none" strike="noStrike" cap="none" normalizeH="0" baseline="0" dirty="0" smtClean="0" bmk="_GoBack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 bmk="_GoBack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2,1; 4) 8,1 </a:t>
            </a:r>
            <a:r>
              <a:rPr kumimoji="0" lang="ru-RU" sz="2400" b="0" i="0" u="none" strike="noStrike" cap="none" normalizeH="0" baseline="0" dirty="0" smtClean="0" bmk="_GoBack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 bmk="_GoBack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2,7; 5) 6,86 * 4;</a:t>
            </a:r>
            <a:endParaRPr kumimoji="0" lang="ru-RU" sz="2400" b="0" i="0" u="none" strike="noStrike" cap="none" normalizeH="0" baseline="0" dirty="0" smtClean="0" bmk="_GoBack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 bmk="_GoBack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6) 2,3 + 2,2; 7) 17,02 + 3,5; 8) 5,35 </a:t>
            </a:r>
            <a:r>
              <a:rPr kumimoji="0" lang="ru-RU" sz="2400" b="0" i="0" u="none" strike="noStrike" cap="none" normalizeH="0" baseline="0" dirty="0" smtClean="0" bmk="_GoBack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 bmk="_GoBack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3; 9) 2,5 -1,7; 10) 1,81 * 1</a:t>
            </a:r>
            <a:endParaRPr kumimoji="0" lang="ru-RU" sz="2400" b="0" i="0" u="none" strike="noStrike" cap="none" normalizeH="0" baseline="0" dirty="0" smtClean="0" bmk="_GoBack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 bmk="_GoBack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11) 5,4 + 1,3; 12) 12,3: 3.</a:t>
            </a:r>
            <a:endParaRPr kumimoji="0" lang="ru-RU" sz="2400" b="0" i="0" u="none" strike="noStrike" cap="none" normalizeH="0" baseline="0" dirty="0" smtClean="0" bmk="_GoBack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 bmk="_GoBack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Шифровка: 1 2 3 4 -12 5 6 2 7 8   9 10 11 1 2 34.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769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247441" y="1162911"/>
            <a:ext cx="756399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Родину-мать не страшно умирать.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своего гнезда и ворона орла бьет.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родном гнезде и воробей силен.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Родину любить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Родине служить.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Родину-мать ничем не заменишь.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Всякому мила своя Родина.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Счастье Родины дороже жизни.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7061812" y="6092328"/>
            <a:ext cx="2060154" cy="5067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714144" y="711896"/>
            <a:ext cx="8432391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краеведческой направленности: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Расстояние от Москвы до Калуги по реке равно 240 км. Сколько времени потратит моторная лодка на путь от Москвы до Калуги, если её собственная скорость 27км/ч, а скорость течения реки 3 км/ч?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Два друга решили доехать от посёлка Куровской до села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Один ехал на машине 10 минут, другой – на велосипеде 30 минут. Расстояние от посёлка Куровской до села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5км. Во сколько раз автомобиль двигался быстрее велосипедиста?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Настя поехала на велосипеде на реку Угра с посёлка Куровской. На весь путь она затратила 24 минуты, при этом она ехала со скоростью 0, 291 км/ч. Сколько километров от поселка Куровского до реки Угра? Ответ округлите до целых.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76898" y="0"/>
            <a:ext cx="959749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Краеведческий материал урока</a:t>
            </a:r>
            <a:endParaRPr lang="ru-RU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400602" y="272076"/>
            <a:ext cx="7899094" cy="4308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199043"/>
                </a:solidFill>
                <a:effectLst/>
                <a:latin typeface="Times New Roman" pitchFamily="18" charset="0"/>
                <a:cs typeface="Times New Roman" pitchFamily="18" charset="0"/>
              </a:rPr>
              <a:t>КИМ по теме: “Натуральные числа. Действия с натуральными числами”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14501680"/>
              </p:ext>
            </p:extLst>
          </p:nvPr>
        </p:nvGraphicFramePr>
        <p:xfrm>
          <a:off x="726709" y="883269"/>
          <a:ext cx="10906699" cy="5695950"/>
        </p:xfrm>
        <a:graphic>
          <a:graphicData uri="http://schemas.openxmlformats.org/drawingml/2006/table">
            <a:tbl>
              <a:tblPr/>
              <a:tblGrid>
                <a:gridCol w="109066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302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Справка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u="none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Шахтёрский посёлок образован в 1954 году, рядом с деревней </a:t>
                      </a:r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" tooltip="Куровское (Дзержинский район) (страница отсутствует)"/>
                        </a:rPr>
                        <a:t>Куровское</a:t>
                      </a:r>
                      <a:r>
                        <a:rPr lang="ru-RU" sz="1400" u="none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одновременно со строительством шахты «</a:t>
                      </a:r>
                      <a:r>
                        <a:rPr lang="ru-RU" sz="1400" u="none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Куровская</a:t>
                      </a:r>
                      <a:r>
                        <a:rPr lang="ru-RU" sz="1400" u="none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». Сначала для жителей поселка построили временные бараки, потом появились двухэтажные дома, а с пуском Куровского завода железобетонных изделий (ЖБИ) и керамзитового завода появились пятиэтажки, магазины, новые здания для разных организаций. Появились Комбинат строительных материалов, асфальтовый завод, средняя школа.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u="none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1957 году в посёлке открылась своя амбулатория, детский сад, ясли, школа искусств и Дом творчества. В том же году средняя школа, располагавшаяся в деревянном строении барачного типа, получила новое двухэтажное здание.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u="none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1959 году открыто профессионально-техническое училище. Новое здание для него построили в 1967 году.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u="none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 в 1996 году шахту «</a:t>
                      </a:r>
                      <a:r>
                        <a:rPr lang="ru-RU" sz="1400" u="none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Куровская</a:t>
                      </a:r>
                      <a:r>
                        <a:rPr lang="ru-RU" sz="1400" u="none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 засыпали. Она была пущена в эксплуатацию 30 мая 1959 года. За ее тридцатилетнюю историю из недр земли было добыто около шести миллионов тонн угля.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u="none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Статус посёлка городского типа имел с </a:t>
                      </a:r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 tooltip="1954 год"/>
                        </a:rPr>
                        <a:t>1954</a:t>
                      </a:r>
                      <a:r>
                        <a:rPr lang="ru-RU" sz="1400" u="none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по </a:t>
                      </a:r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 tooltip="2012 год"/>
                        </a:rPr>
                        <a:t>2012 год</a:t>
                      </a:r>
                      <a:r>
                        <a:rPr lang="ru-RU" sz="1400" u="none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u="none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 2012 года находился в составе </a:t>
                      </a:r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5" tooltip="Дзержинский район (Калужская область)"/>
                        </a:rPr>
                        <a:t>Дзержинского района</a:t>
                      </a:r>
                      <a:r>
                        <a:rPr lang="ru-RU" sz="1400" u="none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Калужской области, будучи административным центром городского поселения «Посёлок Куровской». В 2012 году городское поселение «Посёлок Куровской» объединено с </a:t>
                      </a:r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 tooltip="Городской округ «Город Калуга» (страница отсутствует)"/>
                        </a:rPr>
                        <a:t>городским округом «Город Калуга»</a:t>
                      </a:r>
                      <a:r>
                        <a:rPr lang="ru-RU" sz="1400" u="none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Границы Дзержинского района изменены, муниципальное образование «Посёлок Куровской» упразднено. Посёлок упразднён и стал микрорайоном Калуги.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u="none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Процессу объединения предшествовал консультационный опрос, в котором приняли участие 47 % жителей посёлка и 25 % поддержали объединение.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u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В 1974 году в шахтёрском посёлке Куровской проживало около 7000 человек.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u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Численность населения посёлка — 3663 жителей. В посёлке работают завод железобетонных изделий, завод </a:t>
                      </a:r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  <a:hlinkClick r:id="rId7" tooltip="Керамзит"/>
                        </a:rPr>
                        <a:t>керамзитового</a:t>
                      </a:r>
                      <a:r>
                        <a:rPr lang="ru-RU" sz="1400" u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 гравия, комбинат стройматериалов.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5327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372533" y="282511"/>
            <a:ext cx="1132275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Выбери строку, в которой записаны все встречающиеся в тексте числа. Обведи кружком букву выбранного варианта ответа.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А. 1954, 1958, 1959,1996, 1870, 1974,30, 1954, 2012,25,40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Б. 1954, 1957, 1959,1996, 1967, 3663, 1974,30, 1954, 2012,25,47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 1954, 1957, 1959, 1974,30, 1954, 2012,25,47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Г. 1954, 1957, 1959,1996, 1967, 3663, 1974,30, 1954.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16089" y="1895480"/>
            <a:ext cx="1162755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Найди ответы на следующие вопросы.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Когда был образован шахтерский поселок рядом с деревней Куровское?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Запиши число в ответе. Ответ: __________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б).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каком году в посёлке открылась своя амбулатория, детский сад, ясли, школа искусств и Дом творчества, средняя школа?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Запиши число в ответе. Ответ: __________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в). На сколько лет микрорайон Куровской  младше Калуги (столицы Калужской области)?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47056" y="3412166"/>
          <a:ext cx="9082523" cy="560070"/>
        </p:xfrm>
        <a:graphic>
          <a:graphicData uri="http://schemas.openxmlformats.org/drawingml/2006/table">
            <a:tbl>
              <a:tblPr/>
              <a:tblGrid>
                <a:gridCol w="90825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Точный год образования города неизвестен, поэтому датой основания Калуги принято считать 1371 год – первое упоминание о городе в летописи литовского князя 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Ольгерда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 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41522" y="4094640"/>
            <a:ext cx="1112703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Расставь события в хронологическом порядке, начиная с самого раннего.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А. 1954г.-год основания шахтерского поселения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2012г.- год объединения поселка с городским округом «Город Калуга».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1957г.- открытие амбулатории, детского сада, яслей, средней школы.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Г. 1996г.- засыпали шахту 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Куровская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83700" y="3743049"/>
          <a:ext cx="10218758" cy="1561574"/>
        </p:xfrm>
        <a:graphic>
          <a:graphicData uri="http://schemas.openxmlformats.org/drawingml/2006/table">
            <a:tbl>
              <a:tblPr/>
              <a:tblGrid>
                <a:gridCol w="33111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075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56157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207 </a:t>
                      </a:r>
                      <a:r>
                        <a:rPr lang="ru-RU" sz="1400" dirty="0" err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 52 – (8627+229)+1755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7302 - 5738 : 19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2080 : 65 + 1922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(243+1866)-155+3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(2056-367)+259-7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957*2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А. Открытие средней школы.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marL="952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Б. В 1914 в селе Куровское насчитывалось столько жителей.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marL="952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В.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Численность 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населения посёлка — 3663 жителей.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Г. В 1974 году в шахтёрском посёлке Куровской проживало около 7000 человек. </a:t>
                      </a:r>
                    </a:p>
                    <a:p>
                      <a:pPr marL="952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Д. </a:t>
                      </a:r>
                      <a:r>
                        <a:rPr lang="ru-RU" sz="1400" dirty="0">
                          <a:solidFill>
                            <a:srgbClr val="202122"/>
                          </a:solidFill>
                          <a:latin typeface="Times New Roman"/>
                          <a:ea typeface="Times New Roman"/>
                        </a:rPr>
                        <a:t>Шахтёрский посёлок образован в 1954 году.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marL="952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Е. Оккупация Дзержинского района началась 9 октября 1941 г. и продолжалась до 19 января 1942 г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41523" y="2754259"/>
            <a:ext cx="116952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Найди значения выражений. Каждый ответ в первом столбце является датой важного события в истории поселка. Сопоставь дату с событием, записанном во втором столбце.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914399" y="5759414"/>
            <a:ext cx="512319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Соедини стрелкой дату с соответствующим событием.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13358" y="281641"/>
          <a:ext cx="9381475" cy="2266950"/>
        </p:xfrm>
        <a:graphic>
          <a:graphicData uri="http://schemas.openxmlformats.org/drawingml/2006/table">
            <a:tbl>
              <a:tblPr/>
              <a:tblGrid>
                <a:gridCol w="93814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142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Справка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В годы войны микрорайон Куровской входил в состав Дзержинского района. Оккупация Дзержинского района началась 9 октября 1941 г. и продолжалась до 19 января 1942 г. За время оккупации немцы уничтожили 4793 жилых дома, 2356 колхозных построек. Полностью сожжены селения </a:t>
                      </a:r>
                      <a:r>
                        <a:rPr lang="ru-RU" sz="1400" dirty="0" err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Звизжовского</a:t>
                      </a: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 сельского совета </a:t>
                      </a:r>
                      <a:r>
                        <a:rPr lang="ru-RU" sz="1400" dirty="0" err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Субботино</a:t>
                      </a: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 (35 дворов), </a:t>
                      </a:r>
                      <a:r>
                        <a:rPr lang="ru-RU" sz="1400" dirty="0" err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Щадеево</a:t>
                      </a: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 (35 дворов), Кольцово (45 дворов) «и ряд других селений, пострадавших почти на 90%. Такое положение в </a:t>
                      </a:r>
                      <a:r>
                        <a:rPr lang="ru-RU" sz="1400" dirty="0" err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Мятлевском</a:t>
                      </a: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400" dirty="0" err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Копыловском</a:t>
                      </a: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, Кировском, Давыдовском, </a:t>
                      </a:r>
                      <a:r>
                        <a:rPr lang="ru-RU" sz="1400" dirty="0" err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Руднянском</a:t>
                      </a: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400" dirty="0" err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Карамышевском</a:t>
                      </a: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400" dirty="0" err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Остроженском</a:t>
                      </a: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, Куровском и ряде других, где полностью уничтожены свыше 30 селений и большинство на 60-80%. Уничтожено также на 90-95% рабочие поселки Полотняный.  Завод, Мятлево». Фабричный поселок </a:t>
                      </a:r>
                      <a:r>
                        <a:rPr lang="ru-RU" sz="1400" dirty="0" err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Полотнянозаводской</a:t>
                      </a: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 фабрики взорван и уничтожен. Полностью сожжена д. Карамышево </a:t>
                      </a:r>
                      <a:r>
                        <a:rPr lang="ru-RU" sz="1400" dirty="0" err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Карамышевского</a:t>
                      </a:r>
                      <a:r>
                        <a:rPr lang="ru-RU" sz="14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</a:rPr>
                        <a:t> сельского совета. «В районе было расстреляно 402 человека, убито, подорвано минами 110 чел., угнано в немецкое рабство 419 чел.»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9668107" y="6067191"/>
            <a:ext cx="1405054" cy="5231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86392" y="1234866"/>
            <a:ext cx="811953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Воспитать патриота своей Родины – ответственная и сложная задача.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34244" y="2586273"/>
            <a:ext cx="64007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Если ребенок с детства будет бережно относится к своим национальным символам, то с большей уверенностью можно сказать, что станет патриотом своей страны. 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Новый патриотизм» в современной российской политике –  Научно-исследовательский центр проблем национальной безопасно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532" y="288974"/>
            <a:ext cx="4356452" cy="3212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2253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 bwMode="auto">
          <a:xfrm>
            <a:off x="531779" y="477036"/>
            <a:ext cx="4853021" cy="5902401"/>
          </a:xfrm>
          <a:prstGeom prst="roundRect">
            <a:avLst>
              <a:gd name="adj" fmla="val 0"/>
            </a:avLst>
          </a:prstGeom>
          <a:solidFill>
            <a:schemeClr val="accent2">
              <a:alpha val="7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733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231089" y="1649905"/>
            <a:ext cx="3454400" cy="4113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733" b="1" dirty="0">
                <a:solidFill>
                  <a:schemeClr val="bg1"/>
                </a:solidFill>
              </a:rPr>
              <a:t>“Success usually comes to those who are too busy to be looking for it.”</a:t>
            </a:r>
          </a:p>
        </p:txBody>
      </p:sp>
      <p:sp>
        <p:nvSpPr>
          <p:cNvPr id="22" name="Footer Text"/>
          <p:cNvSpPr txBox="1"/>
          <p:nvPr/>
        </p:nvSpPr>
        <p:spPr>
          <a:xfrm>
            <a:off x="5610302" y="1649905"/>
            <a:ext cx="5964664" cy="344664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133" b="1" dirty="0" smtClean="0">
                <a:solidFill>
                  <a:schemeClr val="bg1"/>
                </a:solidFill>
              </a:rPr>
              <a:t>«</a:t>
            </a:r>
            <a:r>
              <a:rPr lang="ru-RU" sz="2133" b="1" i="1" dirty="0" smtClean="0">
                <a:solidFill>
                  <a:schemeClr val="bg1"/>
                </a:solidFill>
              </a:rPr>
              <a:t>Как нет человека без самолюбия, – так нет человека</a:t>
            </a:r>
          </a:p>
          <a:p>
            <a:pPr algn="just">
              <a:lnSpc>
                <a:spcPct val="150000"/>
              </a:lnSpc>
            </a:pPr>
            <a:r>
              <a:rPr lang="ru-RU" sz="2133" b="1" i="1" dirty="0" smtClean="0">
                <a:solidFill>
                  <a:schemeClr val="bg1"/>
                </a:solidFill>
              </a:rPr>
              <a:t>без любви к отечеству, и эта любовь дает воспитанию</a:t>
            </a:r>
          </a:p>
          <a:p>
            <a:pPr algn="just">
              <a:lnSpc>
                <a:spcPct val="150000"/>
              </a:lnSpc>
            </a:pPr>
            <a:r>
              <a:rPr lang="ru-RU" sz="2133" b="1" i="1" dirty="0" smtClean="0">
                <a:solidFill>
                  <a:schemeClr val="bg1"/>
                </a:solidFill>
              </a:rPr>
              <a:t>верный ключ к сердцу человека...»</a:t>
            </a:r>
          </a:p>
          <a:p>
            <a:pPr algn="r">
              <a:lnSpc>
                <a:spcPct val="150000"/>
              </a:lnSpc>
            </a:pPr>
            <a:endParaRPr lang="ru-RU" sz="2133" b="1" dirty="0" smtClean="0">
              <a:solidFill>
                <a:schemeClr val="accent1"/>
              </a:solidFill>
            </a:endParaRPr>
          </a:p>
          <a:p>
            <a:pPr algn="r">
              <a:lnSpc>
                <a:spcPct val="150000"/>
              </a:lnSpc>
            </a:pPr>
            <a:r>
              <a:rPr lang="ru-RU" sz="2133" b="1" dirty="0" smtClean="0">
                <a:solidFill>
                  <a:schemeClr val="accent1"/>
                </a:solidFill>
              </a:rPr>
              <a:t>К. Д. Ушинский</a:t>
            </a:r>
            <a:endParaRPr lang="ru-RU" sz="2133" b="1" dirty="0">
              <a:solidFill>
                <a:schemeClr val="accent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9223" y="1190424"/>
            <a:ext cx="4158131" cy="447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062978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 rot="16200000" flipH="1">
            <a:off x="7660219" y="3623367"/>
            <a:ext cx="3970231" cy="9974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1467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1" name="Flowchart: Data 50"/>
          <p:cNvSpPr/>
          <p:nvPr/>
        </p:nvSpPr>
        <p:spPr>
          <a:xfrm rot="16200000" flipH="1">
            <a:off x="8420918" y="3860142"/>
            <a:ext cx="3970231" cy="523921"/>
          </a:xfrm>
          <a:prstGeom prst="flowChartInputOutpu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2" name="Rectangle 51"/>
          <p:cNvSpPr/>
          <p:nvPr/>
        </p:nvSpPr>
        <p:spPr>
          <a:xfrm rot="16200000" flipH="1">
            <a:off x="9181617" y="3623367"/>
            <a:ext cx="3970232" cy="9974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1467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3" name="Flowchart: Data 52"/>
          <p:cNvSpPr/>
          <p:nvPr/>
        </p:nvSpPr>
        <p:spPr>
          <a:xfrm rot="16200000" flipH="1">
            <a:off x="6899522" y="3860144"/>
            <a:ext cx="3970231" cy="523921"/>
          </a:xfrm>
          <a:prstGeom prst="flowChartInputOutpu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5" name="Flowchart: Data 34"/>
          <p:cNvSpPr/>
          <p:nvPr/>
        </p:nvSpPr>
        <p:spPr>
          <a:xfrm rot="5400000">
            <a:off x="1304410" y="3860145"/>
            <a:ext cx="3970231" cy="523921"/>
          </a:xfrm>
          <a:prstGeom prst="flowChartInputOutpu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6" name="Rectangle 35"/>
          <p:cNvSpPr/>
          <p:nvPr/>
        </p:nvSpPr>
        <p:spPr>
          <a:xfrm rot="5400000">
            <a:off x="543710" y="3623365"/>
            <a:ext cx="3970232" cy="9974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1467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8" name="Flowchart: Data 37"/>
          <p:cNvSpPr/>
          <p:nvPr/>
        </p:nvSpPr>
        <p:spPr>
          <a:xfrm rot="5400000">
            <a:off x="-217678" y="3860145"/>
            <a:ext cx="3970231" cy="523921"/>
          </a:xfrm>
          <a:prstGeom prst="flowChartInputOutpu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9" name="Rectangle 38"/>
          <p:cNvSpPr/>
          <p:nvPr/>
        </p:nvSpPr>
        <p:spPr>
          <a:xfrm rot="5400000">
            <a:off x="-933594" y="3623364"/>
            <a:ext cx="3970232" cy="9974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1467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Пути патриотического воспитания на уроках математики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51140" y="2136990"/>
            <a:ext cx="5071536" cy="397023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Уроки математики имеют большие возможности для воспитания учащихся: ответственное отношение к учебному труду, чувство коллективизма, товарищества. 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Воспитаем патриотов, деловых и здоровых людей, значит, можно быть уверенным в развитии и становлении стабильного общества.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16200000">
            <a:off x="915379" y="3722449"/>
            <a:ext cx="32419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hlinkClick r:id="rId2" action="ppaction://hlinksldjump"/>
              </a:rPr>
              <a:t>Краеведческий материал на уроках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16200000">
            <a:off x="8229129" y="3706609"/>
            <a:ext cx="28409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Биографический метод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9248723" y="3773710"/>
            <a:ext cx="38360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hlinkClick r:id="rId3" action="ppaction://hlinksldjump"/>
              </a:rPr>
              <a:t>Эпиграфы, пословицы, поговорки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Rectangle 1"/>
          <p:cNvSpPr/>
          <p:nvPr/>
        </p:nvSpPr>
        <p:spPr>
          <a:xfrm rot="16200000">
            <a:off x="-372825" y="3975421"/>
            <a:ext cx="2840964" cy="83099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hlinkClick r:id="rId4" action="ppaction://hlinksldjump"/>
              </a:rPr>
              <a:t>Содержание учебного занятия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4942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Rectangle 6"/>
          <p:cNvSpPr/>
          <p:nvPr/>
        </p:nvSpPr>
        <p:spPr bwMode="auto">
          <a:xfrm>
            <a:off x="2889833" y="1168712"/>
            <a:ext cx="6412333" cy="10721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5867" b="1" dirty="0" smtClean="0">
                <a:solidFill>
                  <a:schemeClr val="accent4">
                    <a:lumMod val="20000"/>
                    <a:lumOff val="80000"/>
                  </a:schemeClr>
                </a:solidFill>
                <a:hlinkClick r:id="rId2" action="ppaction://hlinksldjump"/>
              </a:rPr>
              <a:t>Задачи</a:t>
            </a:r>
            <a:endParaRPr lang="en-US" sz="5867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077325" y="2892937"/>
            <a:ext cx="8318704" cy="1072125"/>
          </a:xfrm>
          <a:prstGeom prst="rect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5333" b="1" dirty="0" smtClean="0">
                <a:solidFill>
                  <a:schemeClr val="bg1"/>
                </a:solidFill>
                <a:hlinkClick r:id="rId3" action="ppaction://hlinksldjump"/>
              </a:rPr>
              <a:t>Эпиграфы</a:t>
            </a:r>
            <a:endParaRPr lang="en-US" sz="5333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889832" y="4617162"/>
            <a:ext cx="6412333" cy="1072125"/>
          </a:xfrm>
          <a:prstGeom prst="rect">
            <a:avLst/>
          </a:pr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5867" b="1" dirty="0" smtClean="0">
                <a:solidFill>
                  <a:schemeClr val="bg1"/>
                </a:solidFill>
                <a:hlinkClick r:id="rId4" action="ppaction://hlinksldjump"/>
              </a:rPr>
              <a:t>Пословицы</a:t>
            </a:r>
            <a:endParaRPr lang="en-US" sz="5867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98933" y="73220"/>
            <a:ext cx="97674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chemeClr val="accent6">
                    <a:lumMod val="75000"/>
                  </a:schemeClr>
                </a:solidFill>
              </a:rPr>
              <a:t>Содержание учебного предмета</a:t>
            </a:r>
          </a:p>
        </p:txBody>
      </p:sp>
    </p:spTree>
    <p:extLst>
      <p:ext uri="{BB962C8B-B14F-4D97-AF65-F5344CB8AC3E}">
        <p14:creationId xmlns:p14="http://schemas.microsoft.com/office/powerpoint/2010/main" xmlns="" val="29036580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 bwMode="auto">
          <a:xfrm>
            <a:off x="3206356" y="166389"/>
            <a:ext cx="6412333" cy="1072125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5867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Задачи</a:t>
            </a:r>
            <a:endParaRPr lang="en-US" sz="5867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1226634" y="1683834"/>
            <a:ext cx="10660565" cy="8586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52448" y="1928490"/>
            <a:ext cx="97201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•</a:t>
            </a:r>
            <a:r>
              <a:rPr lang="ru-RU" sz="2400" dirty="0" smtClean="0"/>
              <a:t>Технические </a:t>
            </a:r>
            <a:r>
              <a:rPr lang="ru-RU" sz="2400" dirty="0"/>
              <a:t>характеристики военной техники</a:t>
            </a: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1226633" y="2987799"/>
            <a:ext cx="10660565" cy="8586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•</a:t>
            </a:r>
            <a:r>
              <a:rPr lang="ru-RU" sz="2400" dirty="0" smtClean="0"/>
              <a:t>Задачи, содержащие статистическую информацию</a:t>
            </a:r>
            <a:endParaRPr lang="ru-RU" sz="2400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1226633" y="4188414"/>
            <a:ext cx="10660565" cy="8586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•</a:t>
            </a:r>
            <a:r>
              <a:rPr lang="ru-RU" sz="2400" dirty="0" smtClean="0"/>
              <a:t>Задачи</a:t>
            </a:r>
            <a:r>
              <a:rPr lang="ru-RU" sz="2400" dirty="0"/>
              <a:t>, </a:t>
            </a:r>
            <a:r>
              <a:rPr lang="ru-RU" sz="2400" dirty="0" smtClean="0"/>
              <a:t>посвященные </a:t>
            </a:r>
            <a:r>
              <a:rPr lang="ru-RU" sz="2400" dirty="0"/>
              <a:t>блокаде Ленинграда</a:t>
            </a:r>
          </a:p>
        </p:txBody>
      </p:sp>
    </p:spTree>
    <p:extLst>
      <p:ext uri="{BB962C8B-B14F-4D97-AF65-F5344CB8AC3E}">
        <p14:creationId xmlns:p14="http://schemas.microsoft.com/office/powerpoint/2010/main" xmlns="" val="168437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>
            <a:off x="914399" y="356839"/>
            <a:ext cx="10660565" cy="8586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Технические характеристики военной техники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3022" y="1474238"/>
            <a:ext cx="1048760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1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Максимальная скорость "ЯК-3” была720 км/ч, а немецкого истребителя "Мессершмидт-109” на 120 км/ч меньше скорости "ЯК-3” и на 30 км/ч больше другого истребителя "Фокке-Вульф-190-А”. Найдите скорости немецких истребителей и сравните их со скоростью "ЯК-3”. 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30 сентября по 5 декабря 1941 года Красная Армия вела тяжелые, кровопролитные бои под Москвой. Сложная обстановка потребовала эвакуации из Москвы ряда важнейших предприятий. Создавались новые рубежи обороны на ближних подступах к Москве. Формировались дивизии народного ополчения, город готовился к уличным боям. На строительство оборонительных сооружений было мобилизовано 450 000 жителей столицы, 75% из них составляли женщины. Сколько женщин участвовало в этом строительстве? </a:t>
            </a:r>
          </a:p>
          <a:p>
            <a:pPr>
              <a:lnSpc>
                <a:spcPct val="150000"/>
              </a:lnSpc>
            </a:pP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035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>
            <a:off x="1182028" y="367263"/>
            <a:ext cx="10660565" cy="8586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•</a:t>
            </a:r>
            <a:r>
              <a:rPr lang="ru-RU" sz="2400" dirty="0" smtClean="0"/>
              <a:t>Задачи, содержащие статистическую информацию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26995" y="1316032"/>
            <a:ext cx="9355873" cy="4613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 годы Войны в красную армию ушло около 46880000 человек, из них только 35% вернулись домой. Сколько воинов погибло защищая свою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Pодину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Во время войны погибло более 28,6 миллиона человек. Сколько человек погибло из села N , если 100 женщин остались вдовами, и каждая потеряла по 3 сына и 1 дочери.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 строительство оборонительных сооружений в Москве было мобилизовано 450 000 жителей столицы, 85% из них составляли женщины и 56% из жителей столицы - подростки. Сколько женщин и подростков участвовало в этом строительстве?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«Во время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боëв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под Москвой, 7 ноября, в городе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прошëл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парад на Красной площади. Всего в параде участвовало около 26,5 тыс. человек, 140 артиллерийских орудий, танков – на 20 больше, и машин – на 78 меньше, чем орудий и танков вместе. Узнайте, сколько участвовало в параде танков и сколько машин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».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436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60810" y="374446"/>
            <a:ext cx="979077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5. С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 по 18 октября 1941года  у села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Ильинское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Калужской области (под Малоярославцем) героическими усилиями курсанты военного училища г. Подольск Московской области сдерживали напор противника, чтобы выиграть время для укрепления подступов к столице, и им это в итоге удалось ценой громадных людских и материальных потерь. Полк составили 3500 курсантов, 70% погибли при удержании позиций. Сколько курсантов осталось в живых?</a:t>
            </a:r>
          </a:p>
        </p:txBody>
      </p:sp>
      <p:pic>
        <p:nvPicPr>
          <p:cNvPr id="1026" name="Picture 2" descr="Вид памятника в 2007 год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13807" y="2775724"/>
            <a:ext cx="5107800" cy="383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1425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664" y="88738"/>
            <a:ext cx="7434145" cy="6275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7. Освобождение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Куйбышевского района Калужской области началось 1 сентября 1943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года. Воины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Красной Армии 9 сентября освободили 52 населенных пункта, противник оказывал упорное сопротивление. 13 сентября небольшой группе бойцов – 18 добровольцам, воинам-сибирякам под командованием младшего лейтенанта Е.И. Порошина – удалось прорваться через вражеские позиции и захватить важную в тактическом отношении высоту 224,1. Против них немецкое командование бросило пехотное подразделение в количестве 300 человек. </a:t>
            </a:r>
            <a:r>
              <a:rPr lang="ru-RU" dirty="0">
                <a:solidFill>
                  <a:srgbClr val="000000"/>
                </a:solidFill>
                <a:latin typeface="Roboto"/>
                <a:ea typeface="Calibri" panose="020F0502020204030204" pitchFamily="34" charset="0"/>
              </a:rPr>
              <a:t>Стремясь удержать высоту, сибиряки сражались самоотверженно и уничтожили свыше 30% гитлеровцев.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Но и сами все пали смертью храбрых. Похоронены герои на Безымянной высоте у развилки дорог. В живых остались только двое – Константин Власов и Герасим Лапин. Какое приблизительное число немцев было уничтожено? Сколько процентов советских воинов остались в живых, результат округлите до десятых?</a:t>
            </a:r>
          </a:p>
        </p:txBody>
      </p:sp>
      <p:pic>
        <p:nvPicPr>
          <p:cNvPr id="2050" name="Picture 2" descr="https://pulse.imgsmail.ru/imgpreview?mb=pulse&amp;key=pic46420072078718527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57170" y="1033289"/>
            <a:ext cx="4363844" cy="321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0658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305</TotalTime>
  <Words>1751</Words>
  <Application>Microsoft Office PowerPoint</Application>
  <PresentationFormat>Произвольный</PresentationFormat>
  <Paragraphs>143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Сектор</vt:lpstr>
      <vt:lpstr>Всероссийская конференция  «Мы верим в Россию»   «Патриотическое воспитание на уроках математики»</vt:lpstr>
      <vt:lpstr>Слайд 2</vt:lpstr>
      <vt:lpstr>Пути патриотического воспитания на уроках математики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Jkeu Xthyztb</cp:lastModifiedBy>
  <cp:revision>29</cp:revision>
  <dcterms:created xsi:type="dcterms:W3CDTF">2023-05-05T05:40:05Z</dcterms:created>
  <dcterms:modified xsi:type="dcterms:W3CDTF">2023-05-16T19:06:26Z</dcterms:modified>
</cp:coreProperties>
</file>