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Default Extension="gif" ContentType="image/gif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1"/>
  </p:notesMasterIdLst>
  <p:handoutMasterIdLst>
    <p:handoutMasterId r:id="rId22"/>
  </p:handoutMasterIdLst>
  <p:sldIdLst>
    <p:sldId id="358" r:id="rId3"/>
    <p:sldId id="360" r:id="rId4"/>
    <p:sldId id="361" r:id="rId5"/>
    <p:sldId id="353" r:id="rId6"/>
    <p:sldId id="327" r:id="rId7"/>
    <p:sldId id="329" r:id="rId8"/>
    <p:sldId id="330" r:id="rId9"/>
    <p:sldId id="333" r:id="rId10"/>
    <p:sldId id="334" r:id="rId11"/>
    <p:sldId id="335" r:id="rId12"/>
    <p:sldId id="337" r:id="rId13"/>
    <p:sldId id="340" r:id="rId14"/>
    <p:sldId id="341" r:id="rId15"/>
    <p:sldId id="356" r:id="rId16"/>
    <p:sldId id="362" r:id="rId17"/>
    <p:sldId id="363" r:id="rId18"/>
    <p:sldId id="365" r:id="rId19"/>
    <p:sldId id="364" r:id="rId20"/>
  </p:sldIdLst>
  <p:sldSz cx="9144000" cy="6858000" type="screen4x3"/>
  <p:notesSz cx="6858000" cy="91440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FF00"/>
    <a:srgbClr val="009900"/>
    <a:srgbClr val="070A83"/>
    <a:srgbClr val="1508C4"/>
    <a:srgbClr val="1F08C6"/>
    <a:srgbClr val="002E8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62" autoAdjust="0"/>
    <p:restoredTop sz="94631" autoAdjust="0"/>
  </p:normalViewPr>
  <p:slideViewPr>
    <p:cSldViewPr>
      <p:cViewPr>
        <p:scale>
          <a:sx n="50" d="100"/>
          <a:sy n="50" d="100"/>
        </p:scale>
        <p:origin x="-480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7" d="100"/>
          <a:sy n="47" d="100"/>
        </p:scale>
        <p:origin x="-205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58F80-FD1D-4DB3-BC8B-F34817A7F792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F24DE-19CF-4E79-918E-D9A7CFBB25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1" name="svoya_igra_1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8B85-16BA-400B-A706-46574B5B7FF5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4EEA-352E-4EA5-B855-6B7DAF8F7D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4862826"/>
      </p:ext>
    </p:extLst>
  </p:cSld>
  <p:clrMapOvr>
    <a:masterClrMapping/>
  </p:clrMapOvr>
  <p:transition>
    <p:sndAc>
      <p:stSnd>
        <p:snd r:embed="rId1" name="svoya_igra_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3" action="ppaction://hlinksldjump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6251543"/>
      </p:ext>
    </p:extLst>
  </p:cSld>
  <p:clrMapOvr>
    <a:masterClrMapping/>
  </p:clrMapOvr>
  <p:transition>
    <p:sndAc>
      <p:stSnd>
        <p:snd r:embed="rId1" name="svoya_igra_1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3601534"/>
      </p:ext>
    </p:extLst>
  </p:cSld>
  <p:clrMapOvr>
    <a:masterClrMapping/>
  </p:clrMapOvr>
  <p:transition>
    <p:sndAc>
      <p:stSnd>
        <p:snd r:embed="rId1" name="svoya_igra_1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89999139"/>
      </p:ext>
    </p:extLst>
  </p:cSld>
  <p:clrMapOvr>
    <a:masterClrMapping/>
  </p:clrMapOvr>
  <p:transition>
    <p:sndAc>
      <p:stSnd>
        <p:snd r:embed="rId1" name="svoya_igra_1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ndAc>
      <p:stSnd>
        <p:snd r:embed="rId1" name="svoya_igra_1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svoya_igra_1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A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3" r:id="rId2"/>
    <p:sldLayoutId id="2147483662" r:id="rId3"/>
    <p:sldLayoutId id="2147483660" r:id="rId4"/>
    <p:sldLayoutId id="2147483661" r:id="rId5"/>
    <p:sldLayoutId id="2147483654" r:id="rId6"/>
    <p:sldLayoutId id="2147483655" r:id="rId7"/>
  </p:sldLayoutIdLst>
  <p:transition>
    <p:sndAc>
      <p:stSnd>
        <p:snd r:embed="rId9" name="svoya_igra_1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oodusegakoos.ee/photos/foto2_K16n_large.jpg" TargetMode="External"/><Relationship Id="rId2" Type="http://schemas.openxmlformats.org/officeDocument/2006/relationships/hyperlink" Target="http://loodusegakoos.ee/photos/foto1_K16n_large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loodusegakoos.ee/photos/foto5_K16n_large.jpg" TargetMode="External"/><Relationship Id="rId5" Type="http://schemas.openxmlformats.org/officeDocument/2006/relationships/hyperlink" Target="http://loodusegakoos.ee/photos/foto4_K16n_large.jpg" TargetMode="External"/><Relationship Id="rId4" Type="http://schemas.openxmlformats.org/officeDocument/2006/relationships/hyperlink" Target="http://loodusegakoos.ee/photos/foto3_K16n_large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WordArt 4"/>
          <p:cNvSpPr>
            <a:spLocks noChangeArrowheads="1" noChangeShapeType="1" noTextEdit="1"/>
          </p:cNvSpPr>
          <p:nvPr/>
        </p:nvSpPr>
        <p:spPr bwMode="auto">
          <a:xfrm>
            <a:off x="285720" y="714356"/>
            <a:ext cx="3429024" cy="500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15"/>
              </a:avLst>
            </a:prstTxWarp>
          </a:bodyPr>
          <a:lstStyle/>
          <a:p>
            <a:pPr algn="ctr"/>
            <a:r>
              <a:rPr lang="ru-RU" sz="3600" b="1" kern="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+mj-lt"/>
              </a:rPr>
              <a:t>Тема урока</a:t>
            </a:r>
            <a:r>
              <a:rPr lang="ru-RU" sz="3600" kern="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Georgia"/>
              </a:rPr>
              <a:t>:</a:t>
            </a:r>
          </a:p>
        </p:txBody>
      </p:sp>
      <p:sp>
        <p:nvSpPr>
          <p:cNvPr id="37893" name="WordArt 5"/>
          <p:cNvSpPr>
            <a:spLocks noChangeArrowheads="1" noChangeShapeType="1" noTextEdit="1"/>
          </p:cNvSpPr>
          <p:nvPr/>
        </p:nvSpPr>
        <p:spPr bwMode="auto">
          <a:xfrm>
            <a:off x="642910" y="2285992"/>
            <a:ext cx="6911975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5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  <a:latin typeface="Georgia"/>
              </a:rPr>
              <a:t>«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chemeClr val="tx1">
                      <a:alpha val="80000"/>
                    </a:schemeClr>
                  </a:outerShdw>
                </a:effectLst>
              </a:rPr>
              <a:t>Площади многоугольников»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chemeClr val="tx1">
                    <a:alpha val="80000"/>
                  </a:schemeClr>
                </a:outerShdw>
              </a:effectLst>
              <a:latin typeface="Georgia"/>
            </a:endParaRP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>
            <a:off x="3643306" y="3571876"/>
            <a:ext cx="2022470" cy="2070116"/>
          </a:xfrm>
          <a:prstGeom prst="parallelogram">
            <a:avLst>
              <a:gd name="adj" fmla="val 42874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895" name="AutoShape 7"/>
          <p:cNvSpPr>
            <a:spLocks noChangeArrowheads="1"/>
          </p:cNvSpPr>
          <p:nvPr/>
        </p:nvSpPr>
        <p:spPr bwMode="auto">
          <a:xfrm>
            <a:off x="7208830" y="2071678"/>
            <a:ext cx="1935170" cy="228443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 rot="10800000">
            <a:off x="5429256" y="4572008"/>
            <a:ext cx="2420961" cy="192724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7" name="Рисунок 6" descr="https://img.uslugio.com/img/ea/99/ea9934f5d1e2da93719546ee31135a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14794"/>
            <a:ext cx="278608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71736" y="571480"/>
            <a:ext cx="266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 smtClean="0"/>
              <a:t>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6000768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8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28596" y="5572140"/>
            <a:ext cx="1785950" cy="1071546"/>
            <a:chOff x="357158" y="5786454"/>
            <a:chExt cx="1785950" cy="1071546"/>
          </a:xfrm>
        </p:grpSpPr>
        <p:sp>
          <p:nvSpPr>
            <p:cNvPr id="8" name="Пятно 1 7"/>
            <p:cNvSpPr/>
            <p:nvPr/>
          </p:nvSpPr>
          <p:spPr>
            <a:xfrm>
              <a:off x="357158" y="5786454"/>
              <a:ext cx="1785950" cy="1071546"/>
            </a:xfrm>
            <a:prstGeom prst="irregularSeal1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14348" y="6072206"/>
              <a:ext cx="106381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Ответ</a:t>
              </a:r>
              <a:endParaRPr lang="ru-RU" sz="28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3635896" y="1772816"/>
            <a:ext cx="50040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Найдите площадь ромба диагонали которого равны 6 см и 8 см.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3848" y="5805264"/>
            <a:ext cx="652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prstClr val="white"/>
                </a:solidFill>
              </a:rPr>
              <a:t>24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59632" y="285728"/>
            <a:ext cx="4392488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atin typeface="Century Gothic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2800" b="1" i="1" dirty="0" smtClean="0">
                <a:solidFill>
                  <a:schemeClr val="tx1"/>
                </a:solidFill>
                <a:latin typeface="Century Gothic" pitchFamily="34" charset="0"/>
              </a:rPr>
              <a:t>Площадь ромба.</a:t>
            </a:r>
            <a:endParaRPr lang="ru-RU" sz="28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" name="Параллелограмм 12"/>
          <p:cNvSpPr/>
          <p:nvPr/>
        </p:nvSpPr>
        <p:spPr>
          <a:xfrm rot="18213964">
            <a:off x="299678" y="1927603"/>
            <a:ext cx="3205365" cy="2143855"/>
          </a:xfrm>
          <a:prstGeom prst="parallelogram">
            <a:avLst>
              <a:gd name="adj" fmla="val 422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Минус 14"/>
          <p:cNvSpPr/>
          <p:nvPr/>
        </p:nvSpPr>
        <p:spPr>
          <a:xfrm>
            <a:off x="180000" y="2880000"/>
            <a:ext cx="3420000" cy="252000"/>
          </a:xfrm>
          <a:prstGeom prst="mathMinus">
            <a:avLst>
              <a:gd name="adj1" fmla="val 2645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Минус 15"/>
          <p:cNvSpPr/>
          <p:nvPr/>
        </p:nvSpPr>
        <p:spPr>
          <a:xfrm rot="5400000">
            <a:off x="-648296" y="2960664"/>
            <a:ext cx="5112000" cy="144016"/>
          </a:xfrm>
          <a:prstGeom prst="mathMinus">
            <a:avLst>
              <a:gd name="adj1" fmla="val 2645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979712" y="2564904"/>
            <a:ext cx="845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prstClr val="white"/>
                </a:solidFill>
                <a:latin typeface="Monotype Corsiva" pitchFamily="66" charset="0"/>
              </a:rPr>
              <a:t>6 см 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 rot="16200000">
            <a:off x="1353989" y="1966492"/>
            <a:ext cx="766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prstClr val="white"/>
                </a:solidFill>
                <a:latin typeface="Monotype Corsiva" pitchFamily="66" charset="0"/>
              </a:rPr>
              <a:t>8 см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71500"/>
            <a:ext cx="2357438" cy="1428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71736" y="571480"/>
            <a:ext cx="266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 smtClean="0"/>
              <a:t>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6000768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8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28596" y="5572140"/>
            <a:ext cx="1785950" cy="1071546"/>
            <a:chOff x="357158" y="5786454"/>
            <a:chExt cx="1785950" cy="1071546"/>
          </a:xfrm>
        </p:grpSpPr>
        <p:sp>
          <p:nvSpPr>
            <p:cNvPr id="8" name="Пятно 1 7"/>
            <p:cNvSpPr/>
            <p:nvPr/>
          </p:nvSpPr>
          <p:spPr>
            <a:xfrm>
              <a:off x="357158" y="5786454"/>
              <a:ext cx="1785950" cy="1071546"/>
            </a:xfrm>
            <a:prstGeom prst="irregularSeal1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14348" y="6072206"/>
              <a:ext cx="106381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Ответ</a:t>
              </a:r>
              <a:endParaRPr lang="ru-RU" sz="28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3635896" y="1412776"/>
            <a:ext cx="51125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Площадь ромба  равна  40см². Его диагональ уменьшили в  4 раза. Какой стала площадь  ромба ?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55776" y="5805264"/>
            <a:ext cx="4929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prstClr val="white"/>
                </a:solidFill>
                <a:latin typeface="Monotype Corsiva" pitchFamily="66" charset="0"/>
              </a:rPr>
              <a:t>  </a:t>
            </a:r>
            <a:r>
              <a:rPr lang="ru-RU" sz="3600" b="1" i="1" dirty="0" smtClean="0">
                <a:solidFill>
                  <a:prstClr val="white"/>
                </a:solidFill>
                <a:latin typeface="Century Gothic" pitchFamily="34" charset="0"/>
              </a:rPr>
              <a:t>10 см²</a:t>
            </a:r>
            <a:endParaRPr lang="ru-RU" dirty="0">
              <a:latin typeface="Century Gothic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59632" y="285728"/>
            <a:ext cx="4392488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atin typeface="Century Gothic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2800" b="1" i="1" dirty="0" smtClean="0">
                <a:solidFill>
                  <a:schemeClr val="tx1"/>
                </a:solidFill>
                <a:latin typeface="Century Gothic" pitchFamily="34" charset="0"/>
              </a:rPr>
              <a:t>Площадь ромба.</a:t>
            </a:r>
            <a:endParaRPr lang="ru-RU" sz="28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5" name="Параллелограмм 14"/>
          <p:cNvSpPr/>
          <p:nvPr/>
        </p:nvSpPr>
        <p:spPr>
          <a:xfrm rot="18213964">
            <a:off x="299678" y="1927603"/>
            <a:ext cx="3205365" cy="2143855"/>
          </a:xfrm>
          <a:prstGeom prst="parallelogram">
            <a:avLst>
              <a:gd name="adj" fmla="val 422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Минус 15"/>
          <p:cNvSpPr/>
          <p:nvPr/>
        </p:nvSpPr>
        <p:spPr>
          <a:xfrm>
            <a:off x="180000" y="2880000"/>
            <a:ext cx="3420000" cy="252000"/>
          </a:xfrm>
          <a:prstGeom prst="mathMinus">
            <a:avLst>
              <a:gd name="adj1" fmla="val 2645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 rot="5400000">
            <a:off x="-648296" y="2960664"/>
            <a:ext cx="5112000" cy="144016"/>
          </a:xfrm>
          <a:prstGeom prst="mathMinus">
            <a:avLst>
              <a:gd name="adj1" fmla="val 2645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41224" y="214291"/>
            <a:ext cx="5533886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Century Gothic" pitchFamily="34" charset="0"/>
              </a:rPr>
              <a:t>  </a:t>
            </a:r>
            <a:r>
              <a:rPr lang="ru-RU" sz="2800" b="1" i="1" dirty="0" smtClean="0">
                <a:solidFill>
                  <a:schemeClr val="tx1"/>
                </a:solidFill>
                <a:latin typeface="Century Gothic" pitchFamily="34" charset="0"/>
              </a:rPr>
              <a:t>Площадь прямоугольника.</a:t>
            </a:r>
            <a:endParaRPr lang="ru-RU" sz="2800" b="1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algn="ctr">
              <a:defRPr/>
            </a:pPr>
            <a:endParaRPr lang="ru-RU" sz="2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6000768"/>
            <a:ext cx="3481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endParaRPr lang="ru-RU" sz="28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28596" y="5572140"/>
            <a:ext cx="1785950" cy="1071546"/>
            <a:chOff x="357158" y="5786454"/>
            <a:chExt cx="1785950" cy="1071546"/>
          </a:xfrm>
        </p:grpSpPr>
        <p:sp>
          <p:nvSpPr>
            <p:cNvPr id="7" name="Пятно 1 6"/>
            <p:cNvSpPr/>
            <p:nvPr/>
          </p:nvSpPr>
          <p:spPr>
            <a:xfrm>
              <a:off x="357158" y="5786454"/>
              <a:ext cx="1785950" cy="1071546"/>
            </a:xfrm>
            <a:prstGeom prst="irregularSeal1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14348" y="6072206"/>
              <a:ext cx="106381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Ответ</a:t>
              </a:r>
              <a:endParaRPr lang="ru-RU" sz="28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347864" y="1916832"/>
            <a:ext cx="4978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Найдите площадь </a:t>
            </a:r>
            <a:r>
              <a:rPr lang="ru-RU" sz="3600" b="1" smtClean="0">
                <a:solidFill>
                  <a:schemeClr val="bg1"/>
                </a:solidFill>
                <a:latin typeface="Monotype Corsiva" pitchFamily="66" charset="0"/>
              </a:rPr>
              <a:t>прямоугольника </a:t>
            </a:r>
            <a:r>
              <a:rPr lang="ru-RU" sz="3600" b="1" smtClean="0">
                <a:solidFill>
                  <a:schemeClr val="bg1"/>
                </a:solidFill>
                <a:latin typeface="Monotype Corsiva" pitchFamily="66" charset="0"/>
              </a:rPr>
              <a:t>,  длина </a:t>
            </a:r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которого равна 5 см,  а периметр равен 30см ? </a:t>
            </a:r>
            <a:r>
              <a:rPr lang="ru-RU" sz="3600" b="1" i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43808" y="5949280"/>
            <a:ext cx="422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white"/>
                </a:solidFill>
                <a:latin typeface="Century Gothic" pitchFamily="34" charset="0"/>
              </a:rPr>
              <a:t>50 см²</a:t>
            </a:r>
            <a:endParaRPr lang="ru-RU" sz="2800" dirty="0"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2204864"/>
            <a:ext cx="280831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1772816"/>
            <a:ext cx="766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prstClr val="white"/>
                </a:solidFill>
                <a:latin typeface="Monotype Corsiva" pitchFamily="66" charset="0"/>
              </a:rPr>
              <a:t>5 см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2708920"/>
            <a:ext cx="19543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prstClr val="white"/>
                </a:solidFill>
                <a:latin typeface="Monotype Corsiva" pitchFamily="66" charset="0"/>
              </a:rPr>
              <a:t> Р = 30см</a:t>
            </a:r>
            <a:r>
              <a:rPr lang="ru-RU" sz="4400" b="1" dirty="0" smtClean="0">
                <a:solidFill>
                  <a:prstClr val="white"/>
                </a:solidFill>
                <a:latin typeface="Monotype Corsiva" pitchFamily="66" charset="0"/>
              </a:rPr>
              <a:t> 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6000768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8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28596" y="5572140"/>
            <a:ext cx="1785950" cy="1071546"/>
            <a:chOff x="357158" y="5786454"/>
            <a:chExt cx="1785950" cy="1071546"/>
          </a:xfrm>
        </p:grpSpPr>
        <p:sp>
          <p:nvSpPr>
            <p:cNvPr id="7" name="Пятно 1 6"/>
            <p:cNvSpPr/>
            <p:nvPr/>
          </p:nvSpPr>
          <p:spPr>
            <a:xfrm>
              <a:off x="357158" y="5786454"/>
              <a:ext cx="1785950" cy="1071546"/>
            </a:xfrm>
            <a:prstGeom prst="irregularSeal1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14348" y="6072206"/>
              <a:ext cx="106381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Ответ</a:t>
              </a:r>
              <a:endParaRPr lang="ru-RU" sz="28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779912" y="1484784"/>
            <a:ext cx="462181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Найдите  периметр прямоугольника площадь которого равна  20 см², а одна из сторон  равна 2 см.</a:t>
            </a:r>
            <a:endParaRPr lang="ru-RU" sz="4000" dirty="0"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43372" y="6072206"/>
            <a:ext cx="119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prstClr val="white"/>
                </a:solidFill>
                <a:latin typeface="Century Gothic" pitchFamily="34" charset="0"/>
              </a:rPr>
              <a:t>24 см</a:t>
            </a:r>
            <a:endParaRPr lang="ru-RU" sz="2800" dirty="0"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23728" y="332656"/>
            <a:ext cx="443102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latin typeface="Century Gothic" pitchFamily="34" charset="0"/>
              </a:rPr>
              <a:t> </a:t>
            </a:r>
            <a:r>
              <a:rPr lang="ru-RU" sz="2400" b="1" i="1" dirty="0" smtClean="0">
                <a:latin typeface="Century Gothic" pitchFamily="34" charset="0"/>
              </a:rPr>
              <a:t>Площадь прямоугольника.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2276872"/>
            <a:ext cx="280831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-160941" y="2869861"/>
            <a:ext cx="845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prstClr val="white"/>
                </a:solidFill>
                <a:latin typeface="Monotype Corsiva" pitchFamily="66" charset="0"/>
              </a:rPr>
              <a:t>2 см 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077072"/>
            <a:ext cx="1529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Monotype Corsiva" pitchFamily="66" charset="0"/>
              </a:rPr>
              <a:t>S</a:t>
            </a:r>
            <a:r>
              <a:rPr lang="ru-RU" sz="2800" b="1" dirty="0" smtClean="0">
                <a:solidFill>
                  <a:prstClr val="white"/>
                </a:solidFill>
                <a:latin typeface="Monotype Corsiva" pitchFamily="66" charset="0"/>
              </a:rPr>
              <a:t> = 20 см²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067944" y="1844824"/>
            <a:ext cx="48245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 В равнобедренной трапеции  угол равен  45°,  а основания  -  4см  и 8 см . Какова площадь трапеции?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5909" y="0"/>
            <a:ext cx="3942105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Century Gothic" pitchFamily="34" charset="0"/>
              </a:rPr>
              <a:t> Площадь трапеции.</a:t>
            </a:r>
            <a:endParaRPr lang="ru-RU" sz="2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6000768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8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" name="Группа 5"/>
          <p:cNvGrpSpPr/>
          <p:nvPr/>
        </p:nvGrpSpPr>
        <p:grpSpPr>
          <a:xfrm>
            <a:off x="428596" y="5572140"/>
            <a:ext cx="1785950" cy="1071546"/>
            <a:chOff x="357158" y="5786454"/>
            <a:chExt cx="1785950" cy="1071546"/>
          </a:xfrm>
        </p:grpSpPr>
        <p:sp>
          <p:nvSpPr>
            <p:cNvPr id="7" name="Пятно 1 6"/>
            <p:cNvSpPr/>
            <p:nvPr/>
          </p:nvSpPr>
          <p:spPr>
            <a:xfrm>
              <a:off x="357158" y="5786454"/>
              <a:ext cx="1785950" cy="1071546"/>
            </a:xfrm>
            <a:prstGeom prst="irregularSeal1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14348" y="6072206"/>
              <a:ext cx="106381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Ответ</a:t>
              </a:r>
              <a:endParaRPr lang="ru-RU" sz="28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786050" y="6150114"/>
            <a:ext cx="7585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prstClr val="white"/>
                </a:solidFill>
                <a:latin typeface="Century Gothic" pitchFamily="34" charset="0"/>
              </a:rPr>
              <a:t>12</a:t>
            </a:r>
            <a:endParaRPr lang="ru-RU" sz="3600" dirty="0"/>
          </a:p>
        </p:txBody>
      </p:sp>
      <p:sp>
        <p:nvSpPr>
          <p:cNvPr id="12" name="Трапеция 11"/>
          <p:cNvSpPr/>
          <p:nvPr/>
        </p:nvSpPr>
        <p:spPr>
          <a:xfrm>
            <a:off x="467544" y="1844824"/>
            <a:ext cx="3312368" cy="2088232"/>
          </a:xfrm>
          <a:prstGeom prst="trapezoid">
            <a:avLst>
              <a:gd name="adj" fmla="val 490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3789041"/>
            <a:ext cx="939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prstClr val="white"/>
                </a:solidFill>
                <a:latin typeface="Monotype Corsiva" pitchFamily="66" charset="0"/>
              </a:rPr>
              <a:t>8 см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3223222">
            <a:off x="583434" y="3472358"/>
            <a:ext cx="939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prstClr val="white"/>
                </a:solidFill>
                <a:latin typeface="Monotype Corsiva" pitchFamily="66" charset="0"/>
              </a:rPr>
              <a:t>45°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691680" y="1484784"/>
            <a:ext cx="939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prstClr val="white"/>
                </a:solidFill>
                <a:latin typeface="Monotype Corsiva" pitchFamily="66" charset="0"/>
              </a:rPr>
              <a:t>4см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714348" y="0"/>
            <a:ext cx="8143899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Заказ: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кабинете информатики решили покрыть пол паркетной доской в виде квадрата со стороной 20 см. Предварительно замерили длину и ширину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кабинета: 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длина равна 10 м, ширина равна 8 м.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85720" y="285728"/>
            <a:ext cx="88582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Вопрос 1: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Рассчитайте, сколько паркетных дощечек нужно купить. Найдите стоимость покрытия, если цена одной дощечки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60 рублей.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285720" y="1928802"/>
            <a:ext cx="88582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Вопрос 2: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Готовый паркет необходимо покрыть лаком. Сколько кг лака потребуется для покрытия всего паркета, если на 1 м</a:t>
            </a:r>
            <a:r>
              <a:rPr kumimoji="0" lang="ru-RU" sz="3200" b="0" i="0" u="none" strike="noStrike" cap="none" normalizeH="0" baseline="3000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поверхности расходуется 0,2 кг?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Сколько всего банок лака потребуется, если в одной банке 0,8 кг лака?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Arial" pitchFamily="3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357158" y="4500570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Вопрос 3: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Какова стоимость лака, необходимого для покрытия всей поверхности площади пола, если 1 банка лака стоит 200 рублей?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Какова стоимость всего заказа?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1"/>
      <p:bldP spid="40962" grpId="0"/>
      <p:bldP spid="409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428604"/>
            <a:ext cx="6997292" cy="604156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500166" y="857232"/>
            <a:ext cx="62466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</a:rPr>
              <a:t>Спасибо</a:t>
            </a:r>
            <a:r>
              <a:rPr kumimoji="0" lang="ru-RU" sz="5400" b="1" i="0" u="none" strike="noStrike" cap="none" normalizeH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</a:rPr>
              <a:t> за  урок!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FF00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http://www.websmi.by/wp-content/uploads/2017/07/1413353733_snimo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571744"/>
            <a:ext cx="678661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1" name="Group 203"/>
          <p:cNvGraphicFramePr>
            <a:graphicFrameLocks noGrp="1"/>
          </p:cNvGraphicFramePr>
          <p:nvPr/>
        </p:nvGraphicFramePr>
        <p:xfrm>
          <a:off x="0" y="549275"/>
          <a:ext cx="9036050" cy="6095048"/>
        </p:xfrm>
        <a:graphic>
          <a:graphicData uri="http://schemas.openxmlformats.org/drawingml/2006/table">
            <a:tbl>
              <a:tblPr/>
              <a:tblGrid>
                <a:gridCol w="2925763"/>
                <a:gridCol w="1574800"/>
                <a:gridCol w="2376487"/>
                <a:gridCol w="2159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Многоугольник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Площадь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Многоугольник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2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</a:t>
                      </a: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66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Треугольник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</a:t>
                      </a: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50963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50963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50963" algn="l"/>
                        </a:tabLst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h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50963" algn="l"/>
                        </a:tabLst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</a:t>
                      </a: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50963" algn="l"/>
                        </a:tabLst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50963" algn="l"/>
                        </a:tabLst>
                      </a:pPr>
                      <a:endParaRPr kumimoji="0" 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50963" algn="l"/>
                        </a:tabLst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       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b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c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250825" y="3573463"/>
            <a:ext cx="2449513" cy="1257300"/>
            <a:chOff x="1865" y="4110"/>
            <a:chExt cx="5463" cy="2796"/>
          </a:xfrm>
        </p:grpSpPr>
        <p:sp>
          <p:nvSpPr>
            <p:cNvPr id="2066" name="AutoShape 18"/>
            <p:cNvSpPr>
              <a:spLocks noChangeAspect="1" noChangeArrowheads="1" noTextEdit="1"/>
            </p:cNvSpPr>
            <p:nvPr/>
          </p:nvSpPr>
          <p:spPr bwMode="auto">
            <a:xfrm>
              <a:off x="1865" y="4110"/>
              <a:ext cx="5463" cy="2796"/>
            </a:xfrm>
            <a:prstGeom prst="rect">
              <a:avLst/>
            </a:prstGeom>
            <a:noFill/>
          </p:spPr>
          <p:txBody>
            <a:bodyPr/>
            <a:lstStyle/>
            <a:p>
              <a:endParaRPr lang="ru-RU"/>
            </a:p>
          </p:txBody>
        </p:sp>
        <p:sp>
          <p:nvSpPr>
            <p:cNvPr id="2065" name="AutoShape 17"/>
            <p:cNvSpPr>
              <a:spLocks noChangeArrowheads="1"/>
            </p:cNvSpPr>
            <p:nvPr/>
          </p:nvSpPr>
          <p:spPr bwMode="auto">
            <a:xfrm>
              <a:off x="2858" y="4364"/>
              <a:ext cx="4470" cy="2288"/>
            </a:xfrm>
            <a:prstGeom prst="parallelogram">
              <a:avLst>
                <a:gd name="adj" fmla="val 48842"/>
              </a:avLst>
            </a:prstGeom>
            <a:solidFill>
              <a:srgbClr val="99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64" name="Line 16"/>
            <p:cNvSpPr>
              <a:spLocks noChangeShapeType="1"/>
            </p:cNvSpPr>
            <p:nvPr/>
          </p:nvSpPr>
          <p:spPr bwMode="auto">
            <a:xfrm>
              <a:off x="4100" y="4364"/>
              <a:ext cx="1" cy="2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98" name="Rectangle 50"/>
          <p:cNvSpPr>
            <a:spLocks noChangeArrowheads="1"/>
          </p:cNvSpPr>
          <p:nvPr/>
        </p:nvSpPr>
        <p:spPr bwMode="auto">
          <a:xfrm>
            <a:off x="-776288" y="404813"/>
            <a:ext cx="32004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grpSp>
        <p:nvGrpSpPr>
          <p:cNvPr id="3" name="Group 200"/>
          <p:cNvGrpSpPr>
            <a:grpSpLocks/>
          </p:cNvGrpSpPr>
          <p:nvPr/>
        </p:nvGrpSpPr>
        <p:grpSpPr bwMode="auto">
          <a:xfrm>
            <a:off x="179388" y="836613"/>
            <a:ext cx="7508875" cy="5794375"/>
            <a:chOff x="113" y="527"/>
            <a:chExt cx="4730" cy="3650"/>
          </a:xfrm>
        </p:grpSpPr>
        <p:grpSp>
          <p:nvGrpSpPr>
            <p:cNvPr id="4" name="Group 34"/>
            <p:cNvGrpSpPr>
              <a:grpSpLocks noChangeAspect="1"/>
            </p:cNvGrpSpPr>
            <p:nvPr/>
          </p:nvGrpSpPr>
          <p:grpSpPr bwMode="auto">
            <a:xfrm>
              <a:off x="113" y="572"/>
              <a:ext cx="2088" cy="720"/>
              <a:chOff x="2360" y="5760"/>
              <a:chExt cx="7200" cy="2541"/>
            </a:xfrm>
          </p:grpSpPr>
          <p:sp>
            <p:nvSpPr>
              <p:cNvPr id="2084" name="AutoShape 36"/>
              <p:cNvSpPr>
                <a:spLocks noChangeAspect="1" noChangeArrowheads="1" noTextEdit="1"/>
              </p:cNvSpPr>
              <p:nvPr/>
            </p:nvSpPr>
            <p:spPr bwMode="auto">
              <a:xfrm>
                <a:off x="2360" y="5760"/>
                <a:ext cx="7200" cy="2541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3" name="Rectangle 35"/>
              <p:cNvSpPr>
                <a:spLocks noChangeArrowheads="1"/>
              </p:cNvSpPr>
              <p:nvPr/>
            </p:nvSpPr>
            <p:spPr bwMode="auto">
              <a:xfrm>
                <a:off x="4098" y="6268"/>
                <a:ext cx="3228" cy="1525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24"/>
            <p:cNvGrpSpPr>
              <a:grpSpLocks noChangeAspect="1"/>
            </p:cNvGrpSpPr>
            <p:nvPr/>
          </p:nvGrpSpPr>
          <p:grpSpPr bwMode="auto">
            <a:xfrm>
              <a:off x="1020" y="1434"/>
              <a:ext cx="576" cy="592"/>
              <a:chOff x="3590" y="3771"/>
              <a:chExt cx="1986" cy="2089"/>
            </a:xfrm>
          </p:grpSpPr>
          <p:sp>
            <p:nvSpPr>
              <p:cNvPr id="2074" name="AutoShape 26"/>
              <p:cNvSpPr>
                <a:spLocks noChangeAspect="1" noChangeArrowheads="1" noTextEdit="1"/>
              </p:cNvSpPr>
              <p:nvPr/>
            </p:nvSpPr>
            <p:spPr bwMode="auto">
              <a:xfrm>
                <a:off x="3590" y="3771"/>
                <a:ext cx="1986" cy="2089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3" name="Rectangle 25"/>
              <p:cNvSpPr>
                <a:spLocks noChangeArrowheads="1"/>
              </p:cNvSpPr>
              <p:nvPr/>
            </p:nvSpPr>
            <p:spPr bwMode="auto">
              <a:xfrm>
                <a:off x="3590" y="3827"/>
                <a:ext cx="1986" cy="2033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" name="Group 7"/>
            <p:cNvGrpSpPr>
              <a:grpSpLocks noChangeAspect="1"/>
            </p:cNvGrpSpPr>
            <p:nvPr/>
          </p:nvGrpSpPr>
          <p:grpSpPr bwMode="auto">
            <a:xfrm>
              <a:off x="158" y="3385"/>
              <a:ext cx="1927" cy="792"/>
              <a:chOff x="2360" y="7334"/>
              <a:chExt cx="7200" cy="2796"/>
            </a:xfrm>
          </p:grpSpPr>
          <p:sp>
            <p:nvSpPr>
              <p:cNvPr id="2059" name="AutoShape 11"/>
              <p:cNvSpPr>
                <a:spLocks noChangeAspect="1" noChangeArrowheads="1" noTextEdit="1"/>
              </p:cNvSpPr>
              <p:nvPr/>
            </p:nvSpPr>
            <p:spPr bwMode="auto">
              <a:xfrm>
                <a:off x="2360" y="7334"/>
                <a:ext cx="7200" cy="2796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8" name="AutoShape 10"/>
              <p:cNvSpPr>
                <a:spLocks noChangeArrowheads="1"/>
              </p:cNvSpPr>
              <p:nvPr/>
            </p:nvSpPr>
            <p:spPr bwMode="auto">
              <a:xfrm>
                <a:off x="2857" y="7334"/>
                <a:ext cx="5462" cy="2540"/>
              </a:xfrm>
              <a:prstGeom prst="diamond">
                <a:avLst/>
              </a:prstGeom>
              <a:solidFill>
                <a:srgbClr val="FF66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7" name="Line 9"/>
              <p:cNvSpPr>
                <a:spLocks noChangeShapeType="1"/>
              </p:cNvSpPr>
              <p:nvPr/>
            </p:nvSpPr>
            <p:spPr bwMode="auto">
              <a:xfrm flipV="1">
                <a:off x="3105" y="8605"/>
                <a:ext cx="521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6" name="Line 8"/>
              <p:cNvSpPr>
                <a:spLocks noChangeShapeType="1"/>
              </p:cNvSpPr>
              <p:nvPr/>
            </p:nvSpPr>
            <p:spPr bwMode="auto">
              <a:xfrm flipH="1">
                <a:off x="5588" y="7334"/>
                <a:ext cx="13" cy="260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27"/>
            <p:cNvGrpSpPr>
              <a:grpSpLocks noChangeAspect="1"/>
            </p:cNvGrpSpPr>
            <p:nvPr/>
          </p:nvGrpSpPr>
          <p:grpSpPr bwMode="auto">
            <a:xfrm>
              <a:off x="2426" y="618"/>
              <a:ext cx="2088" cy="648"/>
              <a:chOff x="2360" y="7080"/>
              <a:chExt cx="7200" cy="2287"/>
            </a:xfrm>
          </p:grpSpPr>
          <p:sp>
            <p:nvSpPr>
              <p:cNvPr id="2081" name="AutoShape 33"/>
              <p:cNvSpPr>
                <a:spLocks noChangeAspect="1" noChangeArrowheads="1" noTextEdit="1"/>
              </p:cNvSpPr>
              <p:nvPr/>
            </p:nvSpPr>
            <p:spPr bwMode="auto">
              <a:xfrm>
                <a:off x="2360" y="7080"/>
                <a:ext cx="7200" cy="2287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0" name="AutoShape 32"/>
              <p:cNvSpPr>
                <a:spLocks noChangeArrowheads="1"/>
              </p:cNvSpPr>
              <p:nvPr/>
            </p:nvSpPr>
            <p:spPr bwMode="auto">
              <a:xfrm rot="10800000">
                <a:off x="4346" y="7334"/>
                <a:ext cx="3724" cy="177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99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9" name="Line 31"/>
              <p:cNvSpPr>
                <a:spLocks noChangeShapeType="1"/>
              </p:cNvSpPr>
              <p:nvPr/>
            </p:nvSpPr>
            <p:spPr bwMode="auto">
              <a:xfrm>
                <a:off x="5339" y="7334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8" name="Line 30"/>
              <p:cNvSpPr>
                <a:spLocks noChangeShapeType="1"/>
              </p:cNvSpPr>
              <p:nvPr/>
            </p:nvSpPr>
            <p:spPr bwMode="auto">
              <a:xfrm>
                <a:off x="5091" y="7334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7" name="Line 29"/>
              <p:cNvSpPr>
                <a:spLocks noChangeShapeType="1"/>
              </p:cNvSpPr>
              <p:nvPr/>
            </p:nvSpPr>
            <p:spPr bwMode="auto">
              <a:xfrm>
                <a:off x="5339" y="7334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6" name="Line 28"/>
              <p:cNvSpPr>
                <a:spLocks noChangeShapeType="1"/>
              </p:cNvSpPr>
              <p:nvPr/>
            </p:nvSpPr>
            <p:spPr bwMode="auto">
              <a:xfrm>
                <a:off x="5339" y="7334"/>
                <a:ext cx="1" cy="177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19"/>
            <p:cNvGrpSpPr>
              <a:grpSpLocks noChangeAspect="1"/>
            </p:cNvGrpSpPr>
            <p:nvPr/>
          </p:nvGrpSpPr>
          <p:grpSpPr bwMode="auto">
            <a:xfrm>
              <a:off x="2336" y="1389"/>
              <a:ext cx="2088" cy="648"/>
              <a:chOff x="2360" y="5800"/>
              <a:chExt cx="7200" cy="2285"/>
            </a:xfrm>
          </p:grpSpPr>
          <p:sp>
            <p:nvSpPr>
              <p:cNvPr id="2071" name="AutoShape 23"/>
              <p:cNvSpPr>
                <a:spLocks noChangeAspect="1" noChangeArrowheads="1" noTextEdit="1"/>
              </p:cNvSpPr>
              <p:nvPr/>
            </p:nvSpPr>
            <p:spPr bwMode="auto">
              <a:xfrm>
                <a:off x="2360" y="5800"/>
                <a:ext cx="7200" cy="2285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0" name="AutoShape 22"/>
              <p:cNvSpPr>
                <a:spLocks noChangeArrowheads="1"/>
              </p:cNvSpPr>
              <p:nvPr/>
            </p:nvSpPr>
            <p:spPr bwMode="auto">
              <a:xfrm>
                <a:off x="4098" y="6054"/>
                <a:ext cx="4469" cy="1779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9" name="Line 21"/>
              <p:cNvSpPr>
                <a:spLocks noChangeShapeType="1"/>
              </p:cNvSpPr>
              <p:nvPr/>
            </p:nvSpPr>
            <p:spPr bwMode="auto">
              <a:xfrm>
                <a:off x="6571" y="7177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8" name="Line 20"/>
              <p:cNvSpPr>
                <a:spLocks noChangeShapeType="1"/>
              </p:cNvSpPr>
              <p:nvPr/>
            </p:nvSpPr>
            <p:spPr bwMode="auto">
              <a:xfrm>
                <a:off x="6319" y="6054"/>
                <a:ext cx="8" cy="177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2744" y="3521"/>
              <a:ext cx="2016" cy="576"/>
              <a:chOff x="2608" y="6064"/>
              <a:chExt cx="6952" cy="2033"/>
            </a:xfrm>
          </p:grpSpPr>
          <p:sp>
            <p:nvSpPr>
              <p:cNvPr id="2054" name="AutoShape 6"/>
              <p:cNvSpPr>
                <a:spLocks noChangeAspect="1" noChangeArrowheads="1" noTextEdit="1"/>
              </p:cNvSpPr>
              <p:nvPr/>
            </p:nvSpPr>
            <p:spPr bwMode="auto">
              <a:xfrm>
                <a:off x="2608" y="6064"/>
                <a:ext cx="6952" cy="2033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3" name="AutoShape 5"/>
              <p:cNvSpPr>
                <a:spLocks noChangeArrowheads="1"/>
              </p:cNvSpPr>
              <p:nvPr/>
            </p:nvSpPr>
            <p:spPr bwMode="auto">
              <a:xfrm>
                <a:off x="3849" y="6064"/>
                <a:ext cx="3725" cy="1779"/>
              </a:xfrm>
              <a:prstGeom prst="rtTriangle">
                <a:avLst/>
              </a:prstGeom>
              <a:solidFill>
                <a:srgbClr val="FF5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" name="Group 12"/>
            <p:cNvGrpSpPr>
              <a:grpSpLocks noChangeAspect="1"/>
            </p:cNvGrpSpPr>
            <p:nvPr/>
          </p:nvGrpSpPr>
          <p:grpSpPr bwMode="auto">
            <a:xfrm>
              <a:off x="2971" y="2069"/>
              <a:ext cx="1872" cy="1152"/>
              <a:chOff x="4830" y="3385"/>
              <a:chExt cx="7200" cy="4320"/>
            </a:xfrm>
          </p:grpSpPr>
          <p:sp>
            <p:nvSpPr>
              <p:cNvPr id="2062" name="AutoShape 14"/>
              <p:cNvSpPr>
                <a:spLocks noChangeAspect="1" noChangeArrowheads="1" noTextEdit="1"/>
              </p:cNvSpPr>
              <p:nvPr/>
            </p:nvSpPr>
            <p:spPr bwMode="auto">
              <a:xfrm>
                <a:off x="4830" y="3385"/>
                <a:ext cx="7200" cy="4320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1" name="AutoShape 13"/>
              <p:cNvSpPr>
                <a:spLocks noChangeArrowheads="1"/>
              </p:cNvSpPr>
              <p:nvPr/>
            </p:nvSpPr>
            <p:spPr bwMode="auto">
              <a:xfrm rot="1335745">
                <a:off x="5572" y="4341"/>
                <a:ext cx="4984" cy="1890"/>
              </a:xfrm>
              <a:prstGeom prst="triangle">
                <a:avLst>
                  <a:gd name="adj" fmla="val 50000"/>
                </a:avLst>
              </a:prstGeom>
              <a:solidFill>
                <a:srgbClr val="FF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225" name="Text Box 177"/>
            <p:cNvSpPr txBox="1">
              <a:spLocks noChangeArrowheads="1"/>
            </p:cNvSpPr>
            <p:nvPr/>
          </p:nvSpPr>
          <p:spPr bwMode="auto">
            <a:xfrm>
              <a:off x="657" y="2568"/>
              <a:ext cx="1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h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226" name="Text Box 178"/>
            <p:cNvSpPr txBox="1">
              <a:spLocks noChangeArrowheads="1"/>
            </p:cNvSpPr>
            <p:nvPr/>
          </p:nvSpPr>
          <p:spPr bwMode="auto">
            <a:xfrm>
              <a:off x="657" y="3612"/>
              <a:ext cx="31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d1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227" name="Text Box 179"/>
            <p:cNvSpPr txBox="1">
              <a:spLocks noChangeArrowheads="1"/>
            </p:cNvSpPr>
            <p:nvPr/>
          </p:nvSpPr>
          <p:spPr bwMode="auto">
            <a:xfrm>
              <a:off x="1020" y="3793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d2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228" name="Text Box 180"/>
            <p:cNvSpPr txBox="1">
              <a:spLocks noChangeArrowheads="1"/>
            </p:cNvSpPr>
            <p:nvPr/>
          </p:nvSpPr>
          <p:spPr bwMode="auto">
            <a:xfrm>
              <a:off x="567" y="527"/>
              <a:ext cx="104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</a:rPr>
                <a:t>Прямоугольник</a:t>
              </a:r>
            </a:p>
          </p:txBody>
        </p:sp>
        <p:sp>
          <p:nvSpPr>
            <p:cNvPr id="2229" name="Text Box 181"/>
            <p:cNvSpPr txBox="1">
              <a:spLocks noChangeArrowheads="1"/>
            </p:cNvSpPr>
            <p:nvPr/>
          </p:nvSpPr>
          <p:spPr bwMode="auto">
            <a:xfrm>
              <a:off x="703" y="1253"/>
              <a:ext cx="8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b="1">
                  <a:latin typeface="Times New Roman" pitchFamily="18" charset="0"/>
                </a:rPr>
                <a:t>Квадрат</a:t>
              </a:r>
            </a:p>
          </p:txBody>
        </p:sp>
        <p:sp>
          <p:nvSpPr>
            <p:cNvPr id="2230" name="Text Box 182"/>
            <p:cNvSpPr txBox="1">
              <a:spLocks noChangeArrowheads="1"/>
            </p:cNvSpPr>
            <p:nvPr/>
          </p:nvSpPr>
          <p:spPr bwMode="auto">
            <a:xfrm>
              <a:off x="839" y="663"/>
              <a:ext cx="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Times New Roman" pitchFamily="18" charset="0"/>
                </a:rPr>
                <a:t>а</a:t>
              </a:r>
            </a:p>
          </p:txBody>
        </p:sp>
        <p:sp>
          <p:nvSpPr>
            <p:cNvPr id="2231" name="Text Box 183"/>
            <p:cNvSpPr txBox="1">
              <a:spLocks noChangeArrowheads="1"/>
            </p:cNvSpPr>
            <p:nvPr/>
          </p:nvSpPr>
          <p:spPr bwMode="auto">
            <a:xfrm>
              <a:off x="521" y="2115"/>
              <a:ext cx="122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b="1">
                  <a:latin typeface="Times New Roman" pitchFamily="18" charset="0"/>
                </a:rPr>
                <a:t>Параллелограмм</a:t>
              </a:r>
            </a:p>
          </p:txBody>
        </p:sp>
        <p:sp>
          <p:nvSpPr>
            <p:cNvPr id="2232" name="Text Box 184"/>
            <p:cNvSpPr txBox="1">
              <a:spLocks noChangeArrowheads="1"/>
            </p:cNvSpPr>
            <p:nvPr/>
          </p:nvSpPr>
          <p:spPr bwMode="auto">
            <a:xfrm>
              <a:off x="748" y="3203"/>
              <a:ext cx="10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b="1">
                  <a:latin typeface="Times New Roman" pitchFamily="18" charset="0"/>
                </a:rPr>
                <a:t>Ромб</a:t>
              </a:r>
            </a:p>
          </p:txBody>
        </p:sp>
        <p:sp>
          <p:nvSpPr>
            <p:cNvPr id="2235" name="Text Box 187"/>
            <p:cNvSpPr txBox="1">
              <a:spLocks noChangeArrowheads="1"/>
            </p:cNvSpPr>
            <p:nvPr/>
          </p:nvSpPr>
          <p:spPr bwMode="auto">
            <a:xfrm>
              <a:off x="3288" y="845"/>
              <a:ext cx="18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h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236" name="Text Box 188"/>
            <p:cNvSpPr txBox="1">
              <a:spLocks noChangeArrowheads="1"/>
            </p:cNvSpPr>
            <p:nvPr/>
          </p:nvSpPr>
          <p:spPr bwMode="auto">
            <a:xfrm>
              <a:off x="3560" y="1026"/>
              <a:ext cx="2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b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237" name="Text Box 189"/>
            <p:cNvSpPr txBox="1">
              <a:spLocks noChangeArrowheads="1"/>
            </p:cNvSpPr>
            <p:nvPr/>
          </p:nvSpPr>
          <p:spPr bwMode="auto">
            <a:xfrm>
              <a:off x="3515" y="663"/>
              <a:ext cx="2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a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238" name="Text Box 190"/>
            <p:cNvSpPr txBox="1">
              <a:spLocks noChangeArrowheads="1"/>
            </p:cNvSpPr>
            <p:nvPr/>
          </p:nvSpPr>
          <p:spPr bwMode="auto">
            <a:xfrm>
              <a:off x="3243" y="1616"/>
              <a:ext cx="2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h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239" name="Text Box 191"/>
            <p:cNvSpPr txBox="1">
              <a:spLocks noChangeArrowheads="1"/>
            </p:cNvSpPr>
            <p:nvPr/>
          </p:nvSpPr>
          <p:spPr bwMode="auto">
            <a:xfrm>
              <a:off x="3515" y="1888"/>
              <a:ext cx="2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a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243" name="Text Box 195"/>
            <p:cNvSpPr txBox="1">
              <a:spLocks noChangeArrowheads="1"/>
            </p:cNvSpPr>
            <p:nvPr/>
          </p:nvSpPr>
          <p:spPr bwMode="auto">
            <a:xfrm>
              <a:off x="2925" y="3702"/>
              <a:ext cx="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Times New Roman" pitchFamily="18" charset="0"/>
                </a:rPr>
                <a:t>а</a:t>
              </a:r>
            </a:p>
          </p:txBody>
        </p:sp>
        <p:sp>
          <p:nvSpPr>
            <p:cNvPr id="2244" name="Text Box 196"/>
            <p:cNvSpPr txBox="1">
              <a:spLocks noChangeArrowheads="1"/>
            </p:cNvSpPr>
            <p:nvPr/>
          </p:nvSpPr>
          <p:spPr bwMode="auto">
            <a:xfrm>
              <a:off x="3424" y="3974"/>
              <a:ext cx="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b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245" name="Text Box 197"/>
            <p:cNvSpPr txBox="1">
              <a:spLocks noChangeArrowheads="1"/>
            </p:cNvSpPr>
            <p:nvPr/>
          </p:nvSpPr>
          <p:spPr bwMode="auto">
            <a:xfrm>
              <a:off x="3288" y="527"/>
              <a:ext cx="10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b="1">
                  <a:latin typeface="Times New Roman" pitchFamily="18" charset="0"/>
                </a:rPr>
                <a:t>Трапеция</a:t>
              </a:r>
            </a:p>
          </p:txBody>
        </p:sp>
        <p:sp>
          <p:nvSpPr>
            <p:cNvPr id="2246" name="Text Box 198"/>
            <p:cNvSpPr txBox="1">
              <a:spLocks noChangeArrowheads="1"/>
            </p:cNvSpPr>
            <p:nvPr/>
          </p:nvSpPr>
          <p:spPr bwMode="auto">
            <a:xfrm>
              <a:off x="3198" y="3249"/>
              <a:ext cx="108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b="1">
                  <a:latin typeface="Times New Roman" pitchFamily="18" charset="0"/>
                </a:rPr>
                <a:t>Прямоугольный треугольник</a:t>
              </a:r>
            </a:p>
          </p:txBody>
        </p:sp>
        <p:sp>
          <p:nvSpPr>
            <p:cNvPr id="2247" name="Text Box 199"/>
            <p:cNvSpPr txBox="1">
              <a:spLocks noChangeArrowheads="1"/>
            </p:cNvSpPr>
            <p:nvPr/>
          </p:nvSpPr>
          <p:spPr bwMode="auto">
            <a:xfrm>
              <a:off x="3061" y="2115"/>
              <a:ext cx="10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b="1" dirty="0" smtClean="0">
                  <a:latin typeface="Times New Roman" pitchFamily="18" charset="0"/>
                </a:rPr>
                <a:t>Треугольник</a:t>
              </a:r>
              <a:endParaRPr lang="ru-RU" sz="1400" b="1" dirty="0">
                <a:latin typeface="Times New Roman" pitchFamily="18" charset="0"/>
              </a:endParaRPr>
            </a:p>
          </p:txBody>
        </p:sp>
      </p:grpSp>
      <p:sp>
        <p:nvSpPr>
          <p:cNvPr id="2249" name="WordArt 201"/>
          <p:cNvSpPr>
            <a:spLocks noChangeArrowheads="1" noChangeShapeType="1" noTextEdit="1"/>
          </p:cNvSpPr>
          <p:nvPr/>
        </p:nvSpPr>
        <p:spPr bwMode="auto">
          <a:xfrm>
            <a:off x="1908175" y="115888"/>
            <a:ext cx="4895850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Заполните таблицу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71" name="Group 95"/>
          <p:cNvGraphicFramePr>
            <a:graphicFrameLocks noGrp="1"/>
          </p:cNvGraphicFramePr>
          <p:nvPr/>
        </p:nvGraphicFramePr>
        <p:xfrm>
          <a:off x="0" y="549275"/>
          <a:ext cx="9036050" cy="6095048"/>
        </p:xfrm>
        <a:graphic>
          <a:graphicData uri="http://schemas.openxmlformats.org/drawingml/2006/table">
            <a:tbl>
              <a:tblPr/>
              <a:tblGrid>
                <a:gridCol w="2925763"/>
                <a:gridCol w="1574800"/>
                <a:gridCol w="2519362"/>
                <a:gridCol w="2016125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Многоугольник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Площадь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Многоугольник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2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</a:t>
                      </a: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66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Треугольник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</a:t>
                      </a: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50963" algn="l"/>
                        </a:tabLst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50963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50963" algn="l"/>
                        </a:tabLst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h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50963" algn="l"/>
                        </a:tabLst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</a:t>
                      </a: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50963" algn="l"/>
                        </a:tabLst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50963" algn="l"/>
                        </a:tabLst>
                      </a:pPr>
                      <a:endParaRPr kumimoji="0" 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50963" algn="l"/>
                        </a:tabLst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       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b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c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635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79388" y="836613"/>
            <a:ext cx="7508875" cy="5794375"/>
            <a:chOff x="113" y="527"/>
            <a:chExt cx="4730" cy="3650"/>
          </a:xfrm>
        </p:grpSpPr>
        <p:grpSp>
          <p:nvGrpSpPr>
            <p:cNvPr id="3" name="Group 37"/>
            <p:cNvGrpSpPr>
              <a:grpSpLocks noChangeAspect="1"/>
            </p:cNvGrpSpPr>
            <p:nvPr/>
          </p:nvGrpSpPr>
          <p:grpSpPr bwMode="auto">
            <a:xfrm>
              <a:off x="113" y="572"/>
              <a:ext cx="2088" cy="720"/>
              <a:chOff x="2360" y="5760"/>
              <a:chExt cx="7200" cy="2541"/>
            </a:xfrm>
          </p:grpSpPr>
          <p:sp>
            <p:nvSpPr>
              <p:cNvPr id="24614" name="AutoShape 38"/>
              <p:cNvSpPr>
                <a:spLocks noChangeAspect="1" noChangeArrowheads="1" noTextEdit="1"/>
              </p:cNvSpPr>
              <p:nvPr/>
            </p:nvSpPr>
            <p:spPr bwMode="auto">
              <a:xfrm>
                <a:off x="2360" y="5760"/>
                <a:ext cx="7200" cy="2541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15" name="Rectangle 39"/>
              <p:cNvSpPr>
                <a:spLocks noChangeArrowheads="1"/>
              </p:cNvSpPr>
              <p:nvPr/>
            </p:nvSpPr>
            <p:spPr bwMode="auto">
              <a:xfrm>
                <a:off x="4098" y="6268"/>
                <a:ext cx="3228" cy="1525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40"/>
            <p:cNvGrpSpPr>
              <a:grpSpLocks noChangeAspect="1"/>
            </p:cNvGrpSpPr>
            <p:nvPr/>
          </p:nvGrpSpPr>
          <p:grpSpPr bwMode="auto">
            <a:xfrm>
              <a:off x="1020" y="1434"/>
              <a:ext cx="576" cy="592"/>
              <a:chOff x="3590" y="3771"/>
              <a:chExt cx="1986" cy="2089"/>
            </a:xfrm>
          </p:grpSpPr>
          <p:sp>
            <p:nvSpPr>
              <p:cNvPr id="24617" name="AutoShape 41"/>
              <p:cNvSpPr>
                <a:spLocks noChangeAspect="1" noChangeArrowheads="1" noTextEdit="1"/>
              </p:cNvSpPr>
              <p:nvPr/>
            </p:nvSpPr>
            <p:spPr bwMode="auto">
              <a:xfrm>
                <a:off x="3590" y="3771"/>
                <a:ext cx="1986" cy="2089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18" name="Rectangle 42"/>
              <p:cNvSpPr>
                <a:spLocks noChangeArrowheads="1"/>
              </p:cNvSpPr>
              <p:nvPr/>
            </p:nvSpPr>
            <p:spPr bwMode="auto">
              <a:xfrm>
                <a:off x="3590" y="3827"/>
                <a:ext cx="1986" cy="2033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43"/>
            <p:cNvGrpSpPr>
              <a:grpSpLocks noChangeAspect="1"/>
            </p:cNvGrpSpPr>
            <p:nvPr/>
          </p:nvGrpSpPr>
          <p:grpSpPr bwMode="auto">
            <a:xfrm>
              <a:off x="158" y="3385"/>
              <a:ext cx="1927" cy="792"/>
              <a:chOff x="2360" y="7334"/>
              <a:chExt cx="7200" cy="2796"/>
            </a:xfrm>
          </p:grpSpPr>
          <p:sp>
            <p:nvSpPr>
              <p:cNvPr id="24620" name="AutoShape 44"/>
              <p:cNvSpPr>
                <a:spLocks noChangeAspect="1" noChangeArrowheads="1" noTextEdit="1"/>
              </p:cNvSpPr>
              <p:nvPr/>
            </p:nvSpPr>
            <p:spPr bwMode="auto">
              <a:xfrm>
                <a:off x="2360" y="7334"/>
                <a:ext cx="7200" cy="2796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21" name="AutoShape 45"/>
              <p:cNvSpPr>
                <a:spLocks noChangeArrowheads="1"/>
              </p:cNvSpPr>
              <p:nvPr/>
            </p:nvSpPr>
            <p:spPr bwMode="auto">
              <a:xfrm>
                <a:off x="2857" y="7334"/>
                <a:ext cx="5462" cy="2540"/>
              </a:xfrm>
              <a:prstGeom prst="diamond">
                <a:avLst/>
              </a:prstGeom>
              <a:solidFill>
                <a:srgbClr val="FF66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22" name="Line 46"/>
              <p:cNvSpPr>
                <a:spLocks noChangeShapeType="1"/>
              </p:cNvSpPr>
              <p:nvPr/>
            </p:nvSpPr>
            <p:spPr bwMode="auto">
              <a:xfrm flipV="1">
                <a:off x="3105" y="8605"/>
                <a:ext cx="521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23" name="Line 47"/>
              <p:cNvSpPr>
                <a:spLocks noChangeShapeType="1"/>
              </p:cNvSpPr>
              <p:nvPr/>
            </p:nvSpPr>
            <p:spPr bwMode="auto">
              <a:xfrm flipH="1">
                <a:off x="5588" y="7334"/>
                <a:ext cx="13" cy="260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" name="Group 48"/>
            <p:cNvGrpSpPr>
              <a:grpSpLocks noChangeAspect="1"/>
            </p:cNvGrpSpPr>
            <p:nvPr/>
          </p:nvGrpSpPr>
          <p:grpSpPr bwMode="auto">
            <a:xfrm>
              <a:off x="2426" y="618"/>
              <a:ext cx="2088" cy="648"/>
              <a:chOff x="2360" y="7080"/>
              <a:chExt cx="7200" cy="2287"/>
            </a:xfrm>
          </p:grpSpPr>
          <p:sp>
            <p:nvSpPr>
              <p:cNvPr id="24625" name="AutoShape 49"/>
              <p:cNvSpPr>
                <a:spLocks noChangeAspect="1" noChangeArrowheads="1" noTextEdit="1"/>
              </p:cNvSpPr>
              <p:nvPr/>
            </p:nvSpPr>
            <p:spPr bwMode="auto">
              <a:xfrm>
                <a:off x="2360" y="7080"/>
                <a:ext cx="7200" cy="2287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26" name="AutoShape 50"/>
              <p:cNvSpPr>
                <a:spLocks noChangeArrowheads="1"/>
              </p:cNvSpPr>
              <p:nvPr/>
            </p:nvSpPr>
            <p:spPr bwMode="auto">
              <a:xfrm rot="10800000">
                <a:off x="4346" y="7334"/>
                <a:ext cx="3724" cy="177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99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27" name="Line 51"/>
              <p:cNvSpPr>
                <a:spLocks noChangeShapeType="1"/>
              </p:cNvSpPr>
              <p:nvPr/>
            </p:nvSpPr>
            <p:spPr bwMode="auto">
              <a:xfrm>
                <a:off x="5339" y="7334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28" name="Line 52"/>
              <p:cNvSpPr>
                <a:spLocks noChangeShapeType="1"/>
              </p:cNvSpPr>
              <p:nvPr/>
            </p:nvSpPr>
            <p:spPr bwMode="auto">
              <a:xfrm>
                <a:off x="5091" y="7334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29" name="Line 53"/>
              <p:cNvSpPr>
                <a:spLocks noChangeShapeType="1"/>
              </p:cNvSpPr>
              <p:nvPr/>
            </p:nvSpPr>
            <p:spPr bwMode="auto">
              <a:xfrm>
                <a:off x="5339" y="7334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30" name="Line 54"/>
              <p:cNvSpPr>
                <a:spLocks noChangeShapeType="1"/>
              </p:cNvSpPr>
              <p:nvPr/>
            </p:nvSpPr>
            <p:spPr bwMode="auto">
              <a:xfrm>
                <a:off x="5339" y="7334"/>
                <a:ext cx="1" cy="177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55"/>
            <p:cNvGrpSpPr>
              <a:grpSpLocks noChangeAspect="1"/>
            </p:cNvGrpSpPr>
            <p:nvPr/>
          </p:nvGrpSpPr>
          <p:grpSpPr bwMode="auto">
            <a:xfrm>
              <a:off x="2336" y="1389"/>
              <a:ext cx="2088" cy="648"/>
              <a:chOff x="2360" y="5800"/>
              <a:chExt cx="7200" cy="2285"/>
            </a:xfrm>
          </p:grpSpPr>
          <p:sp>
            <p:nvSpPr>
              <p:cNvPr id="24632" name="AutoShape 56"/>
              <p:cNvSpPr>
                <a:spLocks noChangeAspect="1" noChangeArrowheads="1" noTextEdit="1"/>
              </p:cNvSpPr>
              <p:nvPr/>
            </p:nvSpPr>
            <p:spPr bwMode="auto">
              <a:xfrm>
                <a:off x="2360" y="5800"/>
                <a:ext cx="7200" cy="2285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33" name="AutoShape 57"/>
              <p:cNvSpPr>
                <a:spLocks noChangeArrowheads="1"/>
              </p:cNvSpPr>
              <p:nvPr/>
            </p:nvSpPr>
            <p:spPr bwMode="auto">
              <a:xfrm>
                <a:off x="4098" y="6054"/>
                <a:ext cx="4469" cy="1779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34" name="Line 58"/>
              <p:cNvSpPr>
                <a:spLocks noChangeShapeType="1"/>
              </p:cNvSpPr>
              <p:nvPr/>
            </p:nvSpPr>
            <p:spPr bwMode="auto">
              <a:xfrm>
                <a:off x="6571" y="7177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35" name="Line 59"/>
              <p:cNvSpPr>
                <a:spLocks noChangeShapeType="1"/>
              </p:cNvSpPr>
              <p:nvPr/>
            </p:nvSpPr>
            <p:spPr bwMode="auto">
              <a:xfrm>
                <a:off x="6319" y="6054"/>
                <a:ext cx="8" cy="177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60"/>
            <p:cNvGrpSpPr>
              <a:grpSpLocks noChangeAspect="1"/>
            </p:cNvGrpSpPr>
            <p:nvPr/>
          </p:nvGrpSpPr>
          <p:grpSpPr bwMode="auto">
            <a:xfrm>
              <a:off x="2744" y="3521"/>
              <a:ext cx="2016" cy="576"/>
              <a:chOff x="2608" y="6064"/>
              <a:chExt cx="6952" cy="2033"/>
            </a:xfrm>
          </p:grpSpPr>
          <p:sp>
            <p:nvSpPr>
              <p:cNvPr id="24637" name="AutoShape 61"/>
              <p:cNvSpPr>
                <a:spLocks noChangeAspect="1" noChangeArrowheads="1" noTextEdit="1"/>
              </p:cNvSpPr>
              <p:nvPr/>
            </p:nvSpPr>
            <p:spPr bwMode="auto">
              <a:xfrm>
                <a:off x="2608" y="6064"/>
                <a:ext cx="6952" cy="2033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38" name="AutoShape 62"/>
              <p:cNvSpPr>
                <a:spLocks noChangeArrowheads="1"/>
              </p:cNvSpPr>
              <p:nvPr/>
            </p:nvSpPr>
            <p:spPr bwMode="auto">
              <a:xfrm>
                <a:off x="3849" y="6064"/>
                <a:ext cx="3725" cy="1779"/>
              </a:xfrm>
              <a:prstGeom prst="rtTriangle">
                <a:avLst/>
              </a:prstGeom>
              <a:solidFill>
                <a:srgbClr val="FF5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" name="Group 63"/>
            <p:cNvGrpSpPr>
              <a:grpSpLocks noChangeAspect="1"/>
            </p:cNvGrpSpPr>
            <p:nvPr/>
          </p:nvGrpSpPr>
          <p:grpSpPr bwMode="auto">
            <a:xfrm>
              <a:off x="2971" y="2069"/>
              <a:ext cx="1872" cy="1152"/>
              <a:chOff x="4830" y="3385"/>
              <a:chExt cx="7200" cy="4320"/>
            </a:xfrm>
          </p:grpSpPr>
          <p:sp>
            <p:nvSpPr>
              <p:cNvPr id="24640" name="AutoShape 64"/>
              <p:cNvSpPr>
                <a:spLocks noChangeAspect="1" noChangeArrowheads="1" noTextEdit="1"/>
              </p:cNvSpPr>
              <p:nvPr/>
            </p:nvSpPr>
            <p:spPr bwMode="auto">
              <a:xfrm>
                <a:off x="4830" y="3385"/>
                <a:ext cx="7200" cy="4320"/>
              </a:xfrm>
              <a:prstGeom prst="rect">
                <a:avLst/>
              </a:prstGeom>
              <a:noFill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41" name="AutoShape 65"/>
              <p:cNvSpPr>
                <a:spLocks noChangeArrowheads="1"/>
              </p:cNvSpPr>
              <p:nvPr/>
            </p:nvSpPr>
            <p:spPr bwMode="auto">
              <a:xfrm rot="1335745">
                <a:off x="5572" y="4341"/>
                <a:ext cx="4984" cy="1890"/>
              </a:xfrm>
              <a:prstGeom prst="triangle">
                <a:avLst>
                  <a:gd name="adj" fmla="val 50000"/>
                </a:avLst>
              </a:prstGeom>
              <a:solidFill>
                <a:srgbClr val="FF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4642" name="Text Box 66"/>
            <p:cNvSpPr txBox="1">
              <a:spLocks noChangeArrowheads="1"/>
            </p:cNvSpPr>
            <p:nvPr/>
          </p:nvSpPr>
          <p:spPr bwMode="auto">
            <a:xfrm>
              <a:off x="657" y="2568"/>
              <a:ext cx="1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h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4643" name="Text Box 67"/>
            <p:cNvSpPr txBox="1">
              <a:spLocks noChangeArrowheads="1"/>
            </p:cNvSpPr>
            <p:nvPr/>
          </p:nvSpPr>
          <p:spPr bwMode="auto">
            <a:xfrm>
              <a:off x="657" y="3612"/>
              <a:ext cx="31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d1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4644" name="Text Box 68"/>
            <p:cNvSpPr txBox="1">
              <a:spLocks noChangeArrowheads="1"/>
            </p:cNvSpPr>
            <p:nvPr/>
          </p:nvSpPr>
          <p:spPr bwMode="auto">
            <a:xfrm>
              <a:off x="1020" y="3793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d2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4645" name="Text Box 69"/>
            <p:cNvSpPr txBox="1">
              <a:spLocks noChangeArrowheads="1"/>
            </p:cNvSpPr>
            <p:nvPr/>
          </p:nvSpPr>
          <p:spPr bwMode="auto">
            <a:xfrm>
              <a:off x="567" y="527"/>
              <a:ext cx="104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b="1">
                  <a:latin typeface="Times New Roman" pitchFamily="18" charset="0"/>
                </a:rPr>
                <a:t>Прямоугольник</a:t>
              </a:r>
            </a:p>
          </p:txBody>
        </p:sp>
        <p:sp>
          <p:nvSpPr>
            <p:cNvPr id="24646" name="Text Box 70"/>
            <p:cNvSpPr txBox="1">
              <a:spLocks noChangeArrowheads="1"/>
            </p:cNvSpPr>
            <p:nvPr/>
          </p:nvSpPr>
          <p:spPr bwMode="auto">
            <a:xfrm>
              <a:off x="703" y="1253"/>
              <a:ext cx="8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b="1">
                  <a:latin typeface="Times New Roman" pitchFamily="18" charset="0"/>
                </a:rPr>
                <a:t>Квадрат</a:t>
              </a:r>
            </a:p>
          </p:txBody>
        </p:sp>
        <p:sp>
          <p:nvSpPr>
            <p:cNvPr id="24647" name="Text Box 71"/>
            <p:cNvSpPr txBox="1">
              <a:spLocks noChangeArrowheads="1"/>
            </p:cNvSpPr>
            <p:nvPr/>
          </p:nvSpPr>
          <p:spPr bwMode="auto">
            <a:xfrm>
              <a:off x="839" y="663"/>
              <a:ext cx="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Times New Roman" pitchFamily="18" charset="0"/>
                </a:rPr>
                <a:t>а</a:t>
              </a:r>
            </a:p>
          </p:txBody>
        </p:sp>
        <p:sp>
          <p:nvSpPr>
            <p:cNvPr id="24648" name="Text Box 72"/>
            <p:cNvSpPr txBox="1">
              <a:spLocks noChangeArrowheads="1"/>
            </p:cNvSpPr>
            <p:nvPr/>
          </p:nvSpPr>
          <p:spPr bwMode="auto">
            <a:xfrm>
              <a:off x="521" y="2115"/>
              <a:ext cx="122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b="1">
                  <a:latin typeface="Times New Roman" pitchFamily="18" charset="0"/>
                </a:rPr>
                <a:t>Параллелограмм</a:t>
              </a:r>
            </a:p>
          </p:txBody>
        </p:sp>
        <p:sp>
          <p:nvSpPr>
            <p:cNvPr id="24649" name="Text Box 73"/>
            <p:cNvSpPr txBox="1">
              <a:spLocks noChangeArrowheads="1"/>
            </p:cNvSpPr>
            <p:nvPr/>
          </p:nvSpPr>
          <p:spPr bwMode="auto">
            <a:xfrm>
              <a:off x="748" y="3203"/>
              <a:ext cx="10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b="1">
                  <a:latin typeface="Times New Roman" pitchFamily="18" charset="0"/>
                </a:rPr>
                <a:t>Ромб</a:t>
              </a:r>
            </a:p>
          </p:txBody>
        </p:sp>
        <p:sp>
          <p:nvSpPr>
            <p:cNvPr id="24650" name="Text Box 74"/>
            <p:cNvSpPr txBox="1">
              <a:spLocks noChangeArrowheads="1"/>
            </p:cNvSpPr>
            <p:nvPr/>
          </p:nvSpPr>
          <p:spPr bwMode="auto">
            <a:xfrm>
              <a:off x="3288" y="845"/>
              <a:ext cx="18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h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4651" name="Text Box 75"/>
            <p:cNvSpPr txBox="1">
              <a:spLocks noChangeArrowheads="1"/>
            </p:cNvSpPr>
            <p:nvPr/>
          </p:nvSpPr>
          <p:spPr bwMode="auto">
            <a:xfrm>
              <a:off x="3560" y="1026"/>
              <a:ext cx="2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b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4652" name="Text Box 76"/>
            <p:cNvSpPr txBox="1">
              <a:spLocks noChangeArrowheads="1"/>
            </p:cNvSpPr>
            <p:nvPr/>
          </p:nvSpPr>
          <p:spPr bwMode="auto">
            <a:xfrm>
              <a:off x="3515" y="663"/>
              <a:ext cx="2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a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4653" name="Text Box 77"/>
            <p:cNvSpPr txBox="1">
              <a:spLocks noChangeArrowheads="1"/>
            </p:cNvSpPr>
            <p:nvPr/>
          </p:nvSpPr>
          <p:spPr bwMode="auto">
            <a:xfrm>
              <a:off x="3243" y="1616"/>
              <a:ext cx="2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h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4654" name="Text Box 78"/>
            <p:cNvSpPr txBox="1">
              <a:spLocks noChangeArrowheads="1"/>
            </p:cNvSpPr>
            <p:nvPr/>
          </p:nvSpPr>
          <p:spPr bwMode="auto">
            <a:xfrm>
              <a:off x="3515" y="1888"/>
              <a:ext cx="2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a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4655" name="Text Box 79"/>
            <p:cNvSpPr txBox="1">
              <a:spLocks noChangeArrowheads="1"/>
            </p:cNvSpPr>
            <p:nvPr/>
          </p:nvSpPr>
          <p:spPr bwMode="auto">
            <a:xfrm>
              <a:off x="2925" y="3702"/>
              <a:ext cx="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Times New Roman" pitchFamily="18" charset="0"/>
                </a:rPr>
                <a:t>а</a:t>
              </a:r>
            </a:p>
          </p:txBody>
        </p:sp>
        <p:sp>
          <p:nvSpPr>
            <p:cNvPr id="24656" name="Text Box 80"/>
            <p:cNvSpPr txBox="1">
              <a:spLocks noChangeArrowheads="1"/>
            </p:cNvSpPr>
            <p:nvPr/>
          </p:nvSpPr>
          <p:spPr bwMode="auto">
            <a:xfrm>
              <a:off x="3424" y="3974"/>
              <a:ext cx="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imes New Roman" pitchFamily="18" charset="0"/>
                </a:rPr>
                <a:t>b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4657" name="Text Box 81"/>
            <p:cNvSpPr txBox="1">
              <a:spLocks noChangeArrowheads="1"/>
            </p:cNvSpPr>
            <p:nvPr/>
          </p:nvSpPr>
          <p:spPr bwMode="auto">
            <a:xfrm>
              <a:off x="3288" y="527"/>
              <a:ext cx="10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b="1">
                  <a:latin typeface="Times New Roman" pitchFamily="18" charset="0"/>
                </a:rPr>
                <a:t>Трапеция</a:t>
              </a:r>
            </a:p>
          </p:txBody>
        </p:sp>
        <p:sp>
          <p:nvSpPr>
            <p:cNvPr id="24658" name="Text Box 82"/>
            <p:cNvSpPr txBox="1">
              <a:spLocks noChangeArrowheads="1"/>
            </p:cNvSpPr>
            <p:nvPr/>
          </p:nvSpPr>
          <p:spPr bwMode="auto">
            <a:xfrm>
              <a:off x="3198" y="3249"/>
              <a:ext cx="108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b="1">
                  <a:latin typeface="Times New Roman" pitchFamily="18" charset="0"/>
                </a:rPr>
                <a:t>Прямоугольный треугольник</a:t>
              </a:r>
            </a:p>
          </p:txBody>
        </p:sp>
        <p:sp>
          <p:nvSpPr>
            <p:cNvPr id="24659" name="Text Box 83"/>
            <p:cNvSpPr txBox="1">
              <a:spLocks noChangeArrowheads="1"/>
            </p:cNvSpPr>
            <p:nvPr/>
          </p:nvSpPr>
          <p:spPr bwMode="auto">
            <a:xfrm>
              <a:off x="3061" y="2115"/>
              <a:ext cx="10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b="1">
                  <a:latin typeface="Times New Roman" pitchFamily="18" charset="0"/>
                </a:rPr>
                <a:t>Треугольник</a:t>
              </a:r>
            </a:p>
          </p:txBody>
        </p:sp>
      </p:grpSp>
      <p:grpSp>
        <p:nvGrpSpPr>
          <p:cNvPr id="10" name="Group 84"/>
          <p:cNvGrpSpPr>
            <a:grpSpLocks noChangeAspect="1"/>
          </p:cNvGrpSpPr>
          <p:nvPr/>
        </p:nvGrpSpPr>
        <p:grpSpPr bwMode="auto">
          <a:xfrm>
            <a:off x="250825" y="3644900"/>
            <a:ext cx="2514600" cy="1257300"/>
            <a:chOff x="1865" y="4110"/>
            <a:chExt cx="5463" cy="2796"/>
          </a:xfrm>
        </p:grpSpPr>
        <p:sp>
          <p:nvSpPr>
            <p:cNvPr id="24661" name="AutoShape 85"/>
            <p:cNvSpPr>
              <a:spLocks noChangeAspect="1" noChangeArrowheads="1" noTextEdit="1"/>
            </p:cNvSpPr>
            <p:nvPr/>
          </p:nvSpPr>
          <p:spPr bwMode="auto">
            <a:xfrm>
              <a:off x="1865" y="4110"/>
              <a:ext cx="5463" cy="2796"/>
            </a:xfrm>
            <a:prstGeom prst="rect">
              <a:avLst/>
            </a:prstGeom>
            <a:noFill/>
          </p:spPr>
          <p:txBody>
            <a:bodyPr/>
            <a:lstStyle/>
            <a:p>
              <a:endParaRPr lang="ru-RU"/>
            </a:p>
          </p:txBody>
        </p:sp>
        <p:sp>
          <p:nvSpPr>
            <p:cNvPr id="24662" name="AutoShape 86"/>
            <p:cNvSpPr>
              <a:spLocks noChangeArrowheads="1"/>
            </p:cNvSpPr>
            <p:nvPr/>
          </p:nvSpPr>
          <p:spPr bwMode="auto">
            <a:xfrm>
              <a:off x="2858" y="4364"/>
              <a:ext cx="4470" cy="2288"/>
            </a:xfrm>
            <a:prstGeom prst="parallelogram">
              <a:avLst>
                <a:gd name="adj" fmla="val 48842"/>
              </a:avLst>
            </a:prstGeom>
            <a:solidFill>
              <a:srgbClr val="99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63" name="Line 87"/>
            <p:cNvSpPr>
              <a:spLocks noChangeShapeType="1"/>
            </p:cNvSpPr>
            <p:nvPr/>
          </p:nvSpPr>
          <p:spPr bwMode="auto">
            <a:xfrm>
              <a:off x="4100" y="4364"/>
              <a:ext cx="1" cy="2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4664" name="Rectangle 88"/>
          <p:cNvSpPr>
            <a:spLocks noChangeArrowheads="1"/>
          </p:cNvSpPr>
          <p:nvPr/>
        </p:nvSpPr>
        <p:spPr bwMode="auto">
          <a:xfrm>
            <a:off x="-525463" y="476250"/>
            <a:ext cx="32004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4665" name="Text Box 89"/>
          <p:cNvSpPr txBox="1">
            <a:spLocks noChangeArrowheads="1"/>
          </p:cNvSpPr>
          <p:nvPr/>
        </p:nvSpPr>
        <p:spPr bwMode="auto">
          <a:xfrm>
            <a:off x="1331913" y="3933825"/>
            <a:ext cx="360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h</a:t>
            </a:r>
            <a:endParaRPr lang="ru-RU" sz="1400">
              <a:latin typeface="Times New Roman" pitchFamily="18" charset="0"/>
            </a:endParaRPr>
          </a:p>
        </p:txBody>
      </p:sp>
      <p:sp>
        <p:nvSpPr>
          <p:cNvPr id="24666" name="Text Box 90"/>
          <p:cNvSpPr txBox="1">
            <a:spLocks noChangeArrowheads="1"/>
          </p:cNvSpPr>
          <p:nvPr/>
        </p:nvSpPr>
        <p:spPr bwMode="auto">
          <a:xfrm>
            <a:off x="3059113" y="2492375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S = a</a:t>
            </a:r>
            <a:r>
              <a:rPr lang="en-US" sz="2400" baseline="30000"/>
              <a:t>2</a:t>
            </a:r>
            <a:endParaRPr lang="ru-RU" sz="2400"/>
          </a:p>
        </p:txBody>
      </p:sp>
      <p:sp>
        <p:nvSpPr>
          <p:cNvPr id="24667" name="Text Box 91"/>
          <p:cNvSpPr txBox="1">
            <a:spLocks noChangeArrowheads="1"/>
          </p:cNvSpPr>
          <p:nvPr/>
        </p:nvSpPr>
        <p:spPr bwMode="auto">
          <a:xfrm>
            <a:off x="3132138" y="1196975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S = ab</a:t>
            </a:r>
            <a:endParaRPr lang="ru-RU" sz="2400"/>
          </a:p>
        </p:txBody>
      </p:sp>
      <p:sp>
        <p:nvSpPr>
          <p:cNvPr id="24668" name="Text Box 92"/>
          <p:cNvSpPr txBox="1">
            <a:spLocks noChangeArrowheads="1"/>
          </p:cNvSpPr>
          <p:nvPr/>
        </p:nvSpPr>
        <p:spPr bwMode="auto">
          <a:xfrm>
            <a:off x="3059113" y="4005263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S = ah</a:t>
            </a:r>
            <a:endParaRPr lang="ru-RU" sz="2400"/>
          </a:p>
        </p:txBody>
      </p:sp>
      <p:sp>
        <p:nvSpPr>
          <p:cNvPr id="24669" name="Text Box 93"/>
          <p:cNvSpPr txBox="1">
            <a:spLocks noChangeArrowheads="1"/>
          </p:cNvSpPr>
          <p:nvPr/>
        </p:nvSpPr>
        <p:spPr bwMode="auto">
          <a:xfrm>
            <a:off x="2916238" y="5445125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S = </a:t>
            </a:r>
            <a:r>
              <a:rPr lang="en-US" sz="1800">
                <a:cs typeface="Tahoma" pitchFamily="34" charset="0"/>
              </a:rPr>
              <a:t>½· d</a:t>
            </a:r>
            <a:r>
              <a:rPr lang="en-US" sz="1800" baseline="-25000">
                <a:cs typeface="Tahoma" pitchFamily="34" charset="0"/>
              </a:rPr>
              <a:t>1</a:t>
            </a:r>
            <a:r>
              <a:rPr lang="en-US" sz="1800">
                <a:cs typeface="Tahoma" pitchFamily="34" charset="0"/>
              </a:rPr>
              <a:t> ·d</a:t>
            </a:r>
            <a:r>
              <a:rPr lang="en-US" sz="1800" baseline="-25000">
                <a:cs typeface="Tahoma" pitchFamily="34" charset="0"/>
              </a:rPr>
              <a:t>2</a:t>
            </a:r>
            <a:endParaRPr lang="en-US" sz="1800">
              <a:cs typeface="Tahoma" pitchFamily="34" charset="0"/>
            </a:endParaRPr>
          </a:p>
        </p:txBody>
      </p:sp>
      <p:sp>
        <p:nvSpPr>
          <p:cNvPr id="24670" name="Text Box 94"/>
          <p:cNvSpPr txBox="1">
            <a:spLocks noChangeArrowheads="1"/>
          </p:cNvSpPr>
          <p:nvPr/>
        </p:nvSpPr>
        <p:spPr bwMode="auto">
          <a:xfrm>
            <a:off x="7019925" y="1268413"/>
            <a:ext cx="212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S = </a:t>
            </a:r>
            <a:r>
              <a:rPr lang="en-US" sz="2000" dirty="0">
                <a:cs typeface="Tahoma" pitchFamily="34" charset="0"/>
              </a:rPr>
              <a:t>½(</a:t>
            </a:r>
            <a:r>
              <a:rPr lang="en-US" sz="2000" dirty="0" err="1">
                <a:cs typeface="Tahoma" pitchFamily="34" charset="0"/>
              </a:rPr>
              <a:t>a+b</a:t>
            </a:r>
            <a:r>
              <a:rPr lang="en-US" sz="2000" dirty="0">
                <a:cs typeface="Tahoma" pitchFamily="34" charset="0"/>
              </a:rPr>
              <a:t>)h</a:t>
            </a:r>
          </a:p>
        </p:txBody>
      </p:sp>
      <p:sp>
        <p:nvSpPr>
          <p:cNvPr id="24672" name="Text Box 96"/>
          <p:cNvSpPr txBox="1">
            <a:spLocks noChangeArrowheads="1"/>
          </p:cNvSpPr>
          <p:nvPr/>
        </p:nvSpPr>
        <p:spPr bwMode="auto">
          <a:xfrm>
            <a:off x="7019925" y="2492375"/>
            <a:ext cx="212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 = </a:t>
            </a:r>
            <a:r>
              <a:rPr lang="en-US" sz="2000">
                <a:cs typeface="Tahoma" pitchFamily="34" charset="0"/>
              </a:rPr>
              <a:t>½·a·h</a:t>
            </a:r>
          </a:p>
        </p:txBody>
      </p:sp>
      <p:sp>
        <p:nvSpPr>
          <p:cNvPr id="24673" name="Text Box 97"/>
          <p:cNvSpPr txBox="1">
            <a:spLocks noChangeArrowheads="1"/>
          </p:cNvSpPr>
          <p:nvPr/>
        </p:nvSpPr>
        <p:spPr bwMode="auto">
          <a:xfrm>
            <a:off x="7019925" y="3860800"/>
            <a:ext cx="212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S= </a:t>
            </a:r>
            <a:endParaRPr lang="en-US" sz="2000">
              <a:cs typeface="Tahoma" pitchFamily="34" charset="0"/>
            </a:endParaRPr>
          </a:p>
        </p:txBody>
      </p:sp>
      <p:sp>
        <p:nvSpPr>
          <p:cNvPr id="24675" name="Rectangle 9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677" name="Rectangle 10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4676" name="Object 100"/>
          <p:cNvGraphicFramePr>
            <a:graphicFrameLocks noChangeAspect="1"/>
          </p:cNvGraphicFramePr>
          <p:nvPr/>
        </p:nvGraphicFramePr>
        <p:xfrm>
          <a:off x="7380288" y="3933825"/>
          <a:ext cx="1533525" cy="257175"/>
        </p:xfrm>
        <a:graphic>
          <a:graphicData uri="http://schemas.openxmlformats.org/presentationml/2006/ole">
            <p:oleObj spid="_x0000_s1026" name="Формула" r:id="rId3" imgW="1536033" imgH="253890" progId="Equation.3">
              <p:embed/>
            </p:oleObj>
          </a:graphicData>
        </a:graphic>
      </p:graphicFrame>
      <p:sp>
        <p:nvSpPr>
          <p:cNvPr id="24678" name="Text Box 102"/>
          <p:cNvSpPr txBox="1">
            <a:spLocks noChangeArrowheads="1"/>
          </p:cNvSpPr>
          <p:nvPr/>
        </p:nvSpPr>
        <p:spPr bwMode="auto">
          <a:xfrm>
            <a:off x="7092950" y="4365625"/>
            <a:ext cx="1943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Times New Roman" pitchFamily="18" charset="0"/>
              </a:rPr>
              <a:t>где Р</a:t>
            </a:r>
            <a:r>
              <a:rPr lang="en-US" sz="1600">
                <a:latin typeface="Times New Roman" pitchFamily="18" charset="0"/>
              </a:rPr>
              <a:t> </a:t>
            </a:r>
            <a:r>
              <a:rPr lang="ru-RU" sz="1600">
                <a:latin typeface="Times New Roman" pitchFamily="18" charset="0"/>
              </a:rPr>
              <a:t>=</a:t>
            </a:r>
            <a:r>
              <a:rPr lang="en-US" sz="1600">
                <a:latin typeface="Times New Roman" pitchFamily="18" charset="0"/>
              </a:rPr>
              <a:t>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½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a+b+c)</a:t>
            </a:r>
          </a:p>
        </p:txBody>
      </p:sp>
      <p:sp>
        <p:nvSpPr>
          <p:cNvPr id="24679" name="Text Box 103"/>
          <p:cNvSpPr txBox="1">
            <a:spLocks noChangeArrowheads="1"/>
          </p:cNvSpPr>
          <p:nvPr/>
        </p:nvSpPr>
        <p:spPr bwMode="auto">
          <a:xfrm>
            <a:off x="7092950" y="5661025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S = </a:t>
            </a:r>
            <a:r>
              <a:rPr lang="en-US" sz="2400" dirty="0">
                <a:cs typeface="Tahoma" pitchFamily="34" charset="0"/>
              </a:rPr>
              <a:t>½·</a:t>
            </a:r>
            <a:r>
              <a:rPr lang="en-US" sz="2400" dirty="0"/>
              <a:t>ab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7158" y="357166"/>
            <a:ext cx="76712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«Лучший</a:t>
            </a:r>
          </a:p>
          <a:p>
            <a:r>
              <a:rPr lang="ru-RU" sz="6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               знаток»</a:t>
            </a:r>
          </a:p>
        </p:txBody>
      </p:sp>
      <p:sp>
        <p:nvSpPr>
          <p:cNvPr id="11" name="Параллелограмм 10"/>
          <p:cNvSpPr/>
          <p:nvPr/>
        </p:nvSpPr>
        <p:spPr>
          <a:xfrm rot="20292357">
            <a:off x="151088" y="3847701"/>
            <a:ext cx="2505020" cy="1296144"/>
          </a:xfrm>
          <a:prstGeom prst="parallelogram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6711996">
            <a:off x="6138338" y="4236583"/>
            <a:ext cx="2433266" cy="148001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рапеция 12"/>
          <p:cNvSpPr/>
          <p:nvPr/>
        </p:nvSpPr>
        <p:spPr>
          <a:xfrm>
            <a:off x="1428728" y="5286388"/>
            <a:ext cx="2520280" cy="1224136"/>
          </a:xfrm>
          <a:prstGeom prst="trapezoi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57554" y="3571876"/>
            <a:ext cx="1728192" cy="13681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14"/>
          <p:cNvSpPr/>
          <p:nvPr/>
        </p:nvSpPr>
        <p:spPr>
          <a:xfrm rot="18479105">
            <a:off x="4886906" y="4698263"/>
            <a:ext cx="1767676" cy="1480244"/>
          </a:xfrm>
          <a:prstGeom prst="parallelogram">
            <a:avLst/>
          </a:prstGeom>
          <a:solidFill>
            <a:srgbClr val="00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9351957"/>
      </p:ext>
    </p:extLst>
  </p:cSld>
  <p:clrMapOvr>
    <a:masterClrMapping/>
  </p:clrMapOvr>
  <p:transition>
    <p:sndAc>
      <p:stSnd>
        <p:snd r:embed="rId3" name="Svoya_igra_-_Zastavka_201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FC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370388" y="2924175"/>
            <a:ext cx="4773612" cy="1584325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Как  изменится  площадь параллелограмма , если  его основание увеличить в 2 раза , а высоту уменьшить в                  2 раза 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6093296"/>
            <a:ext cx="2701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Century Gothic" pitchFamily="34" charset="0"/>
              </a:rPr>
              <a:t>Не изменится</a:t>
            </a:r>
            <a:endParaRPr lang="ru-RU" sz="28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81564" y="332656"/>
            <a:ext cx="470513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chemeClr val="tx1"/>
                </a:solidFill>
                <a:latin typeface="Century Gothic" pitchFamily="34" charset="0"/>
              </a:rPr>
              <a:t> Площадь параллелограмма</a:t>
            </a:r>
            <a:endParaRPr lang="ru-R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57158" y="5786454"/>
            <a:ext cx="1785950" cy="1071546"/>
            <a:chOff x="357158" y="5786454"/>
            <a:chExt cx="1785950" cy="1071546"/>
          </a:xfrm>
        </p:grpSpPr>
        <p:sp>
          <p:nvSpPr>
            <p:cNvPr id="10" name="Пятно 1 9"/>
            <p:cNvSpPr/>
            <p:nvPr/>
          </p:nvSpPr>
          <p:spPr>
            <a:xfrm>
              <a:off x="357158" y="5786454"/>
              <a:ext cx="1785950" cy="1071546"/>
            </a:xfrm>
            <a:prstGeom prst="irregularSeal1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14348" y="6072206"/>
              <a:ext cx="106381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Ответ</a:t>
              </a:r>
              <a:endParaRPr lang="ru-RU" sz="28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13" name="Параллелограмм 12"/>
          <p:cNvSpPr/>
          <p:nvPr/>
        </p:nvSpPr>
        <p:spPr>
          <a:xfrm>
            <a:off x="323528" y="1772816"/>
            <a:ext cx="3600400" cy="2304256"/>
          </a:xfrm>
          <a:prstGeom prst="parallelogram">
            <a:avLst>
              <a:gd name="adj" fmla="val 524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67075" y="2349500"/>
            <a:ext cx="5876925" cy="128587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Найдите площадь параллелограмма с основанием 2 дм и                    высотой   5 см ?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57422" y="500042"/>
            <a:ext cx="237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54405" y="214290"/>
            <a:ext cx="470513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chemeClr val="tx1"/>
                </a:solidFill>
                <a:latin typeface="Century Gothic" pitchFamily="34" charset="0"/>
              </a:rPr>
              <a:t>Площадь параллелограмма.</a:t>
            </a:r>
            <a:endParaRPr lang="ru-R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5949280"/>
            <a:ext cx="19014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100 см²</a:t>
            </a:r>
            <a:endParaRPr lang="ru-RU" sz="1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28596" y="5572140"/>
            <a:ext cx="1785950" cy="1071546"/>
            <a:chOff x="357158" y="5786454"/>
            <a:chExt cx="1785950" cy="1071546"/>
          </a:xfrm>
        </p:grpSpPr>
        <p:sp>
          <p:nvSpPr>
            <p:cNvPr id="13" name="Пятно 1 12"/>
            <p:cNvSpPr/>
            <p:nvPr/>
          </p:nvSpPr>
          <p:spPr>
            <a:xfrm>
              <a:off x="357158" y="5786454"/>
              <a:ext cx="1785950" cy="1071546"/>
            </a:xfrm>
            <a:prstGeom prst="irregularSeal1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14348" y="6072206"/>
              <a:ext cx="106381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Ответ</a:t>
              </a:r>
              <a:endParaRPr lang="ru-RU" sz="28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14338" name="AutoShape 2" descr="Загадки-обманки про животных / Загадки / Ах. Детк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Загадки-обманки про животных / Загадки / Ах. Детк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Загадки-обманки про животных / Загадки / Ах. Детк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араллелограмм 15"/>
          <p:cNvSpPr/>
          <p:nvPr/>
        </p:nvSpPr>
        <p:spPr>
          <a:xfrm>
            <a:off x="323528" y="1772816"/>
            <a:ext cx="3384376" cy="1512168"/>
          </a:xfrm>
          <a:prstGeom prst="parallelogram">
            <a:avLst>
              <a:gd name="adj" fmla="val 72323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 rot="16200000">
            <a:off x="431540" y="2384884"/>
            <a:ext cx="1944216" cy="288032"/>
          </a:xfrm>
          <a:prstGeom prst="mathMinus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2348880"/>
            <a:ext cx="845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prstClr val="white"/>
                </a:solidFill>
                <a:latin typeface="Monotype Corsiva" pitchFamily="66" charset="0"/>
                <a:ea typeface="+mj-ea"/>
                <a:cs typeface="+mj-cs"/>
              </a:rPr>
              <a:t>5 см </a:t>
            </a:r>
            <a:endParaRPr lang="ru-RU" sz="1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979712" y="1268760"/>
            <a:ext cx="867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prstClr val="white"/>
                </a:solidFill>
                <a:latin typeface="Monotype Corsiva" pitchFamily="66" charset="0"/>
                <a:ea typeface="+mj-ea"/>
                <a:cs typeface="+mj-cs"/>
              </a:rPr>
              <a:t>2 дм </a:t>
            </a:r>
            <a:endParaRPr lang="ru-RU" sz="11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420888"/>
            <a:ext cx="4896544" cy="2067712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3600" b="1" i="1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Monotype Corsiva" pitchFamily="66" charset="0"/>
              </a:rPr>
              <a:t>Сторона параллелограмма равна  6 см и она на 2 см  больше высоты . Какова площадь параллелограмма ?</a:t>
            </a:r>
            <a:r>
              <a:rPr lang="ru-RU" b="1" i="1" dirty="0" smtClean="0">
                <a:latin typeface="Monotype Corsiva" pitchFamily="66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714620"/>
            <a:ext cx="8143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96876" y="214290"/>
            <a:ext cx="479169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chemeClr val="tx1"/>
                </a:solidFill>
                <a:latin typeface="Century Gothic" pitchFamily="34" charset="0"/>
              </a:rPr>
              <a:t> Площадь параллелограмма.</a:t>
            </a:r>
            <a:endParaRPr lang="ru-RU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57158" y="5786454"/>
            <a:ext cx="1785950" cy="1071546"/>
            <a:chOff x="357158" y="5786454"/>
            <a:chExt cx="1785950" cy="1071546"/>
          </a:xfrm>
        </p:grpSpPr>
        <p:sp>
          <p:nvSpPr>
            <p:cNvPr id="8" name="Пятно 1 7"/>
            <p:cNvSpPr/>
            <p:nvPr/>
          </p:nvSpPr>
          <p:spPr>
            <a:xfrm>
              <a:off x="357158" y="5786454"/>
              <a:ext cx="1785950" cy="1071546"/>
            </a:xfrm>
            <a:prstGeom prst="irregularSeal1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14348" y="6072206"/>
              <a:ext cx="106381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Ответ</a:t>
              </a:r>
              <a:endParaRPr lang="ru-RU" sz="28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3571868" y="6273225"/>
            <a:ext cx="228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 smtClean="0">
                <a:solidFill>
                  <a:prstClr val="white"/>
                </a:solidFill>
                <a:latin typeface="Century Gothic" pitchFamily="34" charset="0"/>
                <a:ea typeface="+mj-ea"/>
                <a:cs typeface="+mj-cs"/>
              </a:rPr>
              <a:t>  24 см²</a:t>
            </a:r>
            <a:endParaRPr lang="ru-RU" sz="1200" b="1" dirty="0">
              <a:latin typeface="Century Gothic" pitchFamily="34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0"/>
            <a:ext cx="91440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  <a:hlinkClick r:id="rId2"/>
              </a:rPr>
              <a:t>  </a:t>
            </a:r>
            <a:r>
              <a:rPr kumimoji="0" lang="ru-RU" sz="57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                  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  <a:hlinkClick r:id="rId3"/>
              </a:rPr>
              <a:t>  </a:t>
            </a:r>
            <a:r>
              <a:rPr kumimoji="0" lang="ru-RU" sz="57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                  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  <a:hlinkClick r:id="rId4"/>
              </a:rPr>
              <a:t>  </a:t>
            </a:r>
            <a:r>
              <a:rPr kumimoji="0" lang="ru-RU" sz="57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                  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  <a:hlinkClick r:id="rId5"/>
              </a:rPr>
              <a:t>  </a:t>
            </a:r>
            <a:r>
              <a:rPr kumimoji="0" lang="ru-RU" sz="57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                  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  <a:hlinkClick r:id="rId6"/>
              </a:rPr>
              <a:t>  </a:t>
            </a:r>
            <a:r>
              <a:rPr kumimoji="0" lang="ru-RU" sz="57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                   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6B4E"/>
              </a:solidFill>
              <a:effectLst/>
              <a:latin typeface="geogrotesque_rg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6B4E"/>
              </a:solidFill>
              <a:effectLst/>
              <a:latin typeface="geogrotesque_rg"/>
              <a:cs typeface="Arial" pitchFamily="34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0" y="0"/>
            <a:ext cx="91440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  <a:hlinkClick r:id="rId2"/>
              </a:rPr>
              <a:t>  </a:t>
            </a:r>
            <a:r>
              <a:rPr kumimoji="0" lang="ru-RU" sz="57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                  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  <a:hlinkClick r:id="rId3"/>
              </a:rPr>
              <a:t>  </a:t>
            </a:r>
            <a:r>
              <a:rPr kumimoji="0" lang="ru-RU" sz="57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                  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  <a:hlinkClick r:id="rId4"/>
              </a:rPr>
              <a:t>  </a:t>
            </a:r>
            <a:r>
              <a:rPr kumimoji="0" lang="ru-RU" sz="57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                  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  <a:hlinkClick r:id="rId5"/>
              </a:rPr>
              <a:t>  </a:t>
            </a:r>
            <a:r>
              <a:rPr kumimoji="0" lang="ru-RU" sz="57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                  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  <a:hlinkClick r:id="rId6"/>
              </a:rPr>
              <a:t>  </a:t>
            </a:r>
            <a:r>
              <a:rPr kumimoji="0" lang="ru-RU" sz="57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                   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6B4E"/>
              </a:solidFill>
              <a:effectLst/>
              <a:latin typeface="geogrotesque_rg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6B4E"/>
              </a:solidFill>
              <a:effectLst/>
              <a:latin typeface="geogrotesque_rg"/>
              <a:cs typeface="Arial" pitchFamily="34" charset="0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0" y="1785926"/>
            <a:ext cx="91440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  <a:hlinkClick r:id="rId2"/>
              </a:rPr>
              <a:t>  </a:t>
            </a:r>
            <a:r>
              <a:rPr kumimoji="0" lang="ru-RU" sz="57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                  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  <a:hlinkClick r:id="rId3"/>
              </a:rPr>
              <a:t>  </a:t>
            </a:r>
            <a:r>
              <a:rPr kumimoji="0" lang="ru-RU" sz="57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                  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  <a:hlinkClick r:id="rId4"/>
              </a:rPr>
              <a:t>  </a:t>
            </a:r>
            <a:r>
              <a:rPr kumimoji="0" lang="ru-RU" sz="57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                  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  <a:hlinkClick r:id="rId5"/>
              </a:rPr>
              <a:t>  </a:t>
            </a:r>
            <a:r>
              <a:rPr kumimoji="0" lang="ru-RU" sz="57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                  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  <a:hlinkClick r:id="rId6"/>
              </a:rPr>
              <a:t>  </a:t>
            </a:r>
            <a:r>
              <a:rPr kumimoji="0" lang="ru-RU" sz="57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                    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6B4E"/>
              </a:solidFill>
              <a:effectLst/>
              <a:latin typeface="geogrotesque_rg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6B4E"/>
                </a:solidFill>
                <a:effectLst/>
                <a:latin typeface="geogrotesque_rg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6B4E"/>
              </a:solidFill>
              <a:effectLst/>
              <a:latin typeface="geogrotesque_rg"/>
              <a:cs typeface="Arial" pitchFamily="34" charset="0"/>
            </a:endParaRPr>
          </a:p>
        </p:txBody>
      </p:sp>
      <p:sp>
        <p:nvSpPr>
          <p:cNvPr id="14" name="Параллелограмм 13"/>
          <p:cNvSpPr/>
          <p:nvPr/>
        </p:nvSpPr>
        <p:spPr>
          <a:xfrm>
            <a:off x="323528" y="1988840"/>
            <a:ext cx="3384376" cy="1512168"/>
          </a:xfrm>
          <a:prstGeom prst="parallelogram">
            <a:avLst>
              <a:gd name="adj" fmla="val 72323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051720" y="1340768"/>
            <a:ext cx="845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prstClr val="white"/>
                </a:solidFill>
                <a:latin typeface="Monotype Corsiva" pitchFamily="66" charset="0"/>
                <a:ea typeface="+mj-ea"/>
                <a:cs typeface="+mj-cs"/>
              </a:rPr>
              <a:t>6 см </a:t>
            </a:r>
            <a:endParaRPr lang="ru-RU" sz="2800" dirty="0"/>
          </a:p>
        </p:txBody>
      </p:sp>
      <p:sp>
        <p:nvSpPr>
          <p:cNvPr id="17" name="Минус 16"/>
          <p:cNvSpPr/>
          <p:nvPr/>
        </p:nvSpPr>
        <p:spPr>
          <a:xfrm rot="16200000">
            <a:off x="431540" y="2600908"/>
            <a:ext cx="1944216" cy="288032"/>
          </a:xfrm>
          <a:prstGeom prst="mathMinus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4300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14546" y="357166"/>
            <a:ext cx="237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14612" y="142852"/>
            <a:ext cx="340349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2000" b="1" i="1" dirty="0" smtClean="0">
                <a:solidFill>
                  <a:schemeClr val="tx1"/>
                </a:solidFill>
                <a:latin typeface="Century Gothic" pitchFamily="34" charset="0"/>
              </a:rPr>
              <a:t>Площадь  квадрата</a:t>
            </a:r>
            <a:r>
              <a:rPr lang="ru-RU" sz="2000" b="1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r>
              <a:rPr lang="ru-RU" sz="1600" b="1" i="1" dirty="0" smtClean="0">
                <a:solidFill>
                  <a:schemeClr val="tx1"/>
                </a:solidFill>
                <a:latin typeface="Century Gothic" pitchFamily="34" charset="0"/>
              </a:rPr>
              <a:t>  </a:t>
            </a:r>
            <a:endParaRPr lang="ru-RU" sz="36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6000768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8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28596" y="5572140"/>
            <a:ext cx="1785950" cy="1071546"/>
            <a:chOff x="357158" y="5786454"/>
            <a:chExt cx="1785950" cy="1071546"/>
          </a:xfrm>
        </p:grpSpPr>
        <p:sp>
          <p:nvSpPr>
            <p:cNvPr id="8" name="Пятно 1 7"/>
            <p:cNvSpPr/>
            <p:nvPr/>
          </p:nvSpPr>
          <p:spPr>
            <a:xfrm>
              <a:off x="357158" y="5786454"/>
              <a:ext cx="1785950" cy="1071546"/>
            </a:xfrm>
            <a:prstGeom prst="irregularSeal1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14348" y="6072206"/>
              <a:ext cx="106381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Ответ</a:t>
              </a:r>
              <a:endParaRPr lang="ru-RU" sz="28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2627784" y="6021288"/>
            <a:ext cx="4729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200" b="1" i="1" dirty="0" smtClean="0">
                <a:solidFill>
                  <a:schemeClr val="bg1"/>
                </a:solidFill>
                <a:latin typeface="Century Gothic" pitchFamily="34" charset="0"/>
              </a:rPr>
              <a:t>увеличится в 9 раз</a:t>
            </a:r>
            <a:endParaRPr lang="ru-RU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15816" y="1916832"/>
            <a:ext cx="5760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Как </a:t>
            </a: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изменится </a:t>
            </a: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площадь квадрата, если его стороны увеличить в 3 раза ? </a:t>
            </a:r>
            <a:endParaRPr lang="ru-RU" sz="4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1988840"/>
            <a:ext cx="2232248" cy="201622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0715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/>
              <a:t> 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24042" y="332656"/>
            <a:ext cx="407194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i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2800" b="1" i="1" dirty="0" smtClean="0">
                <a:solidFill>
                  <a:schemeClr val="tx1"/>
                </a:solidFill>
                <a:latin typeface="Century Gothic" pitchFamily="34" charset="0"/>
              </a:rPr>
              <a:t>Площадь  квадрата</a:t>
            </a:r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r>
              <a:rPr lang="ru-RU" sz="1200" b="1" i="1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ru-RU" sz="28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6000768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8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28596" y="5572140"/>
            <a:ext cx="1785950" cy="1071546"/>
            <a:chOff x="357158" y="5786454"/>
            <a:chExt cx="1785950" cy="1071546"/>
          </a:xfrm>
        </p:grpSpPr>
        <p:sp>
          <p:nvSpPr>
            <p:cNvPr id="7" name="Пятно 1 6"/>
            <p:cNvSpPr/>
            <p:nvPr/>
          </p:nvSpPr>
          <p:spPr>
            <a:xfrm>
              <a:off x="357158" y="5786454"/>
              <a:ext cx="1785950" cy="1071546"/>
            </a:xfrm>
            <a:prstGeom prst="irregularSeal1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14348" y="6072206"/>
              <a:ext cx="106381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Ответ</a:t>
              </a:r>
              <a:endParaRPr lang="ru-RU" sz="28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000100" y="1000108"/>
            <a:ext cx="6000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endParaRPr lang="ru-RU" sz="4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3848" y="5805264"/>
            <a:ext cx="11095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Century Gothic" pitchFamily="34" charset="0"/>
              </a:rPr>
              <a:t>8см</a:t>
            </a:r>
            <a:endParaRPr lang="ru-RU" sz="36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91880" y="2060848"/>
            <a:ext cx="47143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Чему равна сторона квадрата  площадью  64 см²? </a:t>
            </a:r>
            <a:endParaRPr lang="ru-RU" sz="4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1988840"/>
            <a:ext cx="2232248" cy="201622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1844</TotalTime>
  <Words>507</Words>
  <Application>Microsoft Office PowerPoint</Application>
  <PresentationFormat>Экран (4:3)</PresentationFormat>
  <Paragraphs>212</Paragraphs>
  <Slides>18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Тема Office</vt:lpstr>
      <vt:lpstr>1_Тема Office</vt:lpstr>
      <vt:lpstr>Формула</vt:lpstr>
      <vt:lpstr>Слайд 1</vt:lpstr>
      <vt:lpstr>Слайд 2</vt:lpstr>
      <vt:lpstr>Слайд 3</vt:lpstr>
      <vt:lpstr>Слайд 4</vt:lpstr>
      <vt:lpstr>Как  изменится  площадь параллелограмма , если  его основание увеличить в 2 раза , а высоту уменьшить в                  2 раза ? </vt:lpstr>
      <vt:lpstr>Найдите площадь параллелограмма с основанием 2 дм и                    высотой   5 см ?   </vt:lpstr>
      <vt:lpstr>   Сторона параллелограмма равна  6 см и она на 2 см  больше высоты . Какова площадь параллелограмма ?    </vt:lpstr>
      <vt:lpstr> </vt:lpstr>
      <vt:lpstr>   </vt:lpstr>
      <vt:lpstr>Слайд 10</vt:lpstr>
      <vt:lpstr>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Лукьянченко С.В.</dc:creator>
  <cp:lastModifiedBy>1</cp:lastModifiedBy>
  <cp:revision>199</cp:revision>
  <dcterms:created xsi:type="dcterms:W3CDTF">2014-05-16T09:35:17Z</dcterms:created>
  <dcterms:modified xsi:type="dcterms:W3CDTF">2011-01-14T15:09:47Z</dcterms:modified>
</cp:coreProperties>
</file>