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  <p:sldId id="264" r:id="rId9"/>
    <p:sldId id="266" r:id="rId10"/>
    <p:sldId id="267" r:id="rId11"/>
    <p:sldId id="265" r:id="rId12"/>
    <p:sldId id="263" r:id="rId13"/>
    <p:sldId id="273" r:id="rId14"/>
    <p:sldId id="274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  <a:srgbClr val="EFFFF7"/>
    <a:srgbClr val="D5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>
        <p:scale>
          <a:sx n="71" d="100"/>
          <a:sy n="71" d="100"/>
        </p:scale>
        <p:origin x="-13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675F-AEDB-4D7C-90C3-ADF1E1F76C0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C235-0561-4DD7-B9FC-8E7133CC4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C235-0561-4DD7-B9FC-8E7133CC4E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7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C235-0561-4DD7-B9FC-8E7133CC4E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8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C235-0561-4DD7-B9FC-8E7133CC4E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4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C235-0561-4DD7-B9FC-8E7133CC4E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C235-0561-4DD7-B9FC-8E7133CC4E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9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C235-0561-4DD7-B9FC-8E7133CC4E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0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7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0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9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4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2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9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2016-DA7F-40F3-B0A7-4CAC8E829FB3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76AD-D7ED-4260-A84C-C4B1669F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7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udesalegko.ru/dvizhen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://chudesalegko.ru/pitani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Елена\Desktop\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r="2885" b="5301"/>
          <a:stretch/>
        </p:blipFill>
        <p:spPr bwMode="auto">
          <a:xfrm>
            <a:off x="0" y="-4337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852" y="5661248"/>
            <a:ext cx="5416243" cy="1058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«Кожа - важный и многофункциональный орган человеческого организма»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0"/>
            <a:ext cx="3347863" cy="5486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Справочник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7" y="692697"/>
            <a:ext cx="6387229" cy="6340197"/>
          </a:xfrm>
          <a:prstGeom prst="rect">
            <a:avLst/>
          </a:prstGeom>
          <a:solidFill>
            <a:srgbClr val="EFFFF7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Начинать закаливающие процедуры необходимо когда человек полностью здоров. Детям и людям, страдающим различными заболеваниями можно начинать закаливание с щадящих процедур и только после консультации с врачом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Необходимо соблюдать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принцип постепенности. </a:t>
            </a:r>
            <a:r>
              <a:rPr lang="ru-RU" sz="1400" dirty="0" smtClean="0">
                <a:latin typeface="Bookman Old Style" panose="02050604050505020204" pitchFamily="18" charset="0"/>
              </a:rPr>
              <a:t>При </a:t>
            </a:r>
            <a:r>
              <a:rPr lang="ru-RU" sz="1400" dirty="0">
                <a:latin typeface="Bookman Old Style" panose="02050604050505020204" pitchFamily="18" charset="0"/>
              </a:rPr>
              <a:t>закаливании водой нужно начинать процедуры с воды комнатной температуры, постепенно понижая ее на 1-2 градуса. При закаливании солнцем также необходимо соблюдать принцип постепенности и начинать пребывание на солнце с нескольких минут, постепенно увеличивая время нахождения на солнце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Bookman Old Style" panose="02050604050505020204" pitchFamily="18" charset="0"/>
              </a:rPr>
              <a:t>Закаливающие </a:t>
            </a:r>
            <a:r>
              <a:rPr lang="ru-RU" sz="1400" dirty="0">
                <a:latin typeface="Bookman Old Style" panose="02050604050505020204" pitchFamily="18" charset="0"/>
              </a:rPr>
              <a:t>процедуры </a:t>
            </a:r>
            <a:r>
              <a:rPr lang="ru-RU" sz="1400" dirty="0" smtClean="0">
                <a:latin typeface="Bookman Old Style" panose="02050604050505020204" pitchFamily="18" charset="0"/>
              </a:rPr>
              <a:t>необходимо </a:t>
            </a:r>
            <a:r>
              <a:rPr lang="ru-RU" sz="1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проводить регулярно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dirty="0">
                <a:latin typeface="Bookman Old Style" panose="02050604050505020204" pitchFamily="18" charset="0"/>
              </a:rPr>
              <a:t>без больших промежутков, в любую погоду и время года. Если все-таки так получилось, что Вы на длительное время прерывали закаливание, то возобновлять его необходимо с более щадящих процедур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Сочетайте закаливания </a:t>
            </a:r>
            <a:r>
              <a:rPr lang="ru-RU" sz="1400" dirty="0">
                <a:latin typeface="Bookman Old Style" panose="02050604050505020204" pitchFamily="18" charset="0"/>
              </a:rPr>
              <a:t>с </a:t>
            </a:r>
            <a:r>
              <a:rPr lang="ru-RU" sz="1400" dirty="0">
                <a:latin typeface="Bookman Old Style" panose="02050604050505020204" pitchFamily="18" charset="0"/>
                <a:hlinkClick r:id="rId3" tooltip="Физические нагрузки, движение и спорт"/>
              </a:rPr>
              <a:t>физическими упражнениями</a:t>
            </a:r>
            <a:r>
              <a:rPr lang="ru-RU" sz="1400" dirty="0">
                <a:latin typeface="Bookman Old Style" panose="02050604050505020204" pitchFamily="18" charset="0"/>
              </a:rPr>
              <a:t>. Это гораздо повысит эффективность закаливающих процедур и благотворно повлияет на весь организм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Закаливание должно приносить бодрость и радость. Если вы чувствуете недомогание после закаливающих процедур, то необходимо прекратить закаливание и обратиться к врачу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r>
              <a:rPr lang="ru-RU" sz="1400" dirty="0">
                <a:latin typeface="Bookman Old Style" panose="02050604050505020204" pitchFamily="18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Выполняя закаливающие процедуры необходимо проводить самоконтроль. Оценивайте общее самочувствие, пульс, кровяное давление, аппетит и другие </a:t>
            </a:r>
            <a:r>
              <a:rPr lang="ru-RU" sz="1400" dirty="0" smtClean="0">
                <a:latin typeface="Bookman Old Style" panose="02050604050505020204" pitchFamily="18" charset="0"/>
              </a:rPr>
              <a:t>показатели.</a:t>
            </a:r>
            <a:r>
              <a:rPr lang="ru-RU" sz="1400" dirty="0">
                <a:latin typeface="Bookman Old Style" panose="02050604050505020204" pitchFamily="18" charset="0"/>
              </a:rPr>
              <a:t>   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Помните что закаливание это одна из составляющих здорового образа жизни. Не забывайте уделять внимание </a:t>
            </a:r>
            <a:r>
              <a:rPr lang="ru-RU" sz="1400" u="sng" dirty="0">
                <a:latin typeface="Bookman Old Style" panose="02050604050505020204" pitchFamily="18" charset="0"/>
                <a:hlinkClick r:id="rId4" tooltip="Правильное питание"/>
              </a:rPr>
              <a:t>своему питанию</a:t>
            </a:r>
            <a:r>
              <a:rPr lang="ru-RU" sz="1400" dirty="0">
                <a:latin typeface="Bookman Old Style" panose="02050604050505020204" pitchFamily="18" charset="0"/>
              </a:rPr>
              <a:t> и другим аспектам своей жизни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6"/>
          <p:cNvSpPr txBox="1">
            <a:spLocks noGrp="1"/>
          </p:cNvSpPr>
          <p:nvPr>
            <p:ph type="title"/>
          </p:nvPr>
        </p:nvSpPr>
        <p:spPr>
          <a:xfrm>
            <a:off x="380998" y="128846"/>
            <a:ext cx="8229600" cy="49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Правила закаливания организма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C:\Users\Елена\Desktop\slide-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3" t="58149" r="14752" b="15164"/>
          <a:stretch/>
        </p:blipFill>
        <p:spPr bwMode="auto">
          <a:xfrm>
            <a:off x="7750484" y="5517232"/>
            <a:ext cx="1493528" cy="134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slide-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4" t="57334" r="37182" b="14146"/>
          <a:stretch/>
        </p:blipFill>
        <p:spPr bwMode="auto">
          <a:xfrm>
            <a:off x="7756298" y="2980600"/>
            <a:ext cx="1487714" cy="156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\Desktop\slide-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58353" r="58087" b="17405"/>
          <a:stretch/>
        </p:blipFill>
        <p:spPr bwMode="auto">
          <a:xfrm>
            <a:off x="7756297" y="966437"/>
            <a:ext cx="1517248" cy="136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\Desktop\slide-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3" t="30766" r="22458" b="42140"/>
          <a:stretch/>
        </p:blipFill>
        <p:spPr bwMode="auto">
          <a:xfrm>
            <a:off x="0" y="5359813"/>
            <a:ext cx="1475657" cy="1498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Елена\Desktop\slide-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2" t="31259" r="43744" b="41646"/>
          <a:stretch/>
        </p:blipFill>
        <p:spPr bwMode="auto">
          <a:xfrm>
            <a:off x="76894" y="3013937"/>
            <a:ext cx="1398763" cy="144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ена\Desktop\slide-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30851" r="64496" b="42055"/>
          <a:stretch/>
        </p:blipFill>
        <p:spPr bwMode="auto">
          <a:xfrm>
            <a:off x="0" y="980727"/>
            <a:ext cx="1475657" cy="1353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c5d-shelushenie_pri_ekzemec5d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2028"/>
            <a:ext cx="3207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11695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Экзема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6"/>
          <p:cNvSpPr txBox="1">
            <a:spLocks noGrp="1"/>
          </p:cNvSpPr>
          <p:nvPr>
            <p:ph type="title"/>
          </p:nvPr>
        </p:nvSpPr>
        <p:spPr>
          <a:xfrm>
            <a:off x="467544" y="70680"/>
            <a:ext cx="8229600" cy="777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Заболевания кожи: причины, профилактика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4" name="Picture 4" descr="C:\Users\Елена\Desktop\moderate acne f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67" y="980728"/>
            <a:ext cx="2936379" cy="19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75027" y="257693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Акне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5" name="Picture 5" descr="C:\Users\Елена\Desktop\shelushe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7889"/>
            <a:ext cx="3024336" cy="21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53099" y="6427891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Лишай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6" name="Picture 6" descr="C:\Users\Елена\Desktop\cold-s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71" y="4378313"/>
            <a:ext cx="2705114" cy="2479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68344" y="6329119"/>
            <a:ext cx="10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Герпес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0478" y="1182028"/>
            <a:ext cx="2430016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err="1">
                <a:latin typeface="Bookman Old Style" panose="02050604050505020204" pitchFamily="18" charset="0"/>
              </a:rPr>
              <a:t>Нacлeдcтвeннocть</a:t>
            </a:r>
            <a:r>
              <a:rPr lang="ru-RU" sz="1400" i="1" dirty="0">
                <a:latin typeface="Bookman Old Style" panose="02050604050505020204" pitchFamily="18" charset="0"/>
              </a:rPr>
              <a:t> и </a:t>
            </a:r>
            <a:r>
              <a:rPr lang="ru-RU" sz="1400" i="1" dirty="0" err="1">
                <a:latin typeface="Bookman Old Style" panose="02050604050505020204" pitchFamily="18" charset="0"/>
              </a:rPr>
              <a:t>гeнeтичeckaя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пpeдpacпoлoжeннocть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Нeпpaвильнaя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paбoтa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иммyннoй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cиcтemы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opгaнизma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Гopмoнaльныe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cбoи</a:t>
            </a:r>
            <a:r>
              <a:rPr lang="ru-RU" sz="1400" i="1" dirty="0">
                <a:latin typeface="Bookman Old Style" panose="02050604050505020204" pitchFamily="18" charset="0"/>
              </a:rPr>
              <a:t> в </a:t>
            </a:r>
            <a:r>
              <a:rPr lang="ru-RU" sz="1400" i="1" dirty="0" err="1">
                <a:latin typeface="Bookman Old Style" panose="02050604050505020204" pitchFamily="18" charset="0"/>
              </a:rPr>
              <a:t>opгaнизme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Нaличиe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миkoз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Нaличиe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зaбoлeвaний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пeчeни</a:t>
            </a:r>
            <a:r>
              <a:rPr lang="ru-RU" sz="1400" i="1" dirty="0">
                <a:latin typeface="Bookman Old Style" panose="02050604050505020204" pitchFamily="18" charset="0"/>
              </a:rPr>
              <a:t> и </a:t>
            </a:r>
            <a:r>
              <a:rPr lang="ru-RU" sz="1400" i="1" dirty="0" err="1">
                <a:latin typeface="Bookman Old Style" panose="02050604050505020204" pitchFamily="18" charset="0"/>
              </a:rPr>
              <a:t>жeлyдka</a:t>
            </a:r>
            <a:r>
              <a:rPr lang="ru-RU" sz="1400" i="1" dirty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8612" y="3059465"/>
            <a:ext cx="3033433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err="1">
                <a:latin typeface="Bookman Old Style" panose="02050604050505020204" pitchFamily="18" charset="0"/>
              </a:rPr>
              <a:t>Гopмoнaльный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cбoй.Cтpecc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Нacлeдcтвeнный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фakтop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Диcбakтepиoз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kишeчнoй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cиcтemы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Зaгpязнeниe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koжнoгo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пokpoвa</a:t>
            </a:r>
            <a:r>
              <a:rPr lang="ru-RU" sz="1400" i="1" dirty="0">
                <a:latin typeface="Bookman Old Style" panose="02050604050505020204" pitchFamily="18" charset="0"/>
              </a:rPr>
              <a:t> и </a:t>
            </a:r>
            <a:r>
              <a:rPr lang="ru-RU" sz="1400" i="1" dirty="0" err="1">
                <a:latin typeface="Bookman Old Style" panose="02050604050505020204" pitchFamily="18" charset="0"/>
              </a:rPr>
              <a:t>eгo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плoхoe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oчищeниe</a:t>
            </a:r>
            <a:r>
              <a:rPr lang="ru-RU" sz="1400" i="1" dirty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32739"/>
            <a:ext cx="3024336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err="1">
                <a:latin typeface="Bookman Old Style" panose="02050604050505020204" pitchFamily="18" charset="0"/>
              </a:rPr>
              <a:t>Виpycнaя</a:t>
            </a:r>
            <a:r>
              <a:rPr lang="ru-RU" sz="1400" i="1" dirty="0">
                <a:latin typeface="Bookman Old Style" panose="02050604050505020204" pitchFamily="18" charset="0"/>
              </a:rPr>
              <a:t> и </a:t>
            </a:r>
            <a:r>
              <a:rPr lang="ru-RU" sz="1400" i="1" dirty="0" err="1">
                <a:latin typeface="Bookman Old Style" panose="02050604050505020204" pitchFamily="18" charset="0"/>
              </a:rPr>
              <a:t>гpибkoвaя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миkpoфлopa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Ocлaблeнный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иммyнитeт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Cтpecc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Нacлeдcтвeннocть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Инфekциoнныe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зaбoлeвaния</a:t>
            </a:r>
            <a:r>
              <a:rPr lang="ru-RU" i="1" dirty="0">
                <a:latin typeface="Bookman Old Style" panose="02050604050505020204" pitchFamily="18" charset="0"/>
              </a:rPr>
              <a:t>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1949" y="3971470"/>
            <a:ext cx="28467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Прфилактика</a:t>
            </a:r>
            <a:r>
              <a:rPr lang="ru-RU" sz="1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и лечение</a:t>
            </a:r>
          </a:p>
          <a:p>
            <a:endParaRPr lang="ru-RU" sz="1400" i="1" dirty="0" smtClean="0">
              <a:latin typeface="Bookman Old Style" panose="02050604050505020204" pitchFamily="18" charset="0"/>
            </a:endParaRPr>
          </a:p>
          <a:p>
            <a:r>
              <a:rPr lang="ru-RU" sz="1400" i="1" dirty="0" err="1" smtClean="0">
                <a:latin typeface="Bookman Old Style" panose="02050604050505020204" pitchFamily="18" charset="0"/>
              </a:rPr>
              <a:t>Coблюдeниe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диeты</a:t>
            </a:r>
            <a:r>
              <a:rPr lang="ru-RU" sz="1400" i="1" dirty="0">
                <a:latin typeface="Bookman Old Style" panose="02050604050505020204" pitchFamily="18" charset="0"/>
              </a:rPr>
              <a:t> и </a:t>
            </a:r>
            <a:r>
              <a:rPr lang="ru-RU" sz="1400" i="1" dirty="0" err="1">
                <a:latin typeface="Bookman Old Style" panose="02050604050505020204" pitchFamily="18" charset="0"/>
              </a:rPr>
              <a:t>пpaвильнoгo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peжиma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питaния</a:t>
            </a:r>
            <a:r>
              <a:rPr lang="ru-RU" sz="1400" i="1" dirty="0">
                <a:latin typeface="Bookman Old Style" panose="02050604050505020204" pitchFamily="18" charset="0"/>
              </a:rPr>
              <a:t>, </a:t>
            </a:r>
            <a:r>
              <a:rPr lang="ru-RU" sz="1400" i="1" dirty="0" err="1">
                <a:latin typeface="Bookman Old Style" panose="02050604050505020204" pitchFamily="18" charset="0"/>
              </a:rPr>
              <a:t>yпoтpeблeниe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нeoбхoдиmых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витamинoв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endParaRPr lang="ru-RU" sz="1400" dirty="0">
              <a:latin typeface="Bookman Old Style" panose="02050604050505020204" pitchFamily="18" charset="0"/>
            </a:endParaRPr>
          </a:p>
          <a:p>
            <a:r>
              <a:rPr lang="ru-RU" sz="1400" i="1" dirty="0" err="1">
                <a:latin typeface="Bookman Old Style" panose="02050604050505020204" pitchFamily="18" charset="0"/>
              </a:rPr>
              <a:t>Лeчeниe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лekapcтвeнныmи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пpeпapaтamи</a:t>
            </a:r>
            <a:r>
              <a:rPr lang="ru-RU" sz="1400" i="1" dirty="0">
                <a:latin typeface="Bookman Old Style" panose="02050604050505020204" pitchFamily="18" charset="0"/>
              </a:rPr>
              <a:t>, </a:t>
            </a:r>
            <a:r>
              <a:rPr lang="ru-RU" sz="1400" i="1" dirty="0" err="1">
                <a:latin typeface="Bookman Old Style" panose="02050604050505020204" pitchFamily="18" charset="0"/>
              </a:rPr>
              <a:t>чтoбы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пoвыcить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иммyннyю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cиcтemy</a:t>
            </a:r>
            <a:r>
              <a:rPr lang="ru-RU" sz="1400" i="1" dirty="0">
                <a:latin typeface="Bookman Old Style" panose="02050604050505020204" pitchFamily="18" charset="0"/>
              </a:rPr>
              <a:t>. </a:t>
            </a:r>
            <a:r>
              <a:rPr lang="ru-RU" sz="1400" i="1" dirty="0" err="1">
                <a:latin typeface="Bookman Old Style" panose="02050604050505020204" pitchFamily="18" charset="0"/>
              </a:rPr>
              <a:t>Упoтpeблeниe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aнтибиoтиkoв</a:t>
            </a:r>
            <a:r>
              <a:rPr lang="ru-RU" sz="1400" i="1" dirty="0">
                <a:latin typeface="Bookman Old Style" panose="02050604050505020204" pitchFamily="18" charset="0"/>
              </a:rPr>
              <a:t>,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Нapyжнoe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лeчeниe</a:t>
            </a:r>
            <a:r>
              <a:rPr lang="ru-RU" sz="1400" i="1" dirty="0">
                <a:latin typeface="Bookman Old Style" panose="02050604050505020204" pitchFamily="18" charset="0"/>
              </a:rPr>
              <a:t> c </a:t>
            </a:r>
            <a:r>
              <a:rPr lang="ru-RU" sz="1400" i="1" dirty="0" err="1">
                <a:latin typeface="Bookman Old Style" panose="02050604050505020204" pitchFamily="18" charset="0"/>
              </a:rPr>
              <a:t>пomoщью</a:t>
            </a:r>
            <a:r>
              <a:rPr lang="ru-RU" sz="1400" i="1" dirty="0"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latin typeface="Bookman Old Style" panose="02050604050505020204" pitchFamily="18" charset="0"/>
              </a:rPr>
              <a:t>мaзeй</a:t>
            </a:r>
            <a:r>
              <a:rPr lang="ru-RU" sz="1400" i="1" dirty="0">
                <a:latin typeface="Bookman Old Style" panose="02050604050505020204" pitchFamily="18" charset="0"/>
              </a:rPr>
              <a:t> и </a:t>
            </a:r>
            <a:r>
              <a:rPr lang="ru-RU" sz="1400" i="1" dirty="0" err="1">
                <a:latin typeface="Bookman Old Style" panose="02050604050505020204" pitchFamily="18" charset="0"/>
              </a:rPr>
              <a:t>kpeмoв</a:t>
            </a:r>
            <a:r>
              <a:rPr lang="ru-RU" sz="1400" i="1" dirty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667" y="1069503"/>
            <a:ext cx="5112568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Bookman Old Style" panose="02050604050505020204" pitchFamily="18" charset="0"/>
              </a:rPr>
              <a:t>Каждый </a:t>
            </a:r>
            <a:r>
              <a:rPr lang="ru-RU" sz="1600" dirty="0">
                <a:latin typeface="Bookman Old Style" panose="02050604050505020204" pitchFamily="18" charset="0"/>
              </a:rPr>
              <a:t>день надо принимать душ с водой комфортной температуры. Но людям с очень сухой кожей частое мытье не рекомендуется, чтобы не нарушать защитную функцию </a:t>
            </a:r>
            <a:r>
              <a:rPr lang="ru-RU" sz="1600" dirty="0" smtClean="0">
                <a:latin typeface="Bookman Old Style" panose="02050604050505020204" pitchFamily="18" charset="0"/>
              </a:rPr>
              <a:t>кожи.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Л</a:t>
            </a:r>
            <a:r>
              <a:rPr lang="ru-RU" sz="1600" dirty="0" smtClean="0">
                <a:latin typeface="Bookman Old Style" panose="02050604050505020204" pitchFamily="18" charset="0"/>
              </a:rPr>
              <a:t>ицо</a:t>
            </a:r>
            <a:r>
              <a:rPr lang="ru-RU" sz="1600" dirty="0">
                <a:latin typeface="Bookman Old Style" panose="02050604050505020204" pitchFamily="18" charset="0"/>
              </a:rPr>
              <a:t>, подмышки и пах обязательно мыть каждый день. Для этих целей можно использовать соответствующие средства по уходу – мыло, гели. Каждый человек должен подобрать их индивидуально. </a:t>
            </a:r>
            <a:endParaRPr lang="ru-RU" sz="16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Bookman Old Style" panose="02050604050505020204" pitchFamily="18" charset="0"/>
              </a:rPr>
              <a:t>Гигиена </a:t>
            </a:r>
            <a:r>
              <a:rPr lang="ru-RU" sz="1600" dirty="0">
                <a:latin typeface="Bookman Old Style" panose="02050604050505020204" pitchFamily="18" charset="0"/>
              </a:rPr>
              <a:t>кожи предполагает использование </a:t>
            </a:r>
            <a:r>
              <a:rPr lang="ru-RU" sz="1600" dirty="0" err="1">
                <a:latin typeface="Bookman Old Style" panose="02050604050505020204" pitchFamily="18" charset="0"/>
              </a:rPr>
              <a:t>скрабов</a:t>
            </a:r>
            <a:r>
              <a:rPr lang="ru-RU" sz="1600" dirty="0">
                <a:latin typeface="Bookman Old Style" panose="02050604050505020204" pitchFamily="18" charset="0"/>
              </a:rPr>
              <a:t> для отшелушивания частичек отмершего эпителия.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Не реже одного раза в неделю процедура должна быть более основательной – в бане, сауне или просто в ванне.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Ежедневно надо очищать лицо, после этого нанести увлажняющий крем.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Предметы личной гигиены – мочалка, полотенце – должны быть индивидуальными.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Постельное белье необходимо менять раз в неделю.</a:t>
            </a:r>
          </a:p>
        </p:txBody>
      </p:sp>
      <p:sp>
        <p:nvSpPr>
          <p:cNvPr id="4" name="Заголовок 6"/>
          <p:cNvSpPr txBox="1">
            <a:spLocks noGrp="1"/>
          </p:cNvSpPr>
          <p:nvPr>
            <p:ph type="title"/>
          </p:nvPr>
        </p:nvSpPr>
        <p:spPr>
          <a:xfrm>
            <a:off x="395288" y="116632"/>
            <a:ext cx="822960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Гигиена кожи. Уход за телом.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1" name="Picture 3" descr="C:\Users\Елена\Desktop\vsyo-eto-vremya-vy-myli-golovu-nepravilno-vinegre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 bwMode="auto">
          <a:xfrm rot="20718713">
            <a:off x="5629306" y="4419840"/>
            <a:ext cx="3341879" cy="2047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Desktop\g3ecwpaIJuOX9I8Zyu8c7Q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 bwMode="auto">
          <a:xfrm>
            <a:off x="5932767" y="1069503"/>
            <a:ext cx="3130640" cy="2200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лена\Desktop\566805acbfad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14721"/>
          <a:stretch/>
        </p:blipFill>
        <p:spPr bwMode="auto">
          <a:xfrm rot="20231859">
            <a:off x="5650326" y="2433133"/>
            <a:ext cx="1647848" cy="2329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fs00.infourok.ru/images/doc/141/163657/640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4705" r="13823" b="42353"/>
          <a:stretch/>
        </p:blipFill>
        <p:spPr bwMode="auto">
          <a:xfrm>
            <a:off x="4172680" y="933001"/>
            <a:ext cx="4826542" cy="236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0835" y="3400057"/>
            <a:ext cx="4893653" cy="246221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Bookman Old Style" panose="02050604050505020204" pitchFamily="18" charset="0"/>
              </a:rPr>
              <a:t>Одежда должна защищать ребенка от излишней потери тепла и не препятствовать теплоотдаче в соответствующее время года. Лучше сохраняют тепло ткани, состоящие из большого числа волокон и пор, между которыми находится воздух. Для обеспечения теплоотдачи нужна воздухопроницаемая ткань. Ткани для нижнего белья должны хорошо впитывать пот и газы.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Bookman Old Style" panose="02050604050505020204" pitchFamily="18" charset="0"/>
              </a:rPr>
              <a:t>Этим гигиеническим требованиям лучше всего соответствуют шерстяные и хлопчатобумажные ткани (трикотаж, фланель), а также вискоза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438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42" y="933001"/>
            <a:ext cx="4137946" cy="5863144"/>
          </a:xfrm>
          <a:prstGeom prst="rect">
            <a:avLst/>
          </a:prstGeom>
          <a:solidFill>
            <a:srgbClr val="EFFFF7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Bookman Old Style" panose="02050604050505020204" pitchFamily="18" charset="0"/>
              </a:rPr>
              <a:t>Повседневная одежда не должна иметь излишних складок и оборок, затрудняющих ежедневную чистку от пыли.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Bookman Old Style" panose="02050604050505020204" pitchFamily="18" charset="0"/>
              </a:rPr>
              <a:t>Нижнее белье рекомендуется менять по мере загрязнения, но не реже 2-х раз в неделю. После стирки и высыхания его рекомендуется проглаживать для дезинфекции.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Bookman Old Style" panose="02050604050505020204" pitchFamily="18" charset="0"/>
              </a:rPr>
              <a:t>В жаркое время года необходима максимально открытая одежда для увеличения возможности теплоотдачи.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Bookman Old Style" panose="02050604050505020204" pitchFamily="18" charset="0"/>
              </a:rPr>
              <a:t>Голова должна быть закрыта легким головным убором для защиты от прямых солнечных лучей.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Bookman Old Style" panose="02050604050505020204" pitchFamily="18" charset="0"/>
              </a:rPr>
              <a:t>В холодное время года в помещении рекомендуется двухслойная (белье и платье) одежда, а на улице – трехслойная одежда (белье, платье и пальто). Такая одежда защищает ребенка от перегрева и возникновения простудных заболеваний, а также и от переохлаждения.</a:t>
            </a:r>
            <a:endParaRPr lang="ru-RU" sz="1500" dirty="0"/>
          </a:p>
        </p:txBody>
      </p:sp>
      <p:sp>
        <p:nvSpPr>
          <p:cNvPr id="9" name="Заголовок 6"/>
          <p:cNvSpPr txBox="1">
            <a:spLocks noGrp="1"/>
          </p:cNvSpPr>
          <p:nvPr>
            <p:ph type="title"/>
          </p:nvPr>
        </p:nvSpPr>
        <p:spPr>
          <a:xfrm>
            <a:off x="460375" y="79685"/>
            <a:ext cx="8229600" cy="757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Гигиенические требования к одежде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4" descr="C:\Users\Елена\Desktop\img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78706" r="51469" b="4824"/>
          <a:stretch/>
        </p:blipFill>
        <p:spPr bwMode="auto">
          <a:xfrm>
            <a:off x="4172680" y="5928030"/>
            <a:ext cx="4826542" cy="9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9" t="23248" r="3125" b="41349"/>
          <a:stretch/>
        </p:blipFill>
        <p:spPr bwMode="auto">
          <a:xfrm>
            <a:off x="7378314" y="1716879"/>
            <a:ext cx="1765686" cy="28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Гигиенические </a:t>
            </a:r>
            <a:b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требования к обуви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85698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Bookman Old Style" panose="02050604050505020204" pitchFamily="18" charset="0"/>
              </a:rPr>
              <a:t>Обувь не должна препятствовать развитию стопы, затруднять походку, не должна провоцировать избыточное потоотделение и переохлаждение ног, что способствует простудным заболеваниям и кожным болезням, например, дерматомикозам (грибковым поражениям кожи). Поэтому к обуви детей предъявляются следующие гигиенические требования: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7714" y="2924944"/>
            <a:ext cx="5400600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Обувь детей рекомендуется делать из кожи, парусины, натурального текстиля (гигроскопичность, воздухопроницаемость, оптимальные термоизоляционные свойства);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Обувь необходимо подбирать по размеру;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Обувь должна иметь достаточно гибкую подошву;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Обувь должна иметь жесткий высокий задник. Маленьким детям лучше всего носить ботинки, охватывающие голеностопный сустав;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Обувь должна иметь невысокий каблук (2 см) для профилактики плоскостопия;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В помещении дети не должны находиться в резиновой обуви (сапоги, кеды, резиновые тапочки), валенках и обуви, утепленной мехом.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" y="2780928"/>
            <a:ext cx="1885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8" t="23248" r="20359" b="41349"/>
          <a:stretch/>
        </p:blipFill>
        <p:spPr bwMode="auto">
          <a:xfrm>
            <a:off x="7276699" y="3815868"/>
            <a:ext cx="1968915" cy="302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Елена\Desktop\img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78706" r="51469" b="4824"/>
          <a:stretch/>
        </p:blipFill>
        <p:spPr bwMode="auto">
          <a:xfrm>
            <a:off x="91764" y="5983941"/>
            <a:ext cx="3425348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esktop\simptomy-teplovogo-uda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9"/>
          <a:stretch/>
        </p:blipFill>
        <p:spPr bwMode="auto">
          <a:xfrm>
            <a:off x="6730505" y="3887709"/>
            <a:ext cx="2295999" cy="29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Профилактика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солнечного и теплового удара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5328592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anose="02050604050505020204" pitchFamily="18" charset="0"/>
              </a:rPr>
              <a:t>В жаркие дни при большой влажности желателен выход на открытый воздух до 10 - 11 часов дня, позже возможно пребывание в зеленой зоне в тени деревьев;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Не </a:t>
            </a:r>
            <a:r>
              <a:rPr lang="ru-RU" sz="1600" dirty="0">
                <a:latin typeface="Bookman Old Style" panose="02050604050505020204" pitchFamily="18" charset="0"/>
              </a:rPr>
              <a:t>заниматься физическими упражнениями в жаркое время суток и под палящим солнцем;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Одежда </a:t>
            </a:r>
            <a:r>
              <a:rPr lang="ru-RU" sz="1600" dirty="0">
                <a:latin typeface="Bookman Old Style" panose="02050604050505020204" pitchFamily="18" charset="0"/>
              </a:rPr>
              <a:t>в жаркую погоду должна быть легкой, из хлопчатобумажных тканей, по возможности носить головной убор;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Ограничение </a:t>
            </a:r>
            <a:r>
              <a:rPr lang="ru-RU" sz="1600" dirty="0">
                <a:latin typeface="Bookman Old Style" panose="02050604050505020204" pitchFamily="18" charset="0"/>
              </a:rPr>
              <a:t>жирной и белковой пищи;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Питье </a:t>
            </a:r>
            <a:r>
              <a:rPr lang="ru-RU" sz="1600" dirty="0">
                <a:latin typeface="Bookman Old Style" panose="02050604050505020204" pitchFamily="18" charset="0"/>
              </a:rPr>
              <a:t>слабого чая, кваса и минеральной воды поддерживает правильный водно-солевой баланс организма и способствует правильной терморегуляции;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Прием </a:t>
            </a:r>
            <a:r>
              <a:rPr lang="ru-RU" sz="1600" dirty="0">
                <a:latin typeface="Bookman Old Style" panose="02050604050505020204" pitchFamily="18" charset="0"/>
              </a:rPr>
              <a:t>алкоголя в жару ускоряет наступление теплового удара, так как алкоголь нарушает терморегуляцию организма;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anose="02050604050505020204" pitchFamily="18" charset="0"/>
              </a:rPr>
              <a:t>Нецелесообразно чрезмерное употребление косметических </a:t>
            </a:r>
            <a:r>
              <a:rPr lang="ru-RU" sz="1600" dirty="0">
                <a:latin typeface="Bookman Old Style" panose="02050604050505020204" pitchFamily="18" charset="0"/>
              </a:rPr>
              <a:t>средств и кремов как препятствующих нормальному функционированию кожных покровов.</a:t>
            </a:r>
          </a:p>
        </p:txBody>
      </p:sp>
      <p:pic>
        <p:nvPicPr>
          <p:cNvPr id="6" name="Picture 2" descr="C:\Users\Елена\Desktop\simptomy-teplovogo-uda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/>
          <a:stretch/>
        </p:blipFill>
        <p:spPr bwMode="auto">
          <a:xfrm>
            <a:off x="5979756" y="1124745"/>
            <a:ext cx="2210188" cy="30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 noGrp="1"/>
          </p:cNvSpPr>
          <p:nvPr>
            <p:ph type="title"/>
          </p:nvPr>
        </p:nvSpPr>
        <p:spPr>
          <a:xfrm>
            <a:off x="169631" y="160338"/>
            <a:ext cx="8804738" cy="897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Первая помощь при солнечном и тепловом ударе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AutoShape 5" descr="https://data.vb.kg/image/big/2013-07-03_16-05-21_6018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Елена\Desktop\solnechniy-i-teplovoy-udar-pervaya-pomo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" y="1270099"/>
            <a:ext cx="9144000" cy="55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лена\Desktop\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419"/>
            <a:ext cx="9144000" cy="57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6"/>
          <p:cNvSpPr txBox="1">
            <a:spLocks noGrp="1"/>
          </p:cNvSpPr>
          <p:nvPr>
            <p:ph type="title"/>
          </p:nvPr>
        </p:nvSpPr>
        <p:spPr>
          <a:xfrm>
            <a:off x="107504" y="116631"/>
            <a:ext cx="8928992" cy="8865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Первая помощь при ожогах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Desktop\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/>
          <a:stretch/>
        </p:blipFill>
        <p:spPr bwMode="auto">
          <a:xfrm>
            <a:off x="5226" y="1682032"/>
            <a:ext cx="9138774" cy="49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Профилактика обморожения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ages.aif.ru/008/146/a4cae20f7cd02e5e8b457cafa4926c1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/>
          <a:stretch/>
        </p:blipFill>
        <p:spPr bwMode="auto">
          <a:xfrm>
            <a:off x="0" y="1515580"/>
            <a:ext cx="9136360" cy="53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6"/>
          <p:cNvSpPr txBox="1">
            <a:spLocks noGrp="1"/>
          </p:cNvSpPr>
          <p:nvPr>
            <p:ph type="title"/>
          </p:nvPr>
        </p:nvSpPr>
        <p:spPr>
          <a:xfrm>
            <a:off x="155574" y="160338"/>
            <a:ext cx="8736905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Первая помощь при обморожении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5927" y="27500"/>
            <a:ext cx="8964488" cy="809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«Кожа: строение и функции»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530" y="840797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Строение кожи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5145" y="1177165"/>
            <a:ext cx="449151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Защитная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Кожа защищает подлежащие ткани от ушибов, давления, растяжения. Эпидермис не дает тканям высыхать.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9813" y="2276872"/>
            <a:ext cx="4491519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</a:rPr>
              <a:t>Терморегулирующая</a:t>
            </a:r>
          </a:p>
          <a:p>
            <a:pPr algn="ctr"/>
            <a:r>
              <a:rPr lang="ru-RU" sz="1300" dirty="0" smtClean="0">
                <a:latin typeface="Bookman Old Style" panose="02050604050505020204" pitchFamily="18" charset="0"/>
              </a:rPr>
              <a:t>При высокой </a:t>
            </a:r>
            <a:r>
              <a:rPr lang="en-US" sz="1300" dirty="0" smtClean="0">
                <a:latin typeface="Bookman Old Style" panose="02050604050505020204" pitchFamily="18" charset="0"/>
              </a:rPr>
              <a:t>t</a:t>
            </a:r>
            <a:r>
              <a:rPr lang="ru-RU" sz="1300" dirty="0" smtClean="0">
                <a:latin typeface="Bookman Old Style" panose="02050604050505020204" pitchFamily="18" charset="0"/>
              </a:rPr>
              <a:t>: сосуды кожи расширяются, усиливая теплоотдачу, тепло теряется и с потом; при низкой</a:t>
            </a:r>
            <a:r>
              <a:rPr lang="en-US" sz="1300" dirty="0" smtClean="0">
                <a:latin typeface="Bookman Old Style" panose="02050604050505020204" pitchFamily="18" charset="0"/>
              </a:rPr>
              <a:t> t</a:t>
            </a:r>
            <a:r>
              <a:rPr lang="ru-RU" sz="1300" dirty="0" smtClean="0">
                <a:latin typeface="Bookman Old Style" panose="02050604050505020204" pitchFamily="18" charset="0"/>
              </a:rPr>
              <a:t> среды сосуды кожи </a:t>
            </a:r>
            <a:r>
              <a:rPr lang="ru-RU" sz="1300" dirty="0" err="1" smtClean="0">
                <a:latin typeface="Bookman Old Style" panose="02050604050505020204" pitchFamily="18" charset="0"/>
              </a:rPr>
              <a:t>спазмируются</a:t>
            </a:r>
            <a:r>
              <a:rPr lang="ru-RU" sz="1300" dirty="0" smtClean="0">
                <a:latin typeface="Bookman Old Style" panose="02050604050505020204" pitchFamily="18" charset="0"/>
              </a:rPr>
              <a:t>, предотвращая потерю тепла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8896" y="3356992"/>
            <a:ext cx="4491519" cy="10034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</a:rPr>
              <a:t>Экскреторная</a:t>
            </a:r>
          </a:p>
          <a:p>
            <a:pPr algn="ctr"/>
            <a:r>
              <a:rPr lang="ru-RU" sz="1300" dirty="0" smtClean="0">
                <a:latin typeface="Bookman Old Style" panose="02050604050505020204" pitchFamily="18" charset="0"/>
              </a:rPr>
              <a:t>С потом через кожу выходят излишки солей, токсины, а также лекарственные вещества.</a:t>
            </a:r>
          </a:p>
          <a:p>
            <a:pPr algn="ctr"/>
            <a:r>
              <a:rPr lang="ru-RU" sz="1300" dirty="0" smtClean="0">
                <a:latin typeface="Bookman Old Style" panose="02050604050505020204" pitchFamily="18" charset="0"/>
              </a:rPr>
              <a:t>Через кожу проходит мочевина, мочевая кислота, ацетон, желчные пигменты</a:t>
            </a:r>
            <a:endParaRPr lang="ru-RU" sz="1300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7664" y="4546803"/>
            <a:ext cx="4304157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Регуляторная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Кожа осуществляет синтез и накопление витамина D и некоторых гормонов.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8924" y="5567536"/>
            <a:ext cx="4246972" cy="1290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Иммунная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эпидермис из костного мозга проникают тканевые макрофаги, способные мобилизовать иммунные клетки (Т-лимфоциты) на борьбу с внешним повреждением (антигеном). 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1668" y="4521085"/>
            <a:ext cx="449151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</a:rPr>
              <a:t>Рецепторная</a:t>
            </a:r>
          </a:p>
          <a:p>
            <a:pPr algn="ctr"/>
            <a:r>
              <a:rPr lang="ru-RU" sz="1300" dirty="0" smtClean="0">
                <a:latin typeface="Bookman Old Style" panose="02050604050505020204" pitchFamily="18" charset="0"/>
              </a:rPr>
              <a:t>В эпидермисе осязательные клетки имеют высокую тактильную чувствительность. Особые нервные образования обеспечивают чувствительность к холоду, теплу, давлению и др.</a:t>
            </a:r>
            <a:endParaRPr lang="ru-RU" sz="1300" dirty="0">
              <a:latin typeface="Bookman Old Style" panose="0205060405050502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1174" y="5567536"/>
            <a:ext cx="4491519" cy="1173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Секреторная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сутки кожные железы выделяют 20 граммов кожного сала. </a:t>
            </a:r>
            <a:r>
              <a:rPr lang="ru-RU" sz="1400" dirty="0">
                <a:latin typeface="Bookman Old Style" panose="02050604050505020204" pitchFamily="18" charset="0"/>
              </a:rPr>
              <a:t>О</a:t>
            </a:r>
            <a:r>
              <a:rPr lang="ru-RU" sz="1400" dirty="0" smtClean="0">
                <a:latin typeface="Bookman Old Style" panose="02050604050505020204" pitchFamily="18" charset="0"/>
              </a:rPr>
              <a:t>беспечивает эластичность эпидермиса, вместе с потом создает защитную среду на поверхностном слое кожи.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://www.vossta.ru/vipusknaya-kvalifikacionnaya-rabota-metod-izmereniya-urovnya-n/31716_html_77d044e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5" y="1210130"/>
            <a:ext cx="3758297" cy="325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Елена\Desktop\кожа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7295" r="612" b="39585"/>
          <a:stretch/>
        </p:blipFill>
        <p:spPr bwMode="auto">
          <a:xfrm>
            <a:off x="227536" y="2085044"/>
            <a:ext cx="4280868" cy="12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0_bf56a_96ba63ac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51066" r="-214"/>
          <a:stretch/>
        </p:blipFill>
        <p:spPr bwMode="auto">
          <a:xfrm>
            <a:off x="188430" y="4142764"/>
            <a:ext cx="4319974" cy="10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508000" y="115888"/>
            <a:ext cx="8229600" cy="720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Интересные факты о коже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431" y="855592"/>
            <a:ext cx="4319972" cy="1246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Bookman Old Style" panose="02050604050505020204" pitchFamily="18" charset="0"/>
              </a:rPr>
              <a:t>Клеток кожи</a:t>
            </a:r>
            <a:r>
              <a:rPr lang="ru-RU" sz="1500" dirty="0">
                <a:latin typeface="Bookman Old Style" panose="02050604050505020204" pitchFamily="18" charset="0"/>
              </a:rPr>
              <a:t> в организме насчитывается </a:t>
            </a:r>
            <a:r>
              <a:rPr lang="ru-RU" sz="1500" b="1" dirty="0">
                <a:latin typeface="Bookman Old Style" panose="02050604050505020204" pitchFamily="18" charset="0"/>
              </a:rPr>
              <a:t>от 300 до 350 млн.</a:t>
            </a:r>
            <a:r>
              <a:rPr lang="ru-RU" sz="1500" dirty="0">
                <a:latin typeface="Bookman Old Style" panose="02050604050505020204" pitchFamily="18" charset="0"/>
              </a:rPr>
              <a:t> За свою жизнь каждый человек теряет до сотни килограммов роговых чешуек, которые превращаются в пыль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432" y="2871111"/>
            <a:ext cx="431997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Кожа имеет около </a:t>
            </a:r>
            <a:r>
              <a:rPr lang="ru-RU" sz="1600" b="1" dirty="0">
                <a:latin typeface="Bookman Old Style" panose="02050604050505020204" pitchFamily="18" charset="0"/>
              </a:rPr>
              <a:t>150 нервных окончаний</a:t>
            </a:r>
            <a:r>
              <a:rPr lang="ru-RU" sz="1600" dirty="0">
                <a:latin typeface="Bookman Old Style" panose="02050604050505020204" pitchFamily="18" charset="0"/>
              </a:rPr>
              <a:t>, приблизительно 1 километр кровеносных сосудов, больше чем 3 миллиона клеток и около 100-300 потовых желез.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430" y="5211081"/>
            <a:ext cx="431997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Bookman Old Style" panose="02050604050505020204" pitchFamily="18" charset="0"/>
              </a:rPr>
              <a:t>Сосудистая система</a:t>
            </a:r>
            <a:r>
              <a:rPr lang="ru-RU" sz="1600" dirty="0">
                <a:latin typeface="Bookman Old Style" panose="02050604050505020204" pitchFamily="18" charset="0"/>
              </a:rPr>
              <a:t> кожи вмещает треть всей крови, циркулирующей в организме – 1.6 литра. От состояния капилляров (расширены они или сужены) и их расположения зависит также оттенок кожи.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5033" y="836712"/>
            <a:ext cx="423955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Bookman Old Style" panose="02050604050505020204" pitchFamily="18" charset="0"/>
              </a:rPr>
              <a:t>В каждом </a:t>
            </a:r>
            <a:r>
              <a:rPr lang="ru-RU" sz="1600" dirty="0">
                <a:latin typeface="Bookman Old Style" panose="02050604050505020204" pitchFamily="18" charset="0"/>
              </a:rPr>
              <a:t>квадратном сантиметре кожи человека находиться </a:t>
            </a:r>
            <a:r>
              <a:rPr lang="ru-RU" sz="1600" b="1" dirty="0">
                <a:latin typeface="Bookman Old Style" panose="02050604050505020204" pitchFamily="18" charset="0"/>
              </a:rPr>
              <a:t>около ста потовых желез, 5 тысяч сенсорных точек, шесть миллионов клеток, а так же пятнадцать сальных желез.</a:t>
            </a:r>
          </a:p>
          <a:p>
            <a:pPr fontAlgn="base"/>
            <a:r>
              <a:rPr lang="ru-RU" sz="1600" dirty="0">
                <a:latin typeface="Bookman Old Style" panose="02050604050505020204" pitchFamily="18" charset="0"/>
              </a:rPr>
              <a:t>Б</a:t>
            </a:r>
            <a:r>
              <a:rPr lang="ru-RU" sz="1600" dirty="0" smtClean="0">
                <a:latin typeface="Bookman Old Style" panose="02050604050505020204" pitchFamily="18" charset="0"/>
              </a:rPr>
              <a:t>ольше </a:t>
            </a:r>
            <a:r>
              <a:rPr lang="ru-RU" sz="1600" dirty="0">
                <a:latin typeface="Bookman Old Style" panose="02050604050505020204" pitchFamily="18" charset="0"/>
              </a:rPr>
              <a:t>всего таких желез располагается на ладонях и ступнях, примерно это 400 на один квадратный сантиметр, далее идет лоб – около трехсот на </a:t>
            </a:r>
            <a:r>
              <a:rPr lang="ru-RU" sz="1600" dirty="0" smtClean="0">
                <a:latin typeface="Bookman Old Style" panose="02050604050505020204" pitchFamily="18" charset="0"/>
              </a:rPr>
              <a:t>1 кв. см.</a:t>
            </a:r>
          </a:p>
          <a:p>
            <a:pPr fontAlgn="base"/>
            <a:r>
              <a:rPr lang="ru-RU" sz="1600" dirty="0" smtClean="0">
                <a:latin typeface="Bookman Old Style" panose="02050604050505020204" pitchFamily="18" charset="0"/>
              </a:rPr>
              <a:t>За </a:t>
            </a:r>
            <a:r>
              <a:rPr lang="ru-RU" sz="1600" dirty="0">
                <a:latin typeface="Bookman Old Style" panose="02050604050505020204" pitchFamily="18" charset="0"/>
              </a:rPr>
              <a:t>сутки человеческая кожа выделяет порядка </a:t>
            </a:r>
            <a:r>
              <a:rPr lang="ru-RU" sz="1600" b="1" dirty="0">
                <a:latin typeface="Bookman Old Style" panose="02050604050505020204" pitchFamily="18" charset="0"/>
              </a:rPr>
              <a:t>1 литра пота.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3255" y="4040311"/>
            <a:ext cx="42667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/>
              <a:t>За всю жизнь человек обновляет кожу около 1000 раз.</a:t>
            </a:r>
            <a:endParaRPr lang="ru-RU" dirty="0"/>
          </a:p>
        </p:txBody>
      </p:sp>
      <p:pic>
        <p:nvPicPr>
          <p:cNvPr id="6149" name="Picture 5" descr="C:\Users\Елена\Desktop\starye-pyatna-ot-po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90" y="4807336"/>
            <a:ext cx="2970318" cy="1973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Елена\Desktop\kak-vyvesti-pyatna-ot-pota-pod-myshkami-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2" b="10569"/>
          <a:stretch/>
        </p:blipFill>
        <p:spPr bwMode="auto">
          <a:xfrm>
            <a:off x="7563025" y="4803263"/>
            <a:ext cx="1595783" cy="1973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92129-15499944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r="7425"/>
          <a:stretch/>
        </p:blipFill>
        <p:spPr bwMode="auto">
          <a:xfrm>
            <a:off x="101646" y="2208542"/>
            <a:ext cx="2235309" cy="15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46" y="980728"/>
            <a:ext cx="8721887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Терморегуляция</a:t>
            </a:r>
            <a:r>
              <a:rPr lang="ru-RU" sz="1400" b="1" dirty="0">
                <a:latin typeface="Bookman Old Style" panose="02050604050505020204" pitchFamily="18" charset="0"/>
              </a:rPr>
              <a:t> – комплекс процессов в организме, направленных на сохранение температуры внутренней среды, которая должна быть в пределах 37,5–38°C. Терморегуляция возможна благодаря комплексу процессов выработки тепла (теплопродукции) и механизмов его отведения (теплоотдачи). А основную роль в процессах отдачи тепла играет кожа.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8000" y="115888"/>
            <a:ext cx="8229600" cy="720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Терморегуляция организма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3696" y="4855942"/>
            <a:ext cx="4174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При </a:t>
            </a:r>
            <a:r>
              <a:rPr lang="ru-RU" sz="1400" b="1" dirty="0">
                <a:latin typeface="Bookman Old Style" panose="02050604050505020204" pitchFamily="18" charset="0"/>
              </a:rPr>
              <a:t>значимых колебаниях внешней температуры от терморецепторов идут сигналы к центральным регуляторным органам и структурам, расположенным в спинном и головном мозге. А оттуда подается сигнал к определенным посредникам внутри организма, а затем к клеткам кожи и кровеносным сосудам. </a:t>
            </a:r>
          </a:p>
        </p:txBody>
      </p:sp>
      <p:pic>
        <p:nvPicPr>
          <p:cNvPr id="9" name="Рисунок 8" descr="C:\Users\Елена\Desktop\0015-015-Rol-krov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 bwMode="auto">
          <a:xfrm>
            <a:off x="28244" y="3717032"/>
            <a:ext cx="4941199" cy="2948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 descr="C:\Users\Елена\Desktop\ee5fd6a866c1e802b63c4f3ae8618e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51" y="2208542"/>
            <a:ext cx="2117545" cy="15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2772" y="2263525"/>
            <a:ext cx="500202" cy="135447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Кожа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7610" y="2263525"/>
            <a:ext cx="386592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При повышении температуры выше 22°C дополнительно включаются и механизмы испарения (потоотделения).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8927" y="3486140"/>
            <a:ext cx="387460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При </a:t>
            </a:r>
            <a:r>
              <a:rPr lang="ru-RU" sz="1400" dirty="0">
                <a:latin typeface="Bookman Old Style" panose="02050604050505020204" pitchFamily="18" charset="0"/>
              </a:rPr>
              <a:t>понижении наружной температуры менее 18°C, происходит уменьшение внутреннего диаметра сосудов кожи, и ослабляется приток крови </a:t>
            </a:r>
            <a:r>
              <a:rPr lang="ru-RU" sz="1400" dirty="0" smtClean="0">
                <a:latin typeface="Bookman Old Style" panose="02050604050505020204" pitchFamily="18" charset="0"/>
              </a:rPr>
              <a:t>и </a:t>
            </a:r>
            <a:r>
              <a:rPr lang="ru-RU" sz="1400" dirty="0">
                <a:latin typeface="Bookman Old Style" panose="02050604050505020204" pitchFamily="18" charset="0"/>
              </a:rPr>
              <a:t>соответственно отдача тепла из кровеносного русла. </a:t>
            </a:r>
          </a:p>
        </p:txBody>
      </p:sp>
    </p:spTree>
    <p:extLst>
      <p:ext uri="{BB962C8B-B14F-4D97-AF65-F5344CB8AC3E}">
        <p14:creationId xmlns:p14="http://schemas.microsoft.com/office/powerpoint/2010/main" val="21566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927" y="27500"/>
            <a:ext cx="8964488" cy="809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Волос: строение и функции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Елена\Desktop\admin-aj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2" y="271890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9134" y="520405"/>
            <a:ext cx="9078073" cy="176927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1. Сердцевина (внутренняя часть) имеет в своем составе </a:t>
            </a:r>
            <a:r>
              <a:rPr lang="ru-RU" b="1" dirty="0" err="1" smtClean="0">
                <a:latin typeface="Bookman Old Style" panose="02050604050505020204" pitchFamily="18" charset="0"/>
              </a:rPr>
              <a:t>неороговевшие</a:t>
            </a:r>
            <a:r>
              <a:rPr lang="ru-RU" b="1" dirty="0" smtClean="0">
                <a:latin typeface="Bookman Old Style" panose="02050604050505020204" pitchFamily="18" charset="0"/>
              </a:rPr>
              <a:t> клетки.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-9974" y="1628800"/>
            <a:ext cx="7730782" cy="1800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2.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Кортекс</a:t>
            </a:r>
            <a:r>
              <a:rPr lang="ru-RU" sz="1600" b="1" dirty="0" smtClean="0">
                <a:latin typeface="Bookman Old Style" panose="02050604050505020204" pitchFamily="18" charset="0"/>
              </a:rPr>
              <a:t> (корковый слой) составляет 90% от массы волоса. Состоит из клеток вытянутой формы.  Здесь содержится меланин, который отвечает за определенный цвет волоса. 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-9974" y="2924944"/>
            <a:ext cx="5041032" cy="184619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3. Кутикула (наружный слой) по строению напоминает чешуйки черепицу, каждая следующая часть немного совпадает по площади с предыдущей. 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33" y="4771136"/>
            <a:ext cx="2688126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Функции волос: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Защитная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Рецепторная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Терморегуляторная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C:\Users\Елена\Desktop\508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98" y="4699128"/>
            <a:ext cx="22787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Гигиена волос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880654"/>
            <a:ext cx="3744416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Мыть голову надо по необходимости – если тип волос нормальный, то достаточно одного раза в неделю.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Выбор средства для волос требует продуманного подхода – вместе с шампунем или ополаскивателем в организм могут попасть нежелательные вещества.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Для придания блеска волосам очень полезно после мытья ополоснуть их настоем крапивы или ромашки.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Тереть волосы полотенцем не рекомендуется – только </a:t>
            </a:r>
            <a:r>
              <a:rPr lang="ru-RU" sz="1600" dirty="0" err="1">
                <a:latin typeface="Bookman Old Style" panose="02050604050505020204" pitchFamily="18" charset="0"/>
              </a:rPr>
              <a:t>промакивать</a:t>
            </a:r>
            <a:r>
              <a:rPr lang="ru-RU" sz="16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Сушить их феном тоже крайне нежелательно – если время позволяет, то дать им возможность высохнуть на воздухе.</a:t>
            </a:r>
          </a:p>
        </p:txBody>
      </p:sp>
      <p:pic>
        <p:nvPicPr>
          <p:cNvPr id="8195" name="Picture 3" descr="C:\Users\Елена\Desktop\23e56a8a7e6bf8a0b2f15023e9fc8df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3528" y="888577"/>
            <a:ext cx="1980220" cy="26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лена\Desktop\FB-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833" y="4005064"/>
            <a:ext cx="2148842" cy="22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Елена\Desktop\FB-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5" r="3803" b="10654"/>
          <a:stretch/>
        </p:blipFill>
        <p:spPr bwMode="auto">
          <a:xfrm>
            <a:off x="6606571" y="4005064"/>
            <a:ext cx="2231557" cy="22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Елена\Desktop\23e56a8a7e6bf8a0b2f15023e9fc8df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732240" y="888577"/>
            <a:ext cx="1980220" cy="26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Елен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1739065"/>
            <a:ext cx="9126519" cy="51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1164" y="260648"/>
            <a:ext cx="519492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Ноготь: строение и функция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1" name="Picture 5" descr="C:\Users\Елена\Desktop\image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27127" r="5758" b="5252"/>
          <a:stretch/>
        </p:blipFill>
        <p:spPr bwMode="auto">
          <a:xfrm>
            <a:off x="188251" y="3429000"/>
            <a:ext cx="4392488" cy="31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2680"/>
            <a:ext cx="3456384" cy="2062103"/>
          </a:xfrm>
          <a:prstGeom prst="rect">
            <a:avLst/>
          </a:prstGeom>
          <a:solidFill>
            <a:srgbClr val="EFFFF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Состав ногтевой пластинки: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62</a:t>
            </a:r>
            <a:r>
              <a:rPr lang="ru-RU" sz="1600" dirty="0">
                <a:latin typeface="Bookman Old Style" panose="02050604050505020204" pitchFamily="18" charset="0"/>
              </a:rPr>
              <a:t>% </a:t>
            </a:r>
            <a:r>
              <a:rPr lang="ru-RU" sz="1600" i="1" dirty="0">
                <a:latin typeface="Bookman Old Style" panose="02050604050505020204" pitchFamily="18" charset="0"/>
              </a:rPr>
              <a:t>белка кератина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15-16 % </a:t>
            </a:r>
            <a:r>
              <a:rPr lang="ru-RU" sz="1600" i="1" dirty="0">
                <a:latin typeface="Bookman Old Style" panose="02050604050505020204" pitchFamily="18" charset="0"/>
              </a:rPr>
              <a:t>воды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15-16 % жиров </a:t>
            </a:r>
            <a:r>
              <a:rPr lang="ru-RU" sz="1600" i="1" dirty="0" smtClean="0">
                <a:latin typeface="Bookman Old Style" panose="02050604050505020204" pitchFamily="18" charset="0"/>
              </a:rPr>
              <a:t>липидов</a:t>
            </a:r>
            <a:endParaRPr lang="ru-RU" sz="1600" dirty="0" smtClean="0">
              <a:latin typeface="Bookman Old Style" panose="02050604050505020204" pitchFamily="18" charset="0"/>
            </a:endParaRPr>
          </a:p>
          <a:p>
            <a:r>
              <a:rPr lang="ru-RU" sz="1600" dirty="0" smtClean="0">
                <a:latin typeface="Bookman Old Style" panose="02050604050505020204" pitchFamily="18" charset="0"/>
              </a:rPr>
              <a:t>5-6 </a:t>
            </a:r>
            <a:r>
              <a:rPr lang="ru-RU" sz="1600" dirty="0">
                <a:latin typeface="Bookman Old Style" panose="02050604050505020204" pitchFamily="18" charset="0"/>
              </a:rPr>
              <a:t>% </a:t>
            </a:r>
            <a:r>
              <a:rPr lang="ru-RU" sz="1600" i="1" dirty="0" smtClean="0">
                <a:latin typeface="Bookman Old Style" panose="02050604050505020204" pitchFamily="18" charset="0"/>
              </a:rPr>
              <a:t>серы</a:t>
            </a:r>
            <a:r>
              <a:rPr lang="ru-RU" sz="1600" dirty="0" smtClean="0">
                <a:latin typeface="Bookman Old Style" panose="02050604050505020204" pitchFamily="18" charset="0"/>
              </a:rPr>
              <a:t>- прочность </a:t>
            </a:r>
            <a:r>
              <a:rPr lang="ru-RU" sz="1600" dirty="0">
                <a:latin typeface="Bookman Old Style" panose="02050604050505020204" pitchFamily="18" charset="0"/>
              </a:rPr>
              <a:t>ногтевой пластины. </a:t>
            </a:r>
          </a:p>
          <a:p>
            <a:r>
              <a:rPr lang="ru-RU" sz="1600" i="1" dirty="0">
                <a:latin typeface="Bookman Old Style" panose="02050604050505020204" pitchFamily="18" charset="0"/>
              </a:rPr>
              <a:t>микроэлементы:</a:t>
            </a:r>
            <a:r>
              <a:rPr lang="ru-RU" sz="1600" dirty="0">
                <a:latin typeface="Bookman Old Style" panose="02050604050505020204" pitchFamily="18" charset="0"/>
              </a:rPr>
              <a:t>  </a:t>
            </a:r>
            <a:r>
              <a:rPr lang="en-US" sz="1600" dirty="0" smtClean="0">
                <a:latin typeface="Bookman Old Style" panose="02050604050505020204" pitchFamily="18" charset="0"/>
              </a:rPr>
              <a:t>Ca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N</a:t>
            </a:r>
            <a:r>
              <a:rPr lang="ru-RU" sz="1600" dirty="0" smtClean="0">
                <a:latin typeface="Bookman Old Style" panose="02050604050505020204" pitchFamily="18" charset="0"/>
              </a:rPr>
              <a:t>,</a:t>
            </a:r>
            <a:r>
              <a:rPr lang="en-US" sz="1600" dirty="0" smtClean="0">
                <a:latin typeface="Bookman Old Style" panose="02050604050505020204" pitchFamily="18" charset="0"/>
              </a:rPr>
              <a:t> P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Si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Mg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Fe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Ba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err="1" smtClean="0">
                <a:latin typeface="Bookman Old Style" panose="02050604050505020204" pitchFamily="18" charset="0"/>
              </a:rPr>
              <a:t>Mn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Zn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80" y="1107624"/>
            <a:ext cx="498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Bookman Old Style" panose="02050604050505020204" pitchFamily="18" charset="0"/>
              </a:rPr>
              <a:t>Тщательное </a:t>
            </a:r>
            <a:r>
              <a:rPr lang="ru-RU" sz="1600" dirty="0">
                <a:latin typeface="Bookman Old Style" panose="02050604050505020204" pitchFamily="18" charset="0"/>
              </a:rPr>
              <a:t>мытье </a:t>
            </a:r>
            <a:r>
              <a:rPr lang="ru-RU" sz="1600" dirty="0" smtClean="0">
                <a:latin typeface="Bookman Old Style" panose="02050604050505020204" pitchFamily="18" charset="0"/>
              </a:rPr>
              <a:t>рук с мылом.  </a:t>
            </a:r>
            <a:r>
              <a:rPr lang="ru-RU" sz="1600" dirty="0">
                <a:latin typeface="Bookman Old Style" panose="02050604050505020204" pitchFamily="18" charset="0"/>
              </a:rPr>
              <a:t>Их нужно мыть и до, и после еды, а также в те моменты, когда вы возвращаетесь </a:t>
            </a:r>
            <a:r>
              <a:rPr lang="ru-RU" sz="1600" dirty="0" smtClean="0">
                <a:latin typeface="Bookman Old Style" panose="02050604050505020204" pitchFamily="18" charset="0"/>
              </a:rPr>
              <a:t>домой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6"/>
          <p:cNvSpPr txBox="1">
            <a:spLocks noGrp="1"/>
          </p:cNvSpPr>
          <p:nvPr>
            <p:ph type="title"/>
          </p:nvPr>
        </p:nvSpPr>
        <p:spPr>
          <a:xfrm>
            <a:off x="384807" y="28174"/>
            <a:ext cx="8229600" cy="808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Гигиена ногтей на руках: основные правила ухода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7604" y="2192373"/>
            <a:ext cx="387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Ванночки для ногтей. Они </a:t>
            </a:r>
            <a:r>
              <a:rPr lang="ru-RU" sz="1600" dirty="0">
                <a:latin typeface="Bookman Old Style" panose="02050604050505020204" pitchFamily="18" charset="0"/>
              </a:rPr>
              <a:t>размягчают не только кожу, но и кутикулу с ногтевыми </a:t>
            </a:r>
            <a:r>
              <a:rPr lang="ru-RU" sz="1600" dirty="0" smtClean="0">
                <a:latin typeface="Bookman Old Style" panose="02050604050505020204" pitchFamily="18" charset="0"/>
              </a:rPr>
              <a:t>пластинами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958" y="3348961"/>
            <a:ext cx="2455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Чтобы </a:t>
            </a:r>
            <a:r>
              <a:rPr lang="ru-RU" sz="1600" dirty="0" smtClean="0">
                <a:latin typeface="Bookman Old Style" panose="02050604050505020204" pitchFamily="18" charset="0"/>
              </a:rPr>
              <a:t>ногти </a:t>
            </a:r>
            <a:r>
              <a:rPr lang="ru-RU" sz="1600" dirty="0">
                <a:latin typeface="Bookman Old Style" panose="02050604050505020204" pitchFamily="18" charset="0"/>
              </a:rPr>
              <a:t>выглядели опрятно, необходимо убрать кожицу, растущую по бокам ногтевого ложа – кутикулу. Ее можно аккуратно срезать или же </a:t>
            </a:r>
            <a:r>
              <a:rPr lang="ru-RU" sz="1600" dirty="0" smtClean="0">
                <a:latin typeface="Bookman Old Style" panose="02050604050505020204" pitchFamily="18" charset="0"/>
              </a:rPr>
              <a:t>отодвигать.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5901" y="54563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Завершающий этап ухода за руками: нанесение на них крема. Лучше всего использовать увлажняющие и питательные витаминизированные кремы с пометкой «для рук и ногтей».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4563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Форма ногтевым пластинам придается при помощи маникюрных ножничек или специальных щипчиков, а после корректируется при помощи пилок для ногтей. </a:t>
            </a:r>
          </a:p>
        </p:txBody>
      </p:sp>
      <p:pic>
        <p:nvPicPr>
          <p:cNvPr id="9218" name="Picture 2" descr="C:\Users\Елена\Desktop\kak-sdelat-nogti-krepki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05" y="2963853"/>
            <a:ext cx="3240360" cy="22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Елена\Desktop\7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8192" r="67974" b="5001"/>
          <a:stretch/>
        </p:blipFill>
        <p:spPr bwMode="auto">
          <a:xfrm>
            <a:off x="395536" y="3872030"/>
            <a:ext cx="1620180" cy="1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ена\Desktop\1-manikyurnye-instrumenty-v-ruk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2747"/>
            <a:ext cx="2335730" cy="155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лена\Desktop\Osobennosti-uhoda-za-nogtyami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1" b="12847"/>
          <a:stretch/>
        </p:blipFill>
        <p:spPr bwMode="auto">
          <a:xfrm>
            <a:off x="4568443" y="900331"/>
            <a:ext cx="2981473" cy="138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Елена\Desktop\DcDd1_kWsAAEUM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b="20521"/>
          <a:stretch/>
        </p:blipFill>
        <p:spPr bwMode="auto">
          <a:xfrm>
            <a:off x="2459647" y="1937903"/>
            <a:ext cx="1886014" cy="130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Елена\Desktop\img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27963" r="26053" b="11094"/>
          <a:stretch/>
        </p:blipFill>
        <p:spPr bwMode="auto">
          <a:xfrm>
            <a:off x="7402766" y="887515"/>
            <a:ext cx="1690397" cy="13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Закаливание организма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969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Закаливание</a:t>
            </a:r>
            <a:r>
              <a:rPr lang="ru-RU" b="1" dirty="0">
                <a:latin typeface="Bookman Old Style" panose="02050604050505020204" pitchFamily="18" charset="0"/>
              </a:rPr>
              <a:t> – это система профилактических мероприятий, направленных на </a:t>
            </a:r>
            <a:r>
              <a:rPr lang="ru-RU" b="1" dirty="0" smtClean="0">
                <a:latin typeface="Bookman Old Style" panose="02050604050505020204" pitchFamily="18" charset="0"/>
              </a:rPr>
              <a:t>сопротивляемость организма</a:t>
            </a:r>
            <a:r>
              <a:rPr lang="ru-RU" b="1" dirty="0">
                <a:latin typeface="Bookman Old Style" panose="02050604050505020204" pitchFamily="18" charset="0"/>
              </a:rPr>
              <a:t>  неблагоприятным факторам окружающей среды.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2248" y="2090124"/>
            <a:ext cx="34381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Оздоровительное закаливание помогает организму повысить адаптацию к условиям внешней среды.</a:t>
            </a:r>
          </a:p>
        </p:txBody>
      </p:sp>
      <p:sp>
        <p:nvSpPr>
          <p:cNvPr id="6" name="Стрелка вниз 5"/>
          <p:cNvSpPr/>
          <p:nvPr/>
        </p:nvSpPr>
        <p:spPr>
          <a:xfrm rot="2731113">
            <a:off x="2656211" y="3276806"/>
            <a:ext cx="484632" cy="4892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9684" y="3395223"/>
            <a:ext cx="484632" cy="4892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92770">
            <a:off x="5978060" y="3261210"/>
            <a:ext cx="484632" cy="52934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828986"/>
            <a:ext cx="2574999" cy="26963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Закаливание воздухом. </a:t>
            </a:r>
            <a:r>
              <a:rPr lang="ru-RU" sz="1600" dirty="0" smtClean="0">
                <a:latin typeface="Bookman Old Style" panose="02050604050505020204" pitchFamily="18" charset="0"/>
              </a:rPr>
              <a:t>Воздушные ванны и долгие прогулки на свежем воздухе: закаляет организм путем охлаждения кожных рецепторов и нервных окончаний слизистой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1347" y="3859038"/>
            <a:ext cx="2574999" cy="269635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Закаливание солнцем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повышает устойчивость нервной системы, ускоряет обменные процессы организма, повышает сопротивляемость организма, улучшает кровообращение, улучшает работу мышечной системы, тонизирует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3891224"/>
            <a:ext cx="2574999" cy="2696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Закаливание водой</a:t>
            </a:r>
          </a:p>
          <a:p>
            <a:pPr algn="ctr"/>
            <a:r>
              <a:rPr lang="ru-RU" sz="1500" dirty="0" smtClean="0">
                <a:latin typeface="Bookman Old Style" panose="02050604050505020204" pitchFamily="18" charset="0"/>
              </a:rPr>
              <a:t>Циркуляция крови в организме происходит интенсивней, принося органам и системам организма дополнительный кислород и питательные вещества.</a:t>
            </a:r>
            <a:endParaRPr lang="ru-RU" sz="1500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C:\Users\Елена\Desktop\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03" y="1993739"/>
            <a:ext cx="2510822" cy="1657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059832" y="3177133"/>
            <a:ext cx="3024336" cy="344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Виды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1267" name="Picture 3" descr="C:\Users\Елена\Desktop\img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48256" r="20470" b="10402"/>
          <a:stretch/>
        </p:blipFill>
        <p:spPr bwMode="auto">
          <a:xfrm>
            <a:off x="1" y="2008913"/>
            <a:ext cx="2748994" cy="136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1593</Words>
  <Application>Microsoft Office PowerPoint</Application>
  <PresentationFormat>Экран (4:3)</PresentationFormat>
  <Paragraphs>131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Терморегуляция организма</vt:lpstr>
      <vt:lpstr>Презентация PowerPoint</vt:lpstr>
      <vt:lpstr>Гигиена волос</vt:lpstr>
      <vt:lpstr>Ноготь: строение и функция</vt:lpstr>
      <vt:lpstr>Гигиена ногтей на руках: основные правила ухода</vt:lpstr>
      <vt:lpstr>Закаливание организма</vt:lpstr>
      <vt:lpstr>Правила закаливания организма</vt:lpstr>
      <vt:lpstr>Заболевания кожи: причины, профилактика</vt:lpstr>
      <vt:lpstr>Гигиена кожи. Уход за телом.</vt:lpstr>
      <vt:lpstr>Гигиенические требования к одежде</vt:lpstr>
      <vt:lpstr>Гигиенические  требования к обуви</vt:lpstr>
      <vt:lpstr>Профилактика  солнечного и теплового удара</vt:lpstr>
      <vt:lpstr>Первая помощь при солнечном и тепловом ударе</vt:lpstr>
      <vt:lpstr>Первая помощь при ожогах</vt:lpstr>
      <vt:lpstr>Профилактика обморожения</vt:lpstr>
      <vt:lpstr>Первая помощь при обморожении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26</cp:revision>
  <dcterms:created xsi:type="dcterms:W3CDTF">2019-03-03T14:34:46Z</dcterms:created>
  <dcterms:modified xsi:type="dcterms:W3CDTF">2019-03-03T19:45:50Z</dcterms:modified>
</cp:coreProperties>
</file>