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9" r:id="rId3"/>
    <p:sldId id="300" r:id="rId4"/>
    <p:sldId id="302" r:id="rId5"/>
    <p:sldId id="303" r:id="rId6"/>
    <p:sldId id="304" r:id="rId7"/>
    <p:sldId id="301" r:id="rId8"/>
    <p:sldId id="262" r:id="rId9"/>
    <p:sldId id="263" r:id="rId10"/>
    <p:sldId id="265" r:id="rId11"/>
    <p:sldId id="267" r:id="rId12"/>
    <p:sldId id="269" r:id="rId13"/>
    <p:sldId id="270" r:id="rId14"/>
    <p:sldId id="273" r:id="rId15"/>
    <p:sldId id="272" r:id="rId16"/>
    <p:sldId id="275" r:id="rId17"/>
    <p:sldId id="277" r:id="rId18"/>
    <p:sldId id="305" r:id="rId19"/>
    <p:sldId id="278" r:id="rId20"/>
    <p:sldId id="307" r:id="rId21"/>
    <p:sldId id="279" r:id="rId22"/>
    <p:sldId id="280" r:id="rId23"/>
    <p:sldId id="286" r:id="rId24"/>
    <p:sldId id="282" r:id="rId25"/>
    <p:sldId id="281" r:id="rId26"/>
    <p:sldId id="283" r:id="rId27"/>
    <p:sldId id="285" r:id="rId28"/>
    <p:sldId id="287" r:id="rId29"/>
    <p:sldId id="288" r:id="rId30"/>
    <p:sldId id="297" r:id="rId31"/>
    <p:sldId id="306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74" r:id="rId40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9" autoAdjust="0"/>
  </p:normalViewPr>
  <p:slideViewPr>
    <p:cSldViewPr>
      <p:cViewPr>
        <p:scale>
          <a:sx n="86" d="100"/>
          <a:sy n="86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2016-F959-4806-B792-E049E203BFB5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94238"/>
            <a:ext cx="5408613" cy="4446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B8DA-2E4C-41A0-B82E-2C5B9E096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8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B8DA-2E4C-41A0-B82E-2C5B9E0960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7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4D51-477B-4F7A-95DD-F66B5E3C38CA}" type="datetime1">
              <a:rPr lang="ru-RU" smtClean="0"/>
              <a:t>10.01.2024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EDF3-EB6A-43C7-923A-2932FD0BDCAD}" type="datetime1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A0CD-9D40-45BA-BE39-90B5C03E11DD}" type="datetime1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4BCD-387C-4FD8-94BA-EC65026231ED}" type="datetime1">
              <a:rPr lang="ru-RU" smtClean="0"/>
              <a:t>10.01.2024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EC11-81E9-4398-A8C1-8521AAD3B8B5}" type="datetime1">
              <a:rPr lang="ru-RU" smtClean="0"/>
              <a:t>10.01.2024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7678-70F1-4F12-805B-E376A1CA31D0}" type="datetime1">
              <a:rPr lang="ru-RU" smtClean="0"/>
              <a:t>10.01.2024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1242-9BA7-4E77-8172-6AA52678C6EF}" type="datetime1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39E-A7C2-46D6-B918-CDE9F414674B}" type="datetime1">
              <a:rPr lang="ru-RU" smtClean="0"/>
              <a:t>10.01.2024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79A1-E7EA-4111-899B-D5310361E50D}" type="datetime1">
              <a:rPr lang="ru-RU" smtClean="0"/>
              <a:t>10.01.2024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0813-5EB8-4459-82A4-D3639378FDCD}" type="datetime1">
              <a:rPr lang="ru-RU" smtClean="0"/>
              <a:t>10.01.2024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0758-7865-4B9E-B7FE-4BA38A84131C}" type="datetime1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ED18A7-657A-4D67-BFB6-93B31BB1837B}" type="datetime1">
              <a:rPr lang="ru-RU" smtClean="0"/>
              <a:t>10.01.2024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yubichenko-2000.narod.ru/olderfiles/1/Dal.pdf" TargetMode="External"/><Relationship Id="rId2" Type="http://schemas.openxmlformats.org/officeDocument/2006/relationships/hyperlink" Target="https://histrf.ru/biblioteka/b/vladimir-dal-glavnyi-tolkovatiel-russkogho-iazyk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ulture.ru/persons/8128/vladimir-dal" TargetMode="External"/><Relationship Id="rId5" Type="http://schemas.openxmlformats.org/officeDocument/2006/relationships/hyperlink" Target="https://ru.wikipedia.org/wiki/%D0%94%D0%B0%D0%BB%D1%8C,_%D0%92%D0%BB%D0%B0%D0%B4%D0%B8%D0%BC%D0%B8%D1%80_%D0%98%D0%B2%D0%B0%D0%BD%D0%BE%D0%B2%D0%B8%D1%87" TargetMode="External"/><Relationship Id="rId4" Type="http://schemas.openxmlformats.org/officeDocument/2006/relationships/hyperlink" Target="https://helperia.ru/a/tolkovyj-slovary-daly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ahnschrift SemiBold" pitchFamily="34" charset="0"/>
              </a:rPr>
              <a:t>Министерство образования и </a:t>
            </a:r>
            <a:r>
              <a:rPr lang="ru-RU" sz="2000" dirty="0" smtClean="0">
                <a:latin typeface="Bahnschrift SemiBold" pitchFamily="34" charset="0"/>
              </a:rPr>
              <a:t>науки Луганской </a:t>
            </a:r>
            <a:r>
              <a:rPr lang="ru-RU" sz="2000" dirty="0">
                <a:latin typeface="Bahnschrift SemiBold" pitchFamily="34" charset="0"/>
              </a:rPr>
              <a:t>Народной Республики</a:t>
            </a:r>
          </a:p>
          <a:p>
            <a:pPr algn="ctr"/>
            <a:r>
              <a:rPr lang="ru-RU" sz="2000" dirty="0">
                <a:latin typeface="Bahnschrift SemiBold" pitchFamily="34" charset="0"/>
              </a:rPr>
              <a:t>Отдел образования Администрации Славяносербского района  Луганской Народной Республики</a:t>
            </a:r>
          </a:p>
          <a:p>
            <a:pPr algn="ctr"/>
            <a:r>
              <a:rPr lang="ru-RU" sz="2000" dirty="0">
                <a:latin typeface="Bahnschrift SemiBold" pitchFamily="34" charset="0"/>
              </a:rPr>
              <a:t>ГОУ ЛНР «Зимогорьевская гимназия им. Воинов-интернационалистов»</a:t>
            </a:r>
          </a:p>
          <a:p>
            <a:pPr algn="ctr"/>
            <a:endParaRPr lang="ru-RU" sz="2000" dirty="0">
              <a:latin typeface="Bahnschrift SemiBol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060848"/>
            <a:ext cx="53835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ahnschrift SemiBold" pitchFamily="34" charset="0"/>
              </a:rPr>
              <a:t>Презентация на тему:</a:t>
            </a:r>
          </a:p>
          <a:p>
            <a:pPr algn="ctr"/>
            <a:r>
              <a:rPr lang="ru-RU" sz="2600" dirty="0" smtClean="0">
                <a:latin typeface="Bahnschrift SemiBold" pitchFamily="34" charset="0"/>
              </a:rPr>
              <a:t>  «Понятие </a:t>
            </a:r>
            <a:r>
              <a:rPr lang="ru-RU" sz="2600" dirty="0">
                <a:latin typeface="Bahnschrift SemiBold" pitchFamily="34" charset="0"/>
              </a:rPr>
              <a:t>«Отечество» </a:t>
            </a:r>
            <a:endParaRPr lang="ru-RU" sz="2600" dirty="0" smtClean="0">
              <a:latin typeface="Bahnschrift SemiBold" pitchFamily="34" charset="0"/>
            </a:endParaRPr>
          </a:p>
          <a:p>
            <a:pPr algn="ctr"/>
            <a:r>
              <a:rPr lang="ru-RU" sz="2600" dirty="0" smtClean="0">
                <a:latin typeface="Bahnschrift SemiBold" pitchFamily="34" charset="0"/>
              </a:rPr>
              <a:t>в  культурно-историческом </a:t>
            </a:r>
            <a:r>
              <a:rPr lang="ru-RU" sz="2600" dirty="0">
                <a:latin typeface="Bahnschrift SemiBold" pitchFamily="34" charset="0"/>
              </a:rPr>
              <a:t>наследии В. Даля»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0973" y="3573016"/>
            <a:ext cx="4095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Автор:</a:t>
            </a:r>
            <a:endParaRPr lang="ru-RU" sz="2000" dirty="0" smtClean="0">
              <a:latin typeface="Bahnschrift" pitchFamily="34" charset="0"/>
            </a:endParaRPr>
          </a:p>
          <a:p>
            <a:r>
              <a:rPr lang="ru-RU" sz="2000" dirty="0" smtClean="0">
                <a:latin typeface="Bahnschrift" pitchFamily="34" charset="0"/>
              </a:rPr>
              <a:t>Бельдюга </a:t>
            </a:r>
            <a:r>
              <a:rPr lang="ru-RU" sz="2000" dirty="0">
                <a:latin typeface="Bahnschrift" pitchFamily="34" charset="0"/>
              </a:rPr>
              <a:t>Т.В., учитель </a:t>
            </a:r>
            <a:r>
              <a:rPr lang="ru-RU" sz="2000" dirty="0" smtClean="0">
                <a:latin typeface="Bahnschrift" pitchFamily="34" charset="0"/>
              </a:rPr>
              <a:t>истории  высшей </a:t>
            </a:r>
            <a:r>
              <a:rPr lang="ru-RU" sz="2000" dirty="0">
                <a:latin typeface="Bahnschrift" pitchFamily="34" charset="0"/>
              </a:rPr>
              <a:t>квалификационной категории.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9976" y="6204141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Bahnschrift" pitchFamily="34" charset="0"/>
              </a:rPr>
              <a:t>г. </a:t>
            </a:r>
            <a:r>
              <a:rPr lang="ru-RU" sz="1600" dirty="0" smtClean="0">
                <a:latin typeface="Bahnschrift" pitchFamily="34" charset="0"/>
              </a:rPr>
              <a:t>Зимогорье</a:t>
            </a:r>
            <a:endParaRPr lang="ru-RU" sz="1600" dirty="0">
              <a:latin typeface="Bahnschrift" pitchFamily="34" charset="0"/>
            </a:endParaRPr>
          </a:p>
          <a:p>
            <a:pPr algn="ctr"/>
            <a:r>
              <a:rPr lang="ru-RU" dirty="0" smtClean="0">
                <a:latin typeface="Bahnschrift" pitchFamily="34" charset="0"/>
              </a:rPr>
              <a:t>2023</a:t>
            </a:r>
            <a:endParaRPr lang="ru-RU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tiana\Desktop\Даль\image-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80787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09329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 Карта </a:t>
            </a:r>
            <a:r>
              <a:rPr lang="ru-RU" sz="2400" dirty="0">
                <a:latin typeface="+mj-lt"/>
              </a:rPr>
              <a:t>Российской империи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Tatiana\Desktop\Даль\original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 bwMode="auto">
          <a:xfrm>
            <a:off x="827584" y="188641"/>
            <a:ext cx="7706816" cy="53285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589240"/>
            <a:ext cx="7848872" cy="10928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Bahnschrift SemiCondensed" pitchFamily="34" charset="0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+mj-lt"/>
                <a:ea typeface="Calibri"/>
                <a:cs typeface="Times New Roman"/>
              </a:rPr>
              <a:t>Что значит Даль в наши дни? Владимир Иванович - пример </a:t>
            </a:r>
            <a:r>
              <a:rPr lang="ru-RU" sz="2000" dirty="0">
                <a:latin typeface="+mj-lt"/>
                <a:ea typeface="Calibri"/>
                <a:cs typeface="Times New Roman"/>
              </a:rPr>
              <a:t>беззаветной любви к своей Родине, верности русской культуре.</a:t>
            </a:r>
            <a:endParaRPr lang="ru-RU" sz="20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tiana\Desktop\Даль\14558797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1364"/>
          <a:stretch>
            <a:fillRect/>
          </a:stretch>
        </p:blipFill>
        <p:spPr bwMode="auto">
          <a:xfrm>
            <a:off x="755576" y="332656"/>
            <a:ext cx="7706816" cy="56049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949280"/>
            <a:ext cx="6336704" cy="102088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dirty="0" smtClean="0">
                <a:latin typeface="+mj-lt"/>
              </a:rPr>
              <a:t>Литературное наследие В. Даля – неиссякаемый источник патриотизма для граждан России, которые с оружием в руках защищают свою Родину и Родину Даля.  </a:t>
            </a:r>
            <a:endParaRPr lang="ru-RU" sz="2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tiana\Desktop\Даль\IMG_92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 bwMode="auto">
          <a:xfrm>
            <a:off x="611560" y="260648"/>
            <a:ext cx="7922840" cy="57620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6324389"/>
            <a:ext cx="5442992" cy="5109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dirty="0" smtClean="0">
                <a:latin typeface="Bahnschrift SemiCondensed" pitchFamily="34" charset="0"/>
              </a:rPr>
              <a:t> </a:t>
            </a:r>
            <a:r>
              <a:rPr lang="ru-RU" sz="2400" dirty="0" smtClean="0">
                <a:latin typeface="+mj-lt"/>
              </a:rPr>
              <a:t> Граждане  ЛНР отстаивают право на русский язык, государственность, культурное наследие.</a:t>
            </a:r>
            <a:endParaRPr lang="ru-RU" sz="2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atiana\Desktop\Даль\img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899592" y="188640"/>
            <a:ext cx="7562800" cy="5500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6047403"/>
            <a:ext cx="5486400" cy="8048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>
                <a:latin typeface="+mj-lt"/>
              </a:rPr>
              <a:t>  Донбасс с Россией. 30 сентября 2022 г. Луганская Народная Республика была принята в состав Российской Федерации.</a:t>
            </a:r>
            <a:endParaRPr lang="ru-RU" sz="28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0" y="3429000"/>
            <a:ext cx="4139952" cy="3313113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effectLst/>
              </a:rPr>
              <a:t>Творчество В. Даля сотнями тысяч невидимых нитей связывает воедино прошлое, настоящее и будущее </a:t>
            </a:r>
            <a:r>
              <a:rPr lang="ru-RU" sz="2000" cap="none" dirty="0" smtClean="0">
                <a:effectLst/>
              </a:rPr>
              <a:t>Российской </a:t>
            </a:r>
            <a:r>
              <a:rPr lang="ru-RU" sz="2000" cap="none" dirty="0">
                <a:effectLst/>
              </a:rPr>
              <a:t>Ф</a:t>
            </a:r>
            <a:r>
              <a:rPr lang="ru-RU" sz="2000" cap="none" dirty="0" smtClean="0">
                <a:effectLst/>
              </a:rPr>
              <a:t>едерации </a:t>
            </a:r>
            <a:r>
              <a:rPr lang="ru-RU" sz="2000" cap="none" dirty="0" smtClean="0">
                <a:effectLst/>
              </a:rPr>
              <a:t>и </a:t>
            </a:r>
            <a:r>
              <a:rPr lang="ru-RU" sz="2000" cap="none" dirty="0" smtClean="0">
                <a:effectLst/>
              </a:rPr>
              <a:t>Луганской </a:t>
            </a:r>
            <a:r>
              <a:rPr lang="ru-RU" sz="2000" cap="none" dirty="0" smtClean="0">
                <a:effectLst/>
              </a:rPr>
              <a:t>Н</a:t>
            </a:r>
            <a:r>
              <a:rPr lang="ru-RU" sz="2000" cap="none" dirty="0" smtClean="0">
                <a:effectLst/>
              </a:rPr>
              <a:t>ародной Республики</a:t>
            </a:r>
            <a:r>
              <a:rPr lang="ru-RU" sz="2000" cap="none" dirty="0" smtClean="0">
                <a:effectLst/>
              </a:rPr>
              <a:t>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15362" name="Picture 2" descr="C:\Users\Tatiana\Desktop\Даль\60013909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45720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atiana\Desktop\Даль\f74963998c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924175"/>
            <a:ext cx="4716016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atiana\Desktop\Даль\1479284542_ris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r="5664"/>
          <a:stretch>
            <a:fillRect/>
          </a:stretch>
        </p:blipFill>
        <p:spPr bwMode="auto">
          <a:xfrm>
            <a:off x="827584" y="332656"/>
            <a:ext cx="7528550" cy="50405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661248"/>
            <a:ext cx="8064896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Bahnschrift SemiCondensed" pitchFamily="34" charset="0"/>
              </a:rPr>
              <a:t> </a:t>
            </a:r>
            <a:r>
              <a:rPr lang="ru-RU" sz="2400" dirty="0" smtClean="0">
                <a:latin typeface="+mj-lt"/>
              </a:rPr>
              <a:t>  </a:t>
            </a:r>
            <a:r>
              <a:rPr lang="ru-RU" sz="2000" dirty="0" smtClean="0">
                <a:latin typeface="+mj-lt"/>
              </a:rPr>
              <a:t>Главное </a:t>
            </a:r>
            <a:r>
              <a:rPr lang="ru-RU" sz="2000" dirty="0">
                <a:latin typeface="+mj-lt"/>
              </a:rPr>
              <a:t>сокровище культурного наследия </a:t>
            </a:r>
            <a:r>
              <a:rPr lang="ru-RU" sz="2000" dirty="0" smtClean="0">
                <a:latin typeface="+mj-lt"/>
              </a:rPr>
              <a:t>В. Даля - </a:t>
            </a:r>
            <a:r>
              <a:rPr lang="ru-RU" sz="2000" dirty="0">
                <a:latin typeface="+mj-lt"/>
              </a:rPr>
              <a:t>«Толковый словарь живого великорусского языка», над которым Владимир Иванович работал 53 года</a:t>
            </a:r>
            <a:r>
              <a:rPr lang="ru-RU" sz="2000" dirty="0">
                <a:latin typeface="Bahnschrift SemiCondensed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atiana\Desktop\Даль\img8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2195736" y="692696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Bahnschrift SemiCondensed" pitchFamily="34" charset="0"/>
              </a:rPr>
              <a:t> </a:t>
            </a:r>
            <a:r>
              <a:rPr lang="ru-RU" sz="2400" dirty="0" smtClean="0">
                <a:effectLst/>
              </a:rPr>
              <a:t> </a:t>
            </a:r>
            <a:endParaRPr lang="ru-RU" sz="24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8223448" cy="1360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Содержание словаря является базовым для понимания таких ценностей как семья, Родина, Отечество. По Далю, понятия «Родина» и «Отечество»- синонимы. Их сущность раскрывают 129 пословиц русского народа.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Bahnschrift SemiCondensed" pitchFamily="34" charset="0"/>
              </a:rPr>
              <a:t> </a:t>
            </a:r>
            <a:r>
              <a:rPr lang="ru-RU" sz="2400" dirty="0" smtClean="0">
                <a:effectLst/>
              </a:rPr>
              <a:t> </a:t>
            </a:r>
            <a:endParaRPr lang="ru-RU" sz="24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8223448" cy="1360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Даль: «Отечество – это родная </a:t>
            </a:r>
            <a:r>
              <a:rPr lang="ru-RU" sz="2000" dirty="0"/>
              <a:t>земля, отчизна, где кто родился, вырос; корень, земля народа, к которому кто, по рождению, языку и вере, принадлежит; государство, в отношении к подданным своим; родина в обширном смысле</a:t>
            </a:r>
            <a:r>
              <a:rPr lang="ru-RU" sz="2000" dirty="0" smtClean="0"/>
              <a:t>.»</a:t>
            </a:r>
            <a:endParaRPr lang="ru-RU" sz="2000" dirty="0"/>
          </a:p>
          <a:p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652120" cy="423909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5892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effectLst/>
              </a:rPr>
              <a:t> </a:t>
            </a:r>
            <a:r>
              <a:rPr lang="ru-RU" sz="2000" cap="none" dirty="0" smtClean="0">
                <a:effectLst/>
              </a:rPr>
              <a:t>О глубоком чувстве Родины свидетельствует взятый Далем псевдоним «Казак Луганский».</a:t>
            </a:r>
            <a:endParaRPr lang="ru-RU" sz="2000" dirty="0">
              <a:effectLst/>
            </a:endParaRPr>
          </a:p>
        </p:txBody>
      </p:sp>
      <p:pic>
        <p:nvPicPr>
          <p:cNvPr id="21506" name="Picture 2" descr="C:\Users\Tatiana\Desktop\Даль\img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5937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32856"/>
            <a:ext cx="4788024" cy="4039344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Сведения об авторе</a:t>
            </a:r>
          </a:p>
          <a:p>
            <a:r>
              <a:rPr lang="ru-RU" sz="1800" dirty="0"/>
              <a:t>    Бельдюга Татьяна Викторовна. Родилась 11.01. 1965 г. в п. </a:t>
            </a:r>
            <a:r>
              <a:rPr lang="ru-RU" sz="1800" dirty="0" err="1"/>
              <a:t>Лотиково</a:t>
            </a:r>
            <a:r>
              <a:rPr lang="ru-RU" sz="1800" dirty="0"/>
              <a:t> </a:t>
            </a:r>
            <a:r>
              <a:rPr lang="ru-RU" sz="1800" dirty="0" err="1"/>
              <a:t>Славяносербского</a:t>
            </a:r>
            <a:r>
              <a:rPr lang="ru-RU" sz="1800" dirty="0"/>
              <a:t> района, Луганской области.</a:t>
            </a:r>
          </a:p>
          <a:p>
            <a:r>
              <a:rPr lang="ru-RU" sz="1800" dirty="0"/>
              <a:t>    В 1987 г. закончила </a:t>
            </a:r>
            <a:r>
              <a:rPr lang="ru-RU" sz="1800" dirty="0" err="1"/>
              <a:t>Ворошиловградский</a:t>
            </a:r>
            <a:r>
              <a:rPr lang="ru-RU" sz="1800" dirty="0"/>
              <a:t> государственный педагогический институт имени Т. Г. Шевченко. По </a:t>
            </a:r>
            <a:r>
              <a:rPr lang="ru-RU" sz="1800" dirty="0" smtClean="0"/>
              <a:t>специальности - </a:t>
            </a:r>
            <a:r>
              <a:rPr lang="ru-RU" sz="1800" dirty="0"/>
              <a:t>учитель истории и обществознания. </a:t>
            </a:r>
            <a:r>
              <a:rPr lang="ru-RU" sz="1800" dirty="0" err="1"/>
              <a:t>Педстаж</a:t>
            </a:r>
            <a:r>
              <a:rPr lang="ru-RU" sz="1800" dirty="0"/>
              <a:t> -35 лет.</a:t>
            </a:r>
          </a:p>
          <a:p>
            <a:r>
              <a:rPr lang="ru-RU" sz="1800" dirty="0"/>
              <a:t>    Преподаватель высшей квалификационной категории, учитель-методист.  В 2017 г. присвоено звание «Заслуженный работник образования Луганской Народной Республики».</a:t>
            </a:r>
          </a:p>
          <a:p>
            <a:pPr algn="ctr"/>
            <a:r>
              <a:rPr lang="ru-RU" b="1" dirty="0" smtClean="0">
                <a:latin typeface="+mj-lt"/>
              </a:rPr>
              <a:t>       </a:t>
            </a:r>
            <a:endParaRPr lang="ru-RU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887340" cy="58326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260648"/>
            <a:ext cx="6443464" cy="5328592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Казак </a:t>
            </a:r>
            <a:r>
              <a:rPr lang="ru-RU" sz="1800" dirty="0"/>
              <a:t>Луганский посвятил Родине одно из лучших своих прозаических произведений «ЧТО ТАКОЕ ОТЧИЗНА?» 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 </a:t>
            </a:r>
            <a:r>
              <a:rPr lang="ru-RU" sz="1800" dirty="0" smtClean="0"/>
              <a:t>  «Отчизна</a:t>
            </a:r>
            <a:r>
              <a:rPr lang="ru-RU" sz="1800" dirty="0"/>
              <a:t>, Отечество— это родная земля наша, где отцы и деды жили и умирали, где родились и сами мы, живем и хотим умереть. </a:t>
            </a:r>
          </a:p>
          <a:p>
            <a:r>
              <a:rPr lang="ru-RU" sz="1800" dirty="0"/>
              <a:t>  </a:t>
            </a:r>
            <a:r>
              <a:rPr lang="ru-RU" sz="1800" dirty="0" smtClean="0"/>
              <a:t> </a:t>
            </a:r>
            <a:r>
              <a:rPr lang="ru-RU" sz="1800" dirty="0"/>
              <a:t>Она земля отцов наших, и за это зовут ее Отчизною, Отечеством; мы родились на ней, за это зовем ее родною землею, Родиной.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Кому </a:t>
            </a:r>
            <a:r>
              <a:rPr lang="ru-RU" sz="1800" dirty="0"/>
              <a:t>же не люба земля отцов и дедов, кому не мила родная земля? Кто не постоит за Родину свою, за землю Русскую, которую завещали нам  </a:t>
            </a:r>
            <a:r>
              <a:rPr lang="ru-RU" sz="1800" dirty="0" smtClean="0"/>
              <a:t>деды </a:t>
            </a:r>
            <a:r>
              <a:rPr lang="ru-RU" sz="1800" dirty="0"/>
              <a:t>и прадеды наши, а мы завещать должны детям и внукам своим, чтобы было им где жить и тужить, веселиться и радоваться, а подчас и поплакать, коли беда лихая одолеет, да утешиться?</a:t>
            </a:r>
          </a:p>
          <a:p>
            <a:r>
              <a:rPr lang="ru-RU" sz="1800" dirty="0"/>
              <a:t>  </a:t>
            </a:r>
            <a:r>
              <a:rPr lang="ru-RU" sz="1800" dirty="0" smtClean="0"/>
              <a:t> Земля </a:t>
            </a:r>
            <a:r>
              <a:rPr lang="ru-RU" sz="1800" dirty="0"/>
              <a:t>Русская, Отечество наше, обширнее и сильнее других земель. Гордись тем и величайся, что родился ты русским, что Господь сподобил тебя быть ратником, воином Русской земли. Отстаивай, ребята, Родину свою, Отчизну</a:t>
            </a:r>
            <a:r>
              <a:rPr lang="ru-RU" sz="1800" dirty="0" smtClean="0"/>
              <a:t>!».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9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5516563"/>
            <a:ext cx="8856984" cy="1143000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effectLst/>
              </a:rPr>
              <a:t>До наших дней сохранило свою актуальность высказывание   В. Даля: </a:t>
            </a:r>
            <a:r>
              <a:rPr lang="ru-RU" sz="2000" dirty="0" smtClean="0">
                <a:effectLst/>
              </a:rPr>
              <a:t>«</a:t>
            </a:r>
            <a:r>
              <a:rPr lang="ru-RU" sz="2000" cap="none" dirty="0" smtClean="0">
                <a:effectLst/>
              </a:rPr>
              <a:t>Кто на каком языке думает, тот к тому народу и принадлежит: я думаю по-русски».</a:t>
            </a:r>
            <a:endParaRPr lang="ru-RU" sz="2000" dirty="0">
              <a:effectLst/>
            </a:endParaRPr>
          </a:p>
        </p:txBody>
      </p:sp>
      <p:pic>
        <p:nvPicPr>
          <p:cNvPr id="22530" name="Picture 2" descr="C:\Users\Tatiana\Desktop\Даль\slide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61262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727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</a:rPr>
              <a:t> </a:t>
            </a:r>
            <a:r>
              <a:rPr lang="ru-RU" sz="2400" cap="none" dirty="0" smtClean="0">
                <a:effectLst/>
              </a:rPr>
              <a:t>Мы, жители </a:t>
            </a:r>
            <a:r>
              <a:rPr lang="ru-RU" sz="2400" cap="none" dirty="0">
                <a:effectLst/>
              </a:rPr>
              <a:t>Д</a:t>
            </a:r>
            <a:r>
              <a:rPr lang="ru-RU" sz="2400" cap="none" dirty="0" smtClean="0">
                <a:effectLst/>
              </a:rPr>
              <a:t>онбасса, думаем и общаемся на русском языке, языке </a:t>
            </a:r>
            <a:r>
              <a:rPr lang="ru-RU" sz="2400" cap="none" dirty="0">
                <a:effectLst/>
              </a:rPr>
              <a:t>П</a:t>
            </a:r>
            <a:r>
              <a:rPr lang="ru-RU" sz="2400" cap="none" dirty="0" smtClean="0">
                <a:effectLst/>
              </a:rPr>
              <a:t>ушкина и </a:t>
            </a:r>
            <a:r>
              <a:rPr lang="ru-RU" sz="2400" cap="none" dirty="0">
                <a:effectLst/>
              </a:rPr>
              <a:t>Д</a:t>
            </a:r>
            <a:r>
              <a:rPr lang="ru-RU" sz="2400" cap="none" dirty="0" smtClean="0">
                <a:effectLst/>
              </a:rPr>
              <a:t>аля, Гоголя и Толстого. </a:t>
            </a:r>
            <a:endParaRPr lang="ru-RU" sz="2400" cap="none" dirty="0">
              <a:effectLst/>
            </a:endParaRPr>
          </a:p>
        </p:txBody>
      </p:sp>
      <p:pic>
        <p:nvPicPr>
          <p:cNvPr id="23554" name="Picture 2" descr="C:\Users\Tatiana\Desktop\Даль\EvZrnGyXUAE8dk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488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830160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/>
                <a:latin typeface="Bahnschrift SemiCondensed" pitchFamily="34" charset="0"/>
              </a:rPr>
              <a:t> </a:t>
            </a:r>
            <a:r>
              <a:rPr lang="ru-RU" sz="2400" dirty="0" smtClean="0">
                <a:effectLst/>
              </a:rPr>
              <a:t> </a:t>
            </a:r>
            <a:r>
              <a:rPr lang="ru-RU" sz="2400" cap="none" dirty="0" smtClean="0">
                <a:effectLst/>
              </a:rPr>
              <a:t>Сегодня земляки </a:t>
            </a:r>
            <a:r>
              <a:rPr lang="ru-RU" sz="2400" cap="none" dirty="0">
                <a:effectLst/>
              </a:rPr>
              <a:t>Д</a:t>
            </a:r>
            <a:r>
              <a:rPr lang="ru-RU" sz="2400" cap="none" dirty="0" smtClean="0">
                <a:effectLst/>
              </a:rPr>
              <a:t>аля с оружием в руках отстаивают русскую культуру и защищают государственность.</a:t>
            </a:r>
            <a:endParaRPr lang="ru-RU" sz="2400" cap="none" dirty="0">
              <a:effectLst/>
            </a:endParaRPr>
          </a:p>
        </p:txBody>
      </p:sp>
      <p:pic>
        <p:nvPicPr>
          <p:cNvPr id="29699" name="Picture 3" descr="C:\Users\Tatiana\Desktop\na-glavnuy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8229600" cy="6389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Bahnschrift SemiCondensed" pitchFamily="34" charset="0"/>
              </a:rPr>
              <a:t> </a:t>
            </a:r>
            <a:r>
              <a:rPr lang="ru-RU" sz="2400" dirty="0" smtClean="0">
                <a:effectLst/>
              </a:rPr>
              <a:t> </a:t>
            </a:r>
            <a:r>
              <a:rPr lang="ru-RU" sz="2400" cap="none" dirty="0" smtClean="0">
                <a:effectLst/>
              </a:rPr>
              <a:t>В. Даль – патриот своей родины.</a:t>
            </a:r>
            <a:endParaRPr lang="ru-RU" sz="2400" cap="none" dirty="0">
              <a:effectLst/>
            </a:endParaRPr>
          </a:p>
        </p:txBody>
      </p:sp>
      <p:pic>
        <p:nvPicPr>
          <p:cNvPr id="25602" name="Picture 2" descr="C:\Users\Tatiana\Desktop\Даль\img0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568952" cy="782960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effectLst/>
              </a:rPr>
              <a:t> Мы – русские, мы - часть «русского мира».</a:t>
            </a:r>
            <a:endParaRPr lang="ru-RU" sz="2400" cap="none" dirty="0">
              <a:effectLst/>
            </a:endParaRPr>
          </a:p>
        </p:txBody>
      </p:sp>
      <p:pic>
        <p:nvPicPr>
          <p:cNvPr id="24578" name="Picture 2" descr="C:\Users\Tatiana\Desktop\Даль\D3K-4buWAAAkXp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296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715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effectLst/>
                <a:latin typeface="Bahnschrift SemiCondensed" pitchFamily="34" charset="0"/>
              </a:rPr>
              <a:t> </a:t>
            </a:r>
            <a:r>
              <a:rPr lang="ru-RU" sz="2400" cap="none" dirty="0" smtClean="0">
                <a:effectLst/>
              </a:rPr>
              <a:t>   Казак Луганский – участник русско-турецкой войны, награжденный боевыми орденами. </a:t>
            </a:r>
            <a:endParaRPr lang="ru-RU" sz="2400" cap="none" dirty="0">
              <a:effectLst/>
            </a:endParaRPr>
          </a:p>
        </p:txBody>
      </p:sp>
      <p:pic>
        <p:nvPicPr>
          <p:cNvPr id="26627" name="Picture 3" descr="C:\Users\Tatiana\Desktop\Даль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725"/>
            <a:ext cx="8280920" cy="55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atiana\Desktop\Даль\aa69ab47e836088dc63e07f5a21d207c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48176" cy="60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6093296"/>
            <a:ext cx="7416800" cy="6477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             </a:t>
            </a:r>
            <a:r>
              <a:rPr lang="ru-RU" sz="2400" cap="none" dirty="0" smtClean="0">
                <a:effectLst/>
              </a:rPr>
              <a:t>В. Даль с государственными наградами</a:t>
            </a:r>
            <a:endParaRPr lang="ru-RU" sz="2400" cap="none" dirty="0"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715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Bahnschrift SemiCondensed" pitchFamily="34" charset="0"/>
              </a:rPr>
              <a:t> </a:t>
            </a:r>
            <a:r>
              <a:rPr lang="ru-RU" sz="2400" dirty="0" smtClean="0">
                <a:effectLst/>
              </a:rPr>
              <a:t>  </a:t>
            </a:r>
            <a:r>
              <a:rPr lang="ru-RU" sz="2400" cap="none" dirty="0" smtClean="0">
                <a:effectLst/>
              </a:rPr>
              <a:t>Жизненным </a:t>
            </a:r>
            <a:r>
              <a:rPr lang="ru-RU" sz="2400" cap="none" dirty="0" err="1" smtClean="0">
                <a:effectLst/>
              </a:rPr>
              <a:t>кредом</a:t>
            </a:r>
            <a:r>
              <a:rPr lang="ru-RU" sz="2400" cap="none" dirty="0" smtClean="0">
                <a:effectLst/>
              </a:rPr>
              <a:t> В. Даля и граждан </a:t>
            </a:r>
            <a:r>
              <a:rPr lang="ru-RU" sz="2400" cap="none" dirty="0">
                <a:effectLst/>
              </a:rPr>
              <a:t>Р</a:t>
            </a:r>
            <a:r>
              <a:rPr lang="ru-RU" sz="2400" cap="none" dirty="0" smtClean="0">
                <a:effectLst/>
              </a:rPr>
              <a:t>оссии стали слова  А.С. Пушкина об Отечестве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pic>
        <p:nvPicPr>
          <p:cNvPr id="30722" name="Picture 2" descr="C:\Users\Tatiana\Desktop\img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5733256"/>
            <a:ext cx="9001125" cy="1124744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   </a:t>
            </a:r>
            <a:r>
              <a:rPr lang="ru-RU" sz="2400" cap="none" dirty="0" smtClean="0">
                <a:effectLst/>
              </a:rPr>
              <a:t>А.С. Пушкин и В.И. Даль – два гения русского народа, </a:t>
            </a:r>
            <a:r>
              <a:rPr lang="ru-RU" sz="2400" cap="none" dirty="0">
                <a:effectLst/>
              </a:rPr>
              <a:t>П</a:t>
            </a:r>
            <a:r>
              <a:rPr lang="ru-RU" sz="2400" cap="none" dirty="0" smtClean="0">
                <a:effectLst/>
              </a:rPr>
              <a:t>ушкин как основоположник современного русского литературного языка, Даль как хранитель его сокровищ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pic>
        <p:nvPicPr>
          <p:cNvPr id="31746" name="Picture 2" descr="C:\Users\Tatiana\Desktop\Даль\tamdaleko_ru-1280x1707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3"/>
            <a:ext cx="626427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4664"/>
            <a:ext cx="9144000" cy="57675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  </a:t>
            </a:r>
            <a:endParaRPr lang="ru-RU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Тема проекта: </a:t>
            </a:r>
            <a:r>
              <a:rPr lang="ru-RU" sz="2400" b="1" dirty="0" smtClean="0"/>
              <a:t>« </a:t>
            </a:r>
            <a:r>
              <a:rPr lang="ru-RU" sz="2400" b="1" dirty="0"/>
              <a:t>Понятие «Отечество» в культурно-историческом наследии Владимира Даля».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Предмет </a:t>
            </a:r>
            <a:r>
              <a:rPr lang="ru-RU" b="1" i="1" dirty="0"/>
              <a:t>исследования:</a:t>
            </a:r>
            <a:r>
              <a:rPr lang="ru-RU" dirty="0"/>
              <a:t> биография и труды В.И. Даля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Цели</a:t>
            </a:r>
            <a:r>
              <a:rPr lang="ru-RU" dirty="0"/>
              <a:t>: доказать значимость трудов В. Даля для отечественной лингвистики, культуры, истории; сохранение и приумножение культурного наследия русского народа; приобщение подрастающего поколения к национальной истории;  воспитание гражданственности, любви к Отечеству; уважительного отношения к истории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Задачи </a:t>
            </a:r>
            <a:r>
              <a:rPr lang="ru-RU" b="1" i="1" dirty="0"/>
              <a:t>проекта: </a:t>
            </a:r>
            <a:r>
              <a:rPr lang="ru-RU" dirty="0"/>
              <a:t>воспитание человека-патриота с высокими </a:t>
            </a:r>
            <a:r>
              <a:rPr lang="ru-RU" dirty="0" err="1"/>
              <a:t>нрвственными</a:t>
            </a:r>
            <a:r>
              <a:rPr lang="ru-RU" dirty="0"/>
              <a:t> принципами и идеалами; формирование чувства </a:t>
            </a:r>
            <a:r>
              <a:rPr lang="ru-RU" dirty="0" err="1"/>
              <a:t>сопричасности</a:t>
            </a:r>
            <a:r>
              <a:rPr lang="ru-RU" dirty="0"/>
              <a:t> к истории Отечества и ответственности за будущее России, высокого чувства гордости за выдающихся деятелей русской культуры; воспитание патриотизма через познание быта, культуры и традиций; привитие устойчивого интереса учащихся к отечественной истории, поисковой деятельности.</a:t>
            </a:r>
          </a:p>
          <a:p>
            <a:r>
              <a:rPr lang="ru-RU" b="1" i="1" dirty="0"/>
              <a:t>Форма </a:t>
            </a:r>
            <a:r>
              <a:rPr lang="ru-RU" b="1" i="1" dirty="0" smtClean="0"/>
              <a:t>проведения: </a:t>
            </a:r>
            <a:r>
              <a:rPr lang="ru-RU" dirty="0" smtClean="0"/>
              <a:t>внеклассное мероприятие, </a:t>
            </a:r>
            <a:r>
              <a:rPr lang="ru-RU" dirty="0"/>
              <a:t>классный час, </a:t>
            </a:r>
            <a:r>
              <a:rPr lang="ru-RU" dirty="0" smtClean="0"/>
              <a:t>фрагмент урока.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Время</a:t>
            </a:r>
            <a:r>
              <a:rPr lang="ru-RU" b="1" i="1" dirty="0"/>
              <a:t>: </a:t>
            </a:r>
            <a:r>
              <a:rPr lang="ru-RU" dirty="0" smtClean="0"/>
              <a:t>35 </a:t>
            </a:r>
            <a:r>
              <a:rPr lang="ru-RU" dirty="0"/>
              <a:t>минут.</a:t>
            </a:r>
          </a:p>
          <a:p>
            <a:r>
              <a:rPr lang="ru-RU" b="1" i="1" dirty="0"/>
              <a:t>Участники: </a:t>
            </a:r>
            <a:r>
              <a:rPr lang="ru-RU" dirty="0"/>
              <a:t> учащиеся 9-11 классов.</a:t>
            </a:r>
          </a:p>
          <a:p>
            <a:r>
              <a:rPr lang="ru-RU" b="1" i="1" dirty="0"/>
              <a:t>Оборудование</a:t>
            </a:r>
            <a:r>
              <a:rPr lang="ru-RU" b="1" i="1" dirty="0" smtClean="0"/>
              <a:t>:</a:t>
            </a:r>
            <a:r>
              <a:rPr lang="ru-RU" dirty="0" smtClean="0"/>
              <a:t> компьютер, экран, проектор.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tiana\Desktop\Даль\p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899592" y="260648"/>
            <a:ext cx="7477472" cy="54381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6053138"/>
            <a:ext cx="6984776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j-lt"/>
              </a:rPr>
              <a:t>Луганщина чтит память великого учёного, гордится своим земляком.</a:t>
            </a:r>
            <a:endParaRPr lang="ru-RU" sz="2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8054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 </a:t>
            </a:r>
            <a:r>
              <a:rPr lang="ru-RU" sz="2400" cap="none" dirty="0" smtClean="0">
                <a:effectLst/>
              </a:rPr>
              <a:t>В </a:t>
            </a:r>
            <a:r>
              <a:rPr lang="ru-RU" sz="2400" cap="none" dirty="0">
                <a:effectLst/>
              </a:rPr>
              <a:t>Л</a:t>
            </a:r>
            <a:r>
              <a:rPr lang="ru-RU" sz="2400" cap="none" dirty="0" smtClean="0">
                <a:effectLst/>
              </a:rPr>
              <a:t>уганске создан литературный дом-музей В. И. Даля.</a:t>
            </a:r>
            <a:endParaRPr lang="ru-RU" sz="2400" cap="none" dirty="0">
              <a:effectLst/>
            </a:endParaRPr>
          </a:p>
        </p:txBody>
      </p:sp>
      <p:pic>
        <p:nvPicPr>
          <p:cNvPr id="32770" name="Picture 2" descr="C:\Users\Tatiana\Desktop\Даль\1200px-Volodymyr_Dal's_Hous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02525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2963" y="5229201"/>
            <a:ext cx="8301037" cy="1628800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effectLst/>
                <a:latin typeface="Bahnschrift SemiCondensed" pitchFamily="34" charset="0"/>
              </a:rPr>
              <a:t> </a:t>
            </a:r>
            <a:r>
              <a:rPr lang="ru-RU" sz="2800" cap="none" dirty="0" smtClean="0">
                <a:effectLst/>
              </a:rPr>
              <a:t> </a:t>
            </a:r>
            <a:r>
              <a:rPr lang="ru-RU" sz="2400" cap="none" dirty="0" smtClean="0">
                <a:effectLst/>
              </a:rPr>
              <a:t>В 1981 г.  Владимиру </a:t>
            </a:r>
            <a:r>
              <a:rPr lang="ru-RU" sz="2400" cap="none" dirty="0">
                <a:effectLst/>
              </a:rPr>
              <a:t>Д</a:t>
            </a:r>
            <a:r>
              <a:rPr lang="ru-RU" sz="2400" cap="none" dirty="0" smtClean="0">
                <a:effectLst/>
              </a:rPr>
              <a:t>алю на его родине в </a:t>
            </a:r>
            <a:r>
              <a:rPr lang="ru-RU" sz="2400" cap="none" dirty="0">
                <a:effectLst/>
              </a:rPr>
              <a:t>Л</a:t>
            </a:r>
            <a:r>
              <a:rPr lang="ru-RU" sz="2400" cap="none" dirty="0" smtClean="0">
                <a:effectLst/>
              </a:rPr>
              <a:t>уганске был установлен памятник </a:t>
            </a:r>
            <a:br>
              <a:rPr lang="ru-RU" sz="2400" cap="none" dirty="0" smtClean="0">
                <a:effectLst/>
              </a:rPr>
            </a:br>
            <a:r>
              <a:rPr lang="ru-RU" sz="2400" cap="none" dirty="0" smtClean="0">
                <a:effectLst/>
              </a:rPr>
              <a:t>(авторы Овчаренко </a:t>
            </a:r>
            <a:r>
              <a:rPr lang="ru-RU" sz="2400" cap="none" dirty="0">
                <a:effectLst/>
              </a:rPr>
              <a:t>И</a:t>
            </a:r>
            <a:r>
              <a:rPr lang="ru-RU" sz="2400" cap="none" dirty="0" smtClean="0">
                <a:effectLst/>
              </a:rPr>
              <a:t>.П. </a:t>
            </a:r>
            <a:r>
              <a:rPr lang="ru-RU" sz="2400" cap="none" dirty="0">
                <a:effectLst/>
              </a:rPr>
              <a:t>и</a:t>
            </a:r>
            <a:r>
              <a:rPr lang="ru-RU" sz="2400" cap="none" dirty="0" smtClean="0">
                <a:effectLst/>
              </a:rPr>
              <a:t> Орлов В. Ю.)</a:t>
            </a:r>
            <a:endParaRPr lang="ru-RU" sz="2400" cap="none" dirty="0">
              <a:effectLst/>
            </a:endParaRPr>
          </a:p>
        </p:txBody>
      </p:sp>
      <p:pic>
        <p:nvPicPr>
          <p:cNvPr id="1026" name="Picture 2" descr="C:\Users\Tatiana\Desktop\Даль\Пам’ятник_В._І._Далю_в_Луганську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1793" cy="52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0072" y="3356992"/>
            <a:ext cx="3923928" cy="4527029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effectLst/>
              </a:rPr>
              <a:t>Именем В. Даля назван Луганский государственный университет</a:t>
            </a:r>
            <a:endParaRPr lang="ru-RU" sz="2400" cap="none" dirty="0">
              <a:effectLst/>
            </a:endParaRPr>
          </a:p>
        </p:txBody>
      </p:sp>
      <p:pic>
        <p:nvPicPr>
          <p:cNvPr id="2050" name="Picture 2" descr="C:\Users\Tatiana\Desktop\Даль\origina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968552" cy="65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effectLst/>
              </a:rPr>
              <a:t>Мемориальная доска в честь В. Даля</a:t>
            </a:r>
            <a:endParaRPr lang="ru-RU" sz="2400" cap="none" dirty="0">
              <a:effectLst/>
            </a:endParaRPr>
          </a:p>
        </p:txBody>
      </p:sp>
      <p:pic>
        <p:nvPicPr>
          <p:cNvPr id="3074" name="Picture 2" descr="C:\Users\Tatiana\Desktop\Даль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4377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76925"/>
            <a:ext cx="9144000" cy="968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</a:rPr>
              <a:t>  </a:t>
            </a:r>
            <a:r>
              <a:rPr lang="ru-RU" sz="2400" cap="none" dirty="0" err="1" smtClean="0">
                <a:effectLst/>
              </a:rPr>
              <a:t>Далевский</a:t>
            </a:r>
            <a:r>
              <a:rPr lang="ru-RU" sz="2400" cap="none" dirty="0" smtClean="0">
                <a:effectLst/>
              </a:rPr>
              <a:t> барельеф</a:t>
            </a:r>
            <a:endParaRPr lang="ru-RU" sz="2400" dirty="0">
              <a:effectLst/>
            </a:endParaRPr>
          </a:p>
        </p:txBody>
      </p:sp>
      <p:pic>
        <p:nvPicPr>
          <p:cNvPr id="4098" name="Picture 2" descr="C:\Users\Tatiana\Desktop\Даль\l50wlkmfnb0t3u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256213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5895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effectLst/>
              </a:rPr>
              <a:t>Традиционными стали ежегодные республиканские научно-практические конференции «</a:t>
            </a:r>
            <a:r>
              <a:rPr lang="ru-RU" sz="2400" cap="none" dirty="0" err="1">
                <a:effectLst/>
              </a:rPr>
              <a:t>Д</a:t>
            </a:r>
            <a:r>
              <a:rPr lang="ru-RU" sz="2400" cap="none" dirty="0" err="1" smtClean="0">
                <a:effectLst/>
              </a:rPr>
              <a:t>алевские</a:t>
            </a:r>
            <a:r>
              <a:rPr lang="ru-RU" sz="2400" cap="none" dirty="0" smtClean="0">
                <a:effectLst/>
              </a:rPr>
              <a:t> чтения».</a:t>
            </a:r>
            <a:endParaRPr lang="ru-RU" sz="2400" cap="none" dirty="0">
              <a:effectLst/>
            </a:endParaRPr>
          </a:p>
        </p:txBody>
      </p:sp>
      <p:pic>
        <p:nvPicPr>
          <p:cNvPr id="5122" name="Picture 2" descr="C:\Users\Tatiana\Desktop\1618410936_14_04-1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878763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609284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none" dirty="0" smtClean="0">
                <a:effectLst/>
                <a:latin typeface="Franklin Gothic Medium" pitchFamily="34" charset="0"/>
              </a:rPr>
              <a:t>Глава ЛНР</a:t>
            </a:r>
            <a:r>
              <a:rPr lang="ru-RU" sz="3200" cap="none" dirty="0" smtClean="0">
                <a:effectLst/>
              </a:rPr>
              <a:t>–</a:t>
            </a:r>
            <a:r>
              <a:rPr lang="ru-RU" sz="2400" cap="none" dirty="0">
                <a:effectLst/>
                <a:latin typeface="Franklin Gothic Medium" pitchFamily="34" charset="0"/>
              </a:rPr>
              <a:t>Л</a:t>
            </a:r>
            <a:r>
              <a:rPr lang="ru-RU" sz="2400" cap="none" dirty="0" smtClean="0">
                <a:effectLst/>
                <a:latin typeface="Franklin Gothic Medium" pitchFamily="34" charset="0"/>
              </a:rPr>
              <a:t>еонид </a:t>
            </a:r>
            <a:r>
              <a:rPr lang="ru-RU" sz="2400" cap="none" dirty="0">
                <a:effectLst/>
                <a:latin typeface="Franklin Gothic Medium" pitchFamily="34" charset="0"/>
              </a:rPr>
              <a:t>П</a:t>
            </a:r>
            <a:r>
              <a:rPr lang="ru-RU" sz="2400" cap="none" dirty="0" smtClean="0">
                <a:effectLst/>
                <a:latin typeface="Franklin Gothic Medium" pitchFamily="34" charset="0"/>
              </a:rPr>
              <a:t>асечник провозгласил 2021 год-годом В. Даля.</a:t>
            </a:r>
            <a:r>
              <a:rPr lang="ru-RU" sz="3200" cap="none" dirty="0" smtClean="0">
                <a:effectLst/>
              </a:rPr>
              <a:t> </a:t>
            </a:r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2024 г. исполняется 223 годовщина со дня рождения учёного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Tatiana\Desktop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8488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tiana\Desktop\vladimir-dal-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3" y="260648"/>
            <a:ext cx="492945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3529013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+mj-lt"/>
              </a:rPr>
              <a:t> Научный </a:t>
            </a:r>
            <a:r>
              <a:rPr lang="ru-RU" sz="2600" dirty="0">
                <a:latin typeface="+mj-lt"/>
              </a:rPr>
              <a:t>подвиг вечного значенья,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Цена ему не орден, не медаль,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Источник всенародного сплоченья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Державе подарил Владимир Даль.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Как на крыльях, годы пролетели,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За горизонт уходит снова даль.....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А в сердце благодарного народа</a:t>
            </a:r>
          </a:p>
          <a:p>
            <a:pPr marL="0" indent="0">
              <a:buNone/>
            </a:pPr>
            <a:r>
              <a:rPr lang="ru-RU" sz="2600" dirty="0">
                <a:latin typeface="+mj-lt"/>
              </a:rPr>
              <a:t>Навеки будет жить Владимир Даль!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2040" y="4725144"/>
            <a:ext cx="4211960" cy="2007445"/>
          </a:xfrm>
        </p:spPr>
        <p:txBody>
          <a:bodyPr>
            <a:normAutofit/>
          </a:bodyPr>
          <a:lstStyle/>
          <a:p>
            <a:r>
              <a:rPr lang="ru-RU" sz="2000" cap="none" dirty="0" smtClean="0">
                <a:effectLst/>
              </a:rPr>
              <a:t>Уверен, убеждён, я это знаю, Что не подвластны времени года, </a:t>
            </a:r>
            <a:br>
              <a:rPr lang="ru-RU" sz="2000" cap="none" dirty="0" smtClean="0">
                <a:effectLst/>
              </a:rPr>
            </a:br>
            <a:r>
              <a:rPr lang="ru-RU" sz="2000" cap="none" dirty="0" smtClean="0">
                <a:effectLst/>
              </a:rPr>
              <a:t>Владимир Даль – России гордость, </a:t>
            </a:r>
            <a:br>
              <a:rPr lang="ru-RU" sz="2000" cap="none" dirty="0" smtClean="0">
                <a:effectLst/>
              </a:rPr>
            </a:br>
            <a:r>
              <a:rPr lang="ru-RU" sz="2000" cap="none" dirty="0" smtClean="0">
                <a:effectLst/>
              </a:rPr>
              <a:t>Казак Луганский с нами навсегда! </a:t>
            </a:r>
            <a:r>
              <a:rPr lang="ru-RU" sz="2000" dirty="0">
                <a:effectLst/>
                <a:latin typeface="Bahnschrift SemiCondensed" pitchFamily="34" charset="0"/>
              </a:rPr>
              <a:t/>
            </a:r>
            <a:br>
              <a:rPr lang="ru-RU" sz="2000" dirty="0">
                <a:effectLst/>
                <a:latin typeface="Bahnschrift SemiCondensed" pitchFamily="34" charset="0"/>
              </a:rPr>
            </a:br>
            <a:endParaRPr lang="ru-RU" sz="2000" dirty="0">
              <a:effectLst/>
              <a:latin typeface="Bahnschrift SemiCondensed" pitchFamily="34" charset="0"/>
            </a:endParaRPr>
          </a:p>
        </p:txBody>
      </p:sp>
      <p:pic>
        <p:nvPicPr>
          <p:cNvPr id="17410" name="Picture 2" descr="C:\Users\Tatiana\Desktop\Даль\dal-x600-221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812"/>
            <a:ext cx="4550787" cy="57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0870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  </a:t>
            </a:r>
            <a:endParaRPr lang="ru-RU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02668"/>
            <a:ext cx="820891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 </a:t>
            </a:r>
            <a:r>
              <a:rPr lang="ru-RU" sz="1500" dirty="0" smtClean="0"/>
              <a:t>Литература</a:t>
            </a:r>
          </a:p>
          <a:p>
            <a:r>
              <a:rPr lang="en-US" sz="1500" dirty="0" smtClean="0"/>
              <a:t>I</a:t>
            </a:r>
            <a:r>
              <a:rPr lang="en-US" sz="1500" dirty="0"/>
              <a:t>.  </a:t>
            </a:r>
            <a:r>
              <a:rPr lang="ru-RU" sz="1500" i="1" dirty="0"/>
              <a:t>Биография писателя</a:t>
            </a:r>
          </a:p>
          <a:p>
            <a:endParaRPr lang="ru-RU" sz="1500" dirty="0"/>
          </a:p>
          <a:p>
            <a:r>
              <a:rPr lang="ru-RU" sz="1500" b="1" dirty="0"/>
              <a:t>Булатов М. А., </a:t>
            </a:r>
            <a:r>
              <a:rPr lang="ru-RU" sz="1500" b="1" dirty="0" err="1"/>
              <a:t>Порудоминский</a:t>
            </a:r>
            <a:r>
              <a:rPr lang="ru-RU" sz="1500" b="1" dirty="0"/>
              <a:t> В. И. </a:t>
            </a:r>
            <a:r>
              <a:rPr lang="ru-RU" sz="1500" dirty="0"/>
              <a:t>Собирал человек слова… Повесть о В. И. Дале. — М.: Детская литература, 1966. — 224с. </a:t>
            </a:r>
          </a:p>
          <a:p>
            <a:r>
              <a:rPr lang="ru-RU" sz="1500" b="1" dirty="0" err="1"/>
              <a:t>Бессараб</a:t>
            </a:r>
            <a:r>
              <a:rPr lang="ru-RU" sz="1500" b="1" dirty="0"/>
              <a:t> М. Я. </a:t>
            </a:r>
            <a:r>
              <a:rPr lang="ru-RU" sz="1500" dirty="0"/>
              <a:t>Владимир Даль</a:t>
            </a:r>
            <a:r>
              <a:rPr lang="ru-RU" sz="1500" b="1" dirty="0"/>
              <a:t>. </a:t>
            </a:r>
            <a:r>
              <a:rPr lang="ru-RU" sz="1500" dirty="0"/>
              <a:t>— М.: Московский рабочий, 1968. — 264 с.</a:t>
            </a:r>
          </a:p>
          <a:p>
            <a:r>
              <a:rPr lang="ru-RU" sz="1500" b="1" dirty="0" err="1"/>
              <a:t>Порудоминский</a:t>
            </a:r>
            <a:r>
              <a:rPr lang="ru-RU" sz="1500" b="1" dirty="0"/>
              <a:t> В. И.</a:t>
            </a:r>
            <a:r>
              <a:rPr lang="ru-RU" sz="1500" dirty="0"/>
              <a:t> Даль</a:t>
            </a:r>
            <a:r>
              <a:rPr lang="ru-RU" sz="1500" b="1" dirty="0"/>
              <a:t>.</a:t>
            </a:r>
            <a:r>
              <a:rPr lang="ru-RU" sz="1500" dirty="0"/>
              <a:t> — М.: Молодая гвардия, 1971. — 384 с. — (Жизнь замечательных людей). </a:t>
            </a:r>
          </a:p>
          <a:p>
            <a:r>
              <a:rPr lang="ru-RU" sz="1500" b="1" dirty="0" err="1"/>
              <a:t>Бегишева</a:t>
            </a:r>
            <a:r>
              <a:rPr lang="ru-RU" sz="1500" b="1" dirty="0"/>
              <a:t> А. </a:t>
            </a:r>
            <a:r>
              <a:rPr lang="ru-RU" sz="1500" dirty="0"/>
              <a:t>Очарованный странник // GEO : журнал. — 2008. — Декабрь (№ 129). — С. 235—245. </a:t>
            </a:r>
          </a:p>
          <a:p>
            <a:r>
              <a:rPr lang="ru-RU" sz="1500" b="1" dirty="0" err="1"/>
              <a:t>Бессараб</a:t>
            </a:r>
            <a:r>
              <a:rPr lang="ru-RU" sz="1500" b="1" dirty="0"/>
              <a:t> М. Я. </a:t>
            </a:r>
            <a:r>
              <a:rPr lang="ru-RU" sz="1500" dirty="0"/>
              <a:t>Владимир Даль: Книга о доблестном гражданине России и великом борце за русский язык</a:t>
            </a:r>
            <a:r>
              <a:rPr lang="ru-RU" sz="1500" b="1" dirty="0"/>
              <a:t>.</a:t>
            </a:r>
            <a:r>
              <a:rPr lang="ru-RU" sz="1500" dirty="0"/>
              <a:t> — Изд. 2-е, </a:t>
            </a:r>
            <a:r>
              <a:rPr lang="ru-RU" sz="1500" dirty="0" err="1"/>
              <a:t>испр</a:t>
            </a:r>
            <a:r>
              <a:rPr lang="ru-RU" sz="1500" dirty="0"/>
              <a:t>. и </a:t>
            </a:r>
            <a:r>
              <a:rPr lang="ru-RU" sz="1500" dirty="0" err="1"/>
              <a:t>дополн</a:t>
            </a:r>
            <a:r>
              <a:rPr lang="ru-RU" sz="1500" dirty="0"/>
              <a:t>.. — </a:t>
            </a:r>
            <a:r>
              <a:rPr lang="ru-RU" sz="1500" dirty="0" err="1"/>
              <a:t>М.:Современник</a:t>
            </a:r>
            <a:r>
              <a:rPr lang="ru-RU" sz="1500" dirty="0"/>
              <a:t>, 1972. — 288 с. — (Библиотека «Любителям российской словесности»). </a:t>
            </a:r>
          </a:p>
          <a:p>
            <a:r>
              <a:rPr lang="ru-RU" sz="1500" b="1" dirty="0" err="1"/>
              <a:t>Порудоминский</a:t>
            </a:r>
            <a:r>
              <a:rPr lang="ru-RU" sz="1500" b="1" dirty="0"/>
              <a:t> В. И. </a:t>
            </a:r>
            <a:r>
              <a:rPr lang="ru-RU" sz="1500" dirty="0"/>
              <a:t>Жизнь и слово: Даль. Повествование / </a:t>
            </a:r>
            <a:r>
              <a:rPr lang="ru-RU" sz="1500" dirty="0" err="1"/>
              <a:t>Послесл</a:t>
            </a:r>
            <a:r>
              <a:rPr lang="ru-RU" sz="1500" dirty="0"/>
              <a:t>. В. П. Аникина.. — М.: Молодая гвардия, 1985. — 224 с. — (Пионер — значит первый. </a:t>
            </a:r>
            <a:r>
              <a:rPr lang="ru-RU" sz="1500" dirty="0" err="1"/>
              <a:t>Вып</a:t>
            </a:r>
            <a:r>
              <a:rPr lang="ru-RU" sz="1500" dirty="0"/>
              <a:t>. 86). </a:t>
            </a:r>
          </a:p>
          <a:p>
            <a:r>
              <a:rPr lang="ru-RU" sz="1500" b="1" dirty="0"/>
              <a:t>Костинский Ю. М. </a:t>
            </a:r>
            <a:r>
              <a:rPr lang="ru-RU" sz="1500" dirty="0"/>
              <a:t>Владимир Иванович Даль (1801—1872) // Отечественные лексикографы: XVIII—XX века / Под ред. Г. А. Богатовой. Институт русского языка им. В. В. Виноградова РАН; Лексикографический семинар; Кабинет «Славянский мир».. — М.: Наука, 2000. — С. 83 — 122. — 512 с. </a:t>
            </a:r>
          </a:p>
          <a:p>
            <a:r>
              <a:rPr lang="ru-RU" sz="1500" b="1" dirty="0" err="1"/>
              <a:t>Матвиевская</a:t>
            </a:r>
            <a:r>
              <a:rPr lang="ru-RU" sz="1500" b="1" dirty="0"/>
              <a:t> Г. П., Зубова И. К. </a:t>
            </a:r>
            <a:r>
              <a:rPr lang="ru-RU" sz="1500" dirty="0"/>
              <a:t>Владимир Иванович Даль, 1801-1872   </a:t>
            </a:r>
          </a:p>
          <a:p>
            <a:r>
              <a:rPr lang="ru-RU" sz="1500" dirty="0"/>
              <a:t>/ Отв. ред. д-р биол. наук Э. Н. </a:t>
            </a:r>
            <a:r>
              <a:rPr lang="ru-RU" sz="1500" dirty="0" err="1"/>
              <a:t>Мирзоян</a:t>
            </a:r>
            <a:r>
              <a:rPr lang="ru-RU" sz="1500" dirty="0"/>
              <a:t>. Российская академия наук. — </a:t>
            </a:r>
            <a:r>
              <a:rPr lang="ru-RU" sz="1500" dirty="0" err="1"/>
              <a:t>М.:Наука</a:t>
            </a:r>
            <a:r>
              <a:rPr lang="ru-RU" sz="1500" dirty="0"/>
              <a:t>, 2002. — 224 с. — (Научно-биографическая литература). — 530 экз. </a:t>
            </a:r>
          </a:p>
          <a:p>
            <a:r>
              <a:rPr lang="ru-RU" sz="1500" b="1" dirty="0"/>
              <a:t>Владимир Иванович Даль : </a:t>
            </a:r>
            <a:r>
              <a:rPr lang="ru-RU" sz="1500" dirty="0"/>
              <a:t>Жизнь и творчество : </a:t>
            </a:r>
            <a:r>
              <a:rPr lang="ru-RU" sz="1500" dirty="0" err="1"/>
              <a:t>Биобиблиогр</a:t>
            </a:r>
            <a:r>
              <a:rPr lang="ru-RU" sz="1500" dirty="0"/>
              <a:t>. указ. / Рос. гос. б— ка. НИО библиографии ; Сост. О. Г. Горбачева ; Ред. Т. Я. </a:t>
            </a:r>
            <a:r>
              <a:rPr lang="ru-RU" sz="1500" dirty="0" err="1"/>
              <a:t>Брискман</a:t>
            </a:r>
            <a:r>
              <a:rPr lang="ru-RU" sz="1500" dirty="0"/>
              <a:t> ; </a:t>
            </a:r>
            <a:r>
              <a:rPr lang="ru-RU" sz="1500" dirty="0" err="1"/>
              <a:t>Библиогр</a:t>
            </a:r>
            <a:r>
              <a:rPr lang="ru-RU" sz="1500" dirty="0"/>
              <a:t>. ред. Е. А. Акимова. — М.: Пашков Дом, 2004. — С. 11-18. — 136 с.</a:t>
            </a:r>
          </a:p>
          <a:p>
            <a:r>
              <a:rPr lang="ru-RU" sz="1500" b="1" dirty="0"/>
              <a:t>В. И. Даль: </a:t>
            </a:r>
            <a:r>
              <a:rPr lang="ru-RU" sz="1500" dirty="0"/>
              <a:t>Биография и творческое наследие: </a:t>
            </a:r>
            <a:r>
              <a:rPr lang="ru-RU" sz="1500" dirty="0" err="1"/>
              <a:t>Библиогр</a:t>
            </a:r>
            <a:r>
              <a:rPr lang="ru-RU" sz="1500" dirty="0"/>
              <a:t>. указатель / Сост.: Н. Л. </a:t>
            </a:r>
            <a:r>
              <a:rPr lang="ru-RU" sz="1500" dirty="0" err="1"/>
              <a:t>Юган</a:t>
            </a:r>
            <a:r>
              <a:rPr lang="ru-RU" sz="1500" dirty="0"/>
              <a:t>, К. Г. Тарасов; </a:t>
            </a:r>
            <a:r>
              <a:rPr lang="ru-RU" sz="1500" dirty="0" err="1"/>
              <a:t>Научн</a:t>
            </a:r>
            <a:r>
              <a:rPr lang="ru-RU" sz="1500" dirty="0"/>
              <a:t>. ред. Р. Н. Клейменова. — М.: Флинта, </a:t>
            </a:r>
            <a:r>
              <a:rPr lang="ru-RU" sz="1500" dirty="0" err="1"/>
              <a:t>Нацка</a:t>
            </a:r>
            <a:r>
              <a:rPr lang="ru-RU" sz="1500" dirty="0"/>
              <a:t>, 2011. — 816 с.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0870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  </a:t>
            </a:r>
            <a:endParaRPr lang="ru-RU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 </a:t>
            </a:r>
            <a:r>
              <a:rPr lang="en-US" i="1" dirty="0"/>
              <a:t>II. </a:t>
            </a:r>
            <a:r>
              <a:rPr lang="ru-RU" i="1" dirty="0"/>
              <a:t>Произведения </a:t>
            </a:r>
            <a:r>
              <a:rPr lang="ru-RU" i="1" dirty="0" err="1"/>
              <a:t>В.И.Даля</a:t>
            </a:r>
            <a:r>
              <a:rPr lang="ru-RU" dirty="0"/>
              <a:t> </a:t>
            </a:r>
          </a:p>
          <a:p>
            <a:r>
              <a:rPr lang="ru-RU" b="1" dirty="0"/>
              <a:t>Даль В.И. </a:t>
            </a:r>
            <a:r>
              <a:rPr lang="ru-RU" dirty="0"/>
              <a:t>Пословицы русского народа. т. 1-2. — М.,1984 г.</a:t>
            </a:r>
          </a:p>
          <a:p>
            <a:r>
              <a:rPr lang="ru-RU" b="1" dirty="0"/>
              <a:t>Даль В.И. </a:t>
            </a:r>
            <a:r>
              <a:rPr lang="ru-RU" dirty="0"/>
              <a:t>Толковый словарь русского языка. Современная версия,- М.: ЗАО Изд-во ЭКСМО-Пресс, 2002 г.</a:t>
            </a:r>
          </a:p>
          <a:p>
            <a:r>
              <a:rPr lang="ru-RU" b="1" dirty="0"/>
              <a:t>Даль, В.И. </a:t>
            </a:r>
            <a:r>
              <a:rPr lang="ru-RU" dirty="0"/>
              <a:t>Толковый словарь живого великорусского языка: в 4 т.</a:t>
            </a:r>
            <a:r>
              <a:rPr lang="ru-RU" b="1" dirty="0"/>
              <a:t> </a:t>
            </a:r>
            <a:r>
              <a:rPr lang="ru-RU" dirty="0"/>
              <a:t>В.И. Даль. – Москва: Терра, 1995 г.</a:t>
            </a: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https://histrf.ru/biblioteka/b/vladimir-dal-glavnyi-tolkovatiel-russkogho-iazyka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hlinkClick r:id="rId2"/>
            </a:endParaRPr>
          </a:p>
          <a:p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http://lyubichenko-2000.narod.ru/olderfiles/1/Dal.pdf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hlinkClick r:id="rId3"/>
            </a:endParaRPr>
          </a:p>
          <a:p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/>
              </a:rPr>
              <a:t>https://helperia.ru/a/tolkovyj-slovary-dalya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hlinkClick r:id="rId4"/>
            </a:endParaRPr>
          </a:p>
          <a:p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/>
              </a:rPr>
              <a:t>https://ru.wikipedia.org/wiki/</a:t>
            </a:r>
            <a:r>
              <a:rPr lang="ru-RU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/>
              </a:rPr>
              <a:t>Даль,_</a:t>
            </a:r>
            <a:r>
              <a:rPr lang="ru-RU" u="sng" dirty="0" err="1">
                <a:solidFill>
                  <a:schemeClr val="accent6">
                    <a:lumMod val="60000"/>
                    <a:lumOff val="40000"/>
                  </a:schemeClr>
                </a:solidFill>
                <a:hlinkClick r:id="rId5"/>
              </a:rPr>
              <a:t>Владимир_Иванович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hlinkClick r:id="rId5"/>
            </a:endParaRPr>
          </a:p>
          <a:p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/>
              </a:rPr>
              <a:t>https://www.culture.ru/persons/8128/vladimir-dal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Изучение истории родной земли, истории нашего Отечества, </a:t>
            </a:r>
            <a:r>
              <a:rPr lang="ru-RU" dirty="0" smtClean="0"/>
              <a:t>культурных достижений предков - </a:t>
            </a:r>
            <a:r>
              <a:rPr lang="ru-RU" dirty="0"/>
              <a:t>важнейшее направление в воспитании патриотизма, чувства любви к нашей великой Отчизне, к малой и большой Родине. Родина...Отечество... Для русского человека эти слова всегда имели большое значение. Народ, непомнящий своего прошлого, не может быть счастливым  в будущем- эта мысль проста и понятна всем.</a:t>
            </a:r>
          </a:p>
          <a:p>
            <a:r>
              <a:rPr lang="ru-RU" dirty="0"/>
              <a:t>      </a:t>
            </a:r>
          </a:p>
          <a:p>
            <a:r>
              <a:rPr lang="ru-RU" dirty="0"/>
              <a:t>Таким «любителем Отечества, ревнителем о благе его, </a:t>
            </a:r>
            <a:r>
              <a:rPr lang="ru-RU" dirty="0" err="1"/>
              <a:t>отчизнолюбом</a:t>
            </a:r>
            <a:r>
              <a:rPr lang="ru-RU" dirty="0"/>
              <a:t>...» был В. И. Даль- великий русский этнограф, лингвист и писатель.</a:t>
            </a:r>
          </a:p>
          <a:p>
            <a:r>
              <a:rPr lang="ru-RU" dirty="0"/>
              <a:t>    </a:t>
            </a:r>
          </a:p>
          <a:p>
            <a:r>
              <a:rPr lang="ru-RU" dirty="0"/>
              <a:t> В 2024 г. исполняется 223 годовщина со дня рождения Казака Луганского.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615110" cy="4333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6096" y="486916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Владимир </a:t>
            </a:r>
            <a:r>
              <a:rPr lang="ru-RU" dirty="0" smtClean="0"/>
              <a:t>Даль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iana\Desktop\Даль\5_original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r="11806"/>
          <a:stretch>
            <a:fillRect/>
          </a:stretch>
        </p:blipFill>
        <p:spPr bwMode="auto">
          <a:xfrm>
            <a:off x="1115616" y="188640"/>
            <a:ext cx="6534724" cy="47525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0870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j-lt"/>
              </a:rPr>
              <a:t>В. Даль ( 1801-1872)     </a:t>
            </a:r>
            <a:endParaRPr lang="ru-RU" sz="24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tiana\Desktop\Даль\5bd37c81ada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r="15042"/>
          <a:stretch>
            <a:fillRect/>
          </a:stretch>
        </p:blipFill>
        <p:spPr bwMode="auto">
          <a:xfrm>
            <a:off x="827584" y="260648"/>
            <a:ext cx="7418784" cy="53954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17232"/>
            <a:ext cx="6524128" cy="150872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 </a:t>
            </a:r>
            <a:r>
              <a:rPr lang="ru-RU" cap="none" dirty="0" smtClean="0">
                <a:effectLst/>
                <a:latin typeface="+mn-lt"/>
              </a:rPr>
              <a:t>Владимир Даль родился 22 ноября  1801 г. в рабочем посёлке </a:t>
            </a:r>
            <a:r>
              <a:rPr lang="ru-RU" dirty="0">
                <a:effectLst/>
                <a:latin typeface="+mn-lt"/>
              </a:rPr>
              <a:t> </a:t>
            </a:r>
            <a:r>
              <a:rPr lang="ru-RU" cap="none" dirty="0" smtClean="0">
                <a:effectLst/>
                <a:latin typeface="+mn-lt"/>
              </a:rPr>
              <a:t>Луганского литейного завода Бахмутского уезда Новороссийской губернии Российской империи. </a:t>
            </a:r>
            <a:endParaRPr lang="ru-RU" sz="2400" b="0" dirty="0"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tiana\Desktop\Даль\img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539552" y="188640"/>
            <a:ext cx="8066856" cy="58668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Малая Родина Владимира Даля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6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755</TotalTime>
  <Words>1281</Words>
  <Application>Microsoft Office PowerPoint</Application>
  <PresentationFormat>Экран (4:3)</PresentationFormat>
  <Paragraphs>143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Владимир Даль родился 22 ноября  1801 г. в рабочем посёлке  Луганского литейного завода Бахмутского уезда Новороссийской губернии Российской империи.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 В. Даля сотнями тысяч невидимых нитей связывает воедино прошлое, настоящее и будущее Российской Федерации и Луганской Народной Республики. </vt:lpstr>
      <vt:lpstr>Презентация PowerPoint</vt:lpstr>
      <vt:lpstr>  </vt:lpstr>
      <vt:lpstr>  </vt:lpstr>
      <vt:lpstr> О глубоком чувстве Родины свидетельствует взятый Далем псевдоним «Казак Луганский».</vt:lpstr>
      <vt:lpstr>Презентация PowerPoint</vt:lpstr>
      <vt:lpstr>До наших дней сохранило свою актуальность высказывание   В. Даля: «Кто на каком языке думает, тот к тому народу и принадлежит: я думаю по-русски».</vt:lpstr>
      <vt:lpstr> Мы, жители Донбасса, думаем и общаемся на русском языке, языке Пушкина и Даля, Гоголя и Толстого. </vt:lpstr>
      <vt:lpstr>  Сегодня земляки Даля с оружием в руках отстаивают русскую культуру и защищают государственность.</vt:lpstr>
      <vt:lpstr>  В. Даль – патриот своей родины.</vt:lpstr>
      <vt:lpstr> Мы – русские, мы - часть «русского мира».</vt:lpstr>
      <vt:lpstr>    Казак Луганский – участник русско-турецкой войны, награжденный боевыми орденами. </vt:lpstr>
      <vt:lpstr>             В. Даль с государственными наградами</vt:lpstr>
      <vt:lpstr>   Жизненным кредом В. Даля и граждан России стали слова  А.С. Пушкина об Отечестве.</vt:lpstr>
      <vt:lpstr>   А.С. Пушкин и В.И. Даль – два гения русского народа, Пушкин как основоположник современного русского литературного языка, Даль как хранитель его сокровищ.</vt:lpstr>
      <vt:lpstr>Презентация PowerPoint</vt:lpstr>
      <vt:lpstr> В Луганске создан литературный дом-музей В. И. Даля.</vt:lpstr>
      <vt:lpstr>  В 1981 г.  Владимиру Далю на его родине в Луганске был установлен памятник  (авторы Овчаренко И.П. и Орлов В. Ю.)</vt:lpstr>
      <vt:lpstr>Именем В. Даля назван Луганский государственный университет</vt:lpstr>
      <vt:lpstr>Мемориальная доска в честь В. Даля</vt:lpstr>
      <vt:lpstr>  Далевский барельеф</vt:lpstr>
      <vt:lpstr>Традиционными стали ежегодные республиканские научно-практические конференции «Далевские чтения».</vt:lpstr>
      <vt:lpstr>Глава ЛНР–Леонид Пасечник провозгласил 2021 год-годом В. Даля. В 2024 г. исполняется 223 годовщина со дня рождения учёного. </vt:lpstr>
      <vt:lpstr>Презентация PowerPoint</vt:lpstr>
      <vt:lpstr>Уверен, убеждён, я это знаю, Что не подвластны времени года,  Владимир Даль – России гордость,  Казак Луганский с нами навсегда!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Александр Бельдюга</cp:lastModifiedBy>
  <cp:revision>194</cp:revision>
  <cp:lastPrinted>2024-01-09T08:06:43Z</cp:lastPrinted>
  <dcterms:created xsi:type="dcterms:W3CDTF">2021-11-04T17:58:15Z</dcterms:created>
  <dcterms:modified xsi:type="dcterms:W3CDTF">2024-01-10T07:23:55Z</dcterms:modified>
</cp:coreProperties>
</file>