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5" r:id="rId9"/>
    <p:sldId id="264" r:id="rId10"/>
    <p:sldId id="263" r:id="rId11"/>
    <p:sldId id="267" r:id="rId12"/>
    <p:sldId id="268" r:id="rId13"/>
    <p:sldId id="269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14E89-EEAC-4BE7-A63F-7465DD0CFAA0}" type="datetimeFigureOut">
              <a:rPr lang="ru-RU" smtClean="0"/>
              <a:t>30.05.2022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FB17D-587F-44F1-B267-0A9BD14A077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06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19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35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45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05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60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52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22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08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74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37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4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-vpr.sdamgia.ru/test?theme=1" TargetMode="External"/><Relationship Id="rId2" Type="http://schemas.openxmlformats.org/officeDocument/2006/relationships/hyperlink" Target="https://izamorfix.ru/himiya/fiz/razdelenie_smes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93987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/>
              <a:t>Чистые вещества и смеси веществ. </a:t>
            </a:r>
            <a:br>
              <a:rPr lang="ru-RU" sz="6600" b="1" dirty="0"/>
            </a:br>
            <a:r>
              <a:rPr lang="ru-RU" sz="6600" b="1" dirty="0"/>
              <a:t>Способы разделения смесей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100" y="4797152"/>
            <a:ext cx="7543800" cy="1143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Разработал преподаватель химии</a:t>
            </a:r>
          </a:p>
          <a:p>
            <a:r>
              <a:rPr lang="ru-RU" dirty="0" err="1"/>
              <a:t>Гпоу</a:t>
            </a:r>
            <a:r>
              <a:rPr lang="ru-RU" dirty="0"/>
              <a:t> то Техникум технологий пищевых производств</a:t>
            </a:r>
          </a:p>
          <a:p>
            <a:r>
              <a:rPr lang="ru-RU" dirty="0" err="1"/>
              <a:t>Лемягова</a:t>
            </a:r>
            <a:r>
              <a:rPr lang="ru-RU" dirty="0"/>
              <a:t> </a:t>
            </a:r>
            <a:r>
              <a:rPr lang="ru-RU" dirty="0" err="1"/>
              <a:t>анастасия</a:t>
            </a:r>
            <a:r>
              <a:rPr lang="ru-RU" dirty="0"/>
              <a:t> </a:t>
            </a:r>
            <a:r>
              <a:rPr lang="ru-RU" dirty="0" err="1"/>
              <a:t>олеговна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Вода и глина</a:t>
            </a:r>
          </a:p>
          <a:p>
            <a:r>
              <a:rPr lang="ru-RU" dirty="0"/>
              <a:t>вода и древесные опилки</a:t>
            </a:r>
          </a:p>
          <a:p>
            <a:r>
              <a:rPr lang="ru-RU" dirty="0"/>
              <a:t>вода и мелкий гравий</a:t>
            </a:r>
          </a:p>
          <a:p>
            <a:r>
              <a:rPr lang="ru-RU" dirty="0"/>
              <a:t>вдыхаемый воздух с мелкими частицами асбестовой пыли </a:t>
            </a:r>
          </a:p>
          <a:p>
            <a:r>
              <a:rPr lang="ru-RU" dirty="0"/>
              <a:t>Талая вода и мелкий гравий для посыпания дорог </a:t>
            </a:r>
          </a:p>
          <a:p>
            <a:r>
              <a:rPr lang="ru-RU" dirty="0"/>
              <a:t>воздух и частицы пыли</a:t>
            </a:r>
          </a:p>
          <a:p>
            <a:r>
              <a:rPr lang="ru-RU" dirty="0"/>
              <a:t>вода и частицы песка</a:t>
            </a:r>
          </a:p>
          <a:p>
            <a:r>
              <a:rPr lang="ru-RU" dirty="0"/>
              <a:t>Чай и содержащиеся в нём чаинки</a:t>
            </a:r>
          </a:p>
          <a:p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Действие магнитом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помощью магнита из неоднородной смеси выделяют вещества, способные к намагничиванию.</a:t>
            </a:r>
          </a:p>
        </p:txBody>
      </p:sp>
      <p:pic>
        <p:nvPicPr>
          <p:cNvPr id="4098" name="Picture 2" descr="C:\Users\1\Desktop\razdelenie_smesi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9025" y="3645024"/>
            <a:ext cx="5514975" cy="2028825"/>
          </a:xfrm>
          <a:prstGeom prst="rect">
            <a:avLst/>
          </a:prstGeom>
          <a:noFill/>
        </p:spPr>
      </p:pic>
      <p:pic>
        <p:nvPicPr>
          <p:cNvPr id="4100" name="Picture 4" descr="C:\Users\1\Desktop\get_file (1).png"/>
          <p:cNvPicPr>
            <a:picLocks noChangeAspect="1" noChangeArrowheads="1"/>
          </p:cNvPicPr>
          <p:nvPr/>
        </p:nvPicPr>
        <p:blipFill>
          <a:blip r:embed="rId3" cstate="print"/>
          <a:srcRect l="33205" r="35659"/>
          <a:stretch>
            <a:fillRect/>
          </a:stretch>
        </p:blipFill>
        <p:spPr bwMode="auto">
          <a:xfrm>
            <a:off x="179512" y="2985703"/>
            <a:ext cx="3312368" cy="3347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муки от попавших в неё железных опилок</a:t>
            </a:r>
          </a:p>
          <a:p>
            <a:r>
              <a:rPr lang="ru-RU" dirty="0"/>
              <a:t>Железо можно отделить магнитом от алюминия</a:t>
            </a:r>
          </a:p>
          <a:p>
            <a:r>
              <a:rPr lang="ru-RU" dirty="0"/>
              <a:t>смеси </a:t>
            </a:r>
            <a:r>
              <a:rPr lang="ru-RU" b="1" dirty="0"/>
              <a:t>порошка </a:t>
            </a:r>
            <a:r>
              <a:rPr lang="ru-RU" dirty="0"/>
              <a:t>оксида кремния и металлического кобальта</a:t>
            </a:r>
          </a:p>
          <a:p>
            <a:r>
              <a:rPr lang="ru-RU" dirty="0"/>
              <a:t>Смеси железного и натриевого </a:t>
            </a:r>
            <a:r>
              <a:rPr lang="ru-RU" b="1" dirty="0"/>
              <a:t>порошка</a:t>
            </a:r>
          </a:p>
          <a:p>
            <a:r>
              <a:rPr lang="ru-RU" dirty="0"/>
              <a:t>Чугунные опилки можно отделить от древесных с помощью магнита, так как железо притягивается магнитом.</a:t>
            </a:r>
          </a:p>
          <a:p>
            <a:r>
              <a:rPr lang="ru-RU" dirty="0"/>
              <a:t>стальные и пластмассовые скрепки</a:t>
            </a:r>
          </a:p>
          <a:p>
            <a:r>
              <a:rPr lang="ru-RU" dirty="0"/>
              <a:t>стальных кнопок от древесных опилок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Выпаривание. Кристаллизация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927" y="1844824"/>
            <a:ext cx="6228184" cy="6165304"/>
          </a:xfrm>
        </p:spPr>
        <p:txBody>
          <a:bodyPr>
            <a:normAutofit/>
          </a:bodyPr>
          <a:lstStyle/>
          <a:p>
            <a:r>
              <a:rPr lang="ru-RU" b="1" dirty="0"/>
              <a:t>Выпаривание</a:t>
            </a:r>
            <a:r>
              <a:rPr lang="ru-RU" dirty="0"/>
              <a:t> — это способ разделения жидких смесей путём испарения одного из компонентов.</a:t>
            </a:r>
          </a:p>
          <a:p>
            <a:r>
              <a:rPr lang="ru-RU" dirty="0"/>
              <a:t>Вода испаряется, а в фарфоровой чашке остаётся поваренная соль. Иногда применяют упаривание, т. е. частичное испарение воды. В результате образуется более концентрированный раствор, при охлаждении которого растворённое вещество выделяется в виде кристаллов. Этот процесс получил название </a:t>
            </a:r>
            <a:r>
              <a:rPr lang="ru-RU" b="1" dirty="0"/>
              <a:t>кристаллизации</a:t>
            </a:r>
            <a:r>
              <a:rPr lang="ru-RU" dirty="0"/>
              <a:t>.</a:t>
            </a:r>
          </a:p>
        </p:txBody>
      </p:sp>
      <p:pic>
        <p:nvPicPr>
          <p:cNvPr id="5122" name="Picture 2" descr="C:\Users\1\Desktop\razdelenie_smes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855982" y="1412776"/>
            <a:ext cx="3288018" cy="4952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Если испарить воду мы получим чистую соль хлорида калия.  воды и хлорида калия</a:t>
            </a:r>
          </a:p>
          <a:p>
            <a:r>
              <a:rPr lang="ru-RU" dirty="0"/>
              <a:t>Кристаллизация. Разделяют путем кристаллизации этих солей. воду от </a:t>
            </a:r>
            <a:r>
              <a:rPr lang="ru-RU" b="1" dirty="0"/>
              <a:t>растворенных </a:t>
            </a:r>
            <a:r>
              <a:rPr lang="ru-RU" dirty="0"/>
              <a:t>в ней солей</a:t>
            </a:r>
          </a:p>
          <a:p>
            <a:r>
              <a:rPr lang="ru-RU" dirty="0"/>
              <a:t> Выпариванием можно, например, разделить растворитель и растворённое вещество, как в случае с водой и хлоридом калия</a:t>
            </a:r>
          </a:p>
          <a:p>
            <a:r>
              <a:rPr lang="ru-RU" dirty="0"/>
              <a:t> вода и растворённая в ней сахароза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Дистилляция (перегонка)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Дистилляция (перегонка)</a:t>
            </a:r>
            <a:r>
              <a:rPr lang="ru-RU" dirty="0"/>
              <a:t> — это способ разделения жидких однородных смесей путём испарения жидкости с последующим охлаждением и конденсацией её паров.</a:t>
            </a:r>
          </a:p>
        </p:txBody>
      </p:sp>
      <p:pic>
        <p:nvPicPr>
          <p:cNvPr id="4" name="Picture 2" descr="C:\Users\1\Desktop\get_file (1).png">
            <a:extLst>
              <a:ext uri="{FF2B5EF4-FFF2-40B4-BE49-F238E27FC236}">
                <a16:creationId xmlns:a16="http://schemas.microsoft.com/office/drawing/2014/main" id="{A877164E-D90F-4F5C-A56B-10A87F7FA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63612" r="-26497" b="-70197"/>
          <a:stretch>
            <a:fillRect/>
          </a:stretch>
        </p:blipFill>
        <p:spPr bwMode="auto">
          <a:xfrm>
            <a:off x="323527" y="3212976"/>
            <a:ext cx="4650565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Чтобы отделить воду от растворенных в ней солей, раствор нужно перегнать — процесс дистилляции</a:t>
            </a:r>
          </a:p>
          <a:p>
            <a:r>
              <a:rPr lang="ru-RU" dirty="0"/>
              <a:t>Смесь жидкостей можно разделить перегонкой. этанола и воды. воды и </a:t>
            </a:r>
            <a:r>
              <a:rPr lang="ru-RU" dirty="0" err="1"/>
              <a:t>пропанола</a:t>
            </a:r>
            <a:r>
              <a:rPr lang="ru-RU" dirty="0"/>
              <a:t>. Уксусную кислоту и воду разделяют дистилляцией.</a:t>
            </a:r>
          </a:p>
          <a:p>
            <a:r>
              <a:rPr lang="ru-RU" dirty="0"/>
              <a:t>Смесь жидкостей с разной температурой кипения можно отделать перегонкой. ацетона и изопропила.</a:t>
            </a:r>
          </a:p>
          <a:p>
            <a:r>
              <a:rPr lang="ru-RU" dirty="0"/>
              <a:t>Ацетон отделяют от остальных компонентов для снятия жидкости путем дистилляции.</a:t>
            </a:r>
          </a:p>
          <a:p>
            <a:r>
              <a:rPr lang="ru-RU" dirty="0"/>
              <a:t>Чтобы очистить воду от растворенных в ней солей, нужно воспользоваться методом дистилляции, в ходе которого вода будет испаряться и конденсироваться в другом сосуде, а соль будет оставаться в начальной колбе. </a:t>
            </a:r>
          </a:p>
          <a:p>
            <a:r>
              <a:rPr lang="ru-RU" dirty="0"/>
              <a:t>Этанол и уксусная кислота смешиваются так, что не видно границ раздела сред, поэтому данный раствор можно разделить с помощью перегонки, так как жидкости кипят при разных температурах</a:t>
            </a:r>
          </a:p>
          <a:p>
            <a:r>
              <a:rPr lang="ru-RU" dirty="0"/>
              <a:t>. спирт и растворённые в нём ароматические масла — 1 — перегонка.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Используемые источники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https://izamorfix.ru/himiya/fiz/razdelenie_smesi.html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3"/>
              </a:rPr>
              <a:t>https://chem-vpr.sdamgia.ru/test?theme=1</a:t>
            </a:r>
            <a:r>
              <a:rPr lang="ru-RU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Чистыми называют вещества</a:t>
            </a:r>
            <a:r>
              <a:rPr lang="ru-RU" sz="2800" dirty="0"/>
              <a:t>, которые обладают постоянными физическими свойствами. </a:t>
            </a:r>
          </a:p>
          <a:p>
            <a:endParaRPr lang="ru-RU" sz="2800" dirty="0"/>
          </a:p>
          <a:p>
            <a:r>
              <a:rPr lang="ru-RU" sz="2800" b="1" dirty="0"/>
              <a:t>Смесь</a:t>
            </a:r>
            <a:r>
              <a:rPr lang="ru-RU" sz="2800" dirty="0"/>
              <a:t>– </a:t>
            </a:r>
            <a:r>
              <a:rPr lang="ru-RU" sz="2800" b="1" dirty="0"/>
              <a:t>это</a:t>
            </a:r>
            <a:r>
              <a:rPr lang="ru-RU" sz="2800" dirty="0"/>
              <a:t> то, что образуется при перемешивании двух и более различных по свойствам веществ. Вещества, составляющие </a:t>
            </a:r>
            <a:r>
              <a:rPr lang="ru-RU" sz="2800" b="1" dirty="0"/>
              <a:t>смесь</a:t>
            </a:r>
            <a:r>
              <a:rPr lang="ru-RU" sz="2800" dirty="0"/>
              <a:t>, называют компонентами.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txBody>
          <a:bodyPr/>
          <a:lstStyle/>
          <a:p>
            <a:r>
              <a:rPr lang="ru-RU" dirty="0"/>
              <a:t>Примеры смесей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moloko-v-kuvshine-i-stak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3384376" cy="2476587"/>
          </a:xfrm>
          <a:prstGeom prst="rect">
            <a:avLst/>
          </a:prstGeom>
          <a:noFill/>
        </p:spPr>
      </p:pic>
      <p:pic>
        <p:nvPicPr>
          <p:cNvPr id="1027" name="Picture 3" descr="C:\Users\1\Desktop\247038366_a46ec4a53cd00e94fc5d8321166479b4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3312368" cy="2484276"/>
          </a:xfrm>
          <a:prstGeom prst="rect">
            <a:avLst/>
          </a:prstGeom>
          <a:noFill/>
        </p:spPr>
      </p:pic>
      <p:pic>
        <p:nvPicPr>
          <p:cNvPr id="1028" name="Picture 4" descr="C:\Users\1\Desktop\404_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933056"/>
            <a:ext cx="3789895" cy="2520280"/>
          </a:xfrm>
          <a:prstGeom prst="rect">
            <a:avLst/>
          </a:prstGeom>
          <a:noFill/>
        </p:spPr>
      </p:pic>
      <p:pic>
        <p:nvPicPr>
          <p:cNvPr id="1029" name="Picture 5" descr="C:\Users\1\Desktop\796x4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340768"/>
            <a:ext cx="4094169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Способы разделения смесей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— Отстаивание</a:t>
            </a:r>
          </a:p>
          <a:p>
            <a:pPr>
              <a:buNone/>
            </a:pPr>
            <a:r>
              <a:rPr lang="ru-RU" b="1" dirty="0"/>
              <a:t>— Фильтрование</a:t>
            </a:r>
          </a:p>
          <a:p>
            <a:pPr>
              <a:buNone/>
            </a:pPr>
            <a:r>
              <a:rPr lang="ru-RU" b="1" dirty="0"/>
              <a:t>— Действие магнитом</a:t>
            </a:r>
          </a:p>
          <a:p>
            <a:pPr>
              <a:buNone/>
            </a:pPr>
            <a:r>
              <a:rPr lang="ru-RU" dirty="0"/>
              <a:t>— </a:t>
            </a:r>
            <a:r>
              <a:rPr lang="ru-RU" b="1" dirty="0"/>
              <a:t>Кристаллизация</a:t>
            </a:r>
            <a:endParaRPr lang="ru-RU" dirty="0"/>
          </a:p>
          <a:p>
            <a:pPr>
              <a:buNone/>
            </a:pPr>
            <a:r>
              <a:rPr lang="ru-RU" b="1" dirty="0"/>
              <a:t>— Выпаривание</a:t>
            </a:r>
          </a:p>
          <a:p>
            <a:pPr>
              <a:buNone/>
            </a:pPr>
            <a:r>
              <a:rPr lang="ru-RU" b="1" dirty="0"/>
              <a:t>— Дистилляция (перегонка)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Отстаивание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58376"/>
            <a:ext cx="8229600" cy="4525963"/>
          </a:xfrm>
        </p:spPr>
        <p:txBody>
          <a:bodyPr/>
          <a:lstStyle/>
          <a:p>
            <a:r>
              <a:rPr lang="ru-RU" b="1" dirty="0"/>
              <a:t>Отстаивание</a:t>
            </a:r>
            <a:r>
              <a:rPr lang="ru-RU" dirty="0"/>
              <a:t> — это разделение неоднородной жидкой смеси на компоненты, путём её расслоения с течением времени под действием силы тяжести.</a:t>
            </a:r>
          </a:p>
          <a:p>
            <a:r>
              <a:rPr lang="ru-RU" dirty="0"/>
              <a:t>Отстаиванием можно разделить смесь нерастворимых в воде веществ, имеющих разную плотность.</a:t>
            </a:r>
          </a:p>
          <a:p>
            <a:endParaRPr lang="ru-RU" dirty="0"/>
          </a:p>
        </p:txBody>
      </p:sp>
      <p:pic>
        <p:nvPicPr>
          <p:cNvPr id="4" name="Picture 2" descr="C:\Users\1\Desktop\get_file.png">
            <a:extLst>
              <a:ext uri="{FF2B5EF4-FFF2-40B4-BE49-F238E27FC236}">
                <a16:creationId xmlns:a16="http://schemas.microsoft.com/office/drawing/2014/main" id="{5123EF4B-2969-459F-8C3B-E5F853652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9690" y="265589"/>
            <a:ext cx="2246360" cy="1408340"/>
          </a:xfrm>
          <a:prstGeom prst="rect">
            <a:avLst/>
          </a:prstGeom>
          <a:noFill/>
        </p:spPr>
      </p:pic>
      <p:pic>
        <p:nvPicPr>
          <p:cNvPr id="5" name="Picture 4" descr="C:\Users\1\Desktop\razdelenie_smesi2.png">
            <a:extLst>
              <a:ext uri="{FF2B5EF4-FFF2-40B4-BE49-F238E27FC236}">
                <a16:creationId xmlns:a16="http://schemas.microsoft.com/office/drawing/2014/main" id="{E8110217-EE62-4E12-9897-98586683E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6343" y="3356992"/>
            <a:ext cx="2511309" cy="2840979"/>
          </a:xfrm>
          <a:prstGeom prst="rect">
            <a:avLst/>
          </a:prstGeom>
          <a:noFill/>
        </p:spPr>
      </p:pic>
      <p:pic>
        <p:nvPicPr>
          <p:cNvPr id="6" name="Picture 3" descr="C:\Users\1\Desktop\razdelenie_smesi.png">
            <a:extLst>
              <a:ext uri="{FF2B5EF4-FFF2-40B4-BE49-F238E27FC236}">
                <a16:creationId xmlns:a16="http://schemas.microsoft.com/office/drawing/2014/main" id="{0C52F7E9-DB18-4AE8-ADAF-864C715DD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616" y="3573016"/>
            <a:ext cx="4772025" cy="280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78098"/>
          </a:xfrm>
        </p:spPr>
        <p:txBody>
          <a:bodyPr/>
          <a:lstStyle/>
          <a:p>
            <a:r>
              <a:rPr lang="ru-RU" b="1" dirty="0"/>
              <a:t>Примеры отстаивания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12565"/>
            <a:ext cx="8363272" cy="5145435"/>
          </a:xfrm>
        </p:spPr>
        <p:txBody>
          <a:bodyPr>
            <a:normAutofit/>
          </a:bodyPr>
          <a:lstStyle/>
          <a:p>
            <a:r>
              <a:rPr lang="ru-RU" dirty="0"/>
              <a:t>Вода и песок</a:t>
            </a:r>
          </a:p>
          <a:p>
            <a:r>
              <a:rPr lang="ru-RU" dirty="0"/>
              <a:t>воды и нефти, вода  и бензин, вода и масло</a:t>
            </a:r>
          </a:p>
          <a:p>
            <a:r>
              <a:rPr lang="ru-RU" dirty="0"/>
              <a:t>Вода  и мел</a:t>
            </a:r>
          </a:p>
          <a:p>
            <a:r>
              <a:rPr lang="ru-RU" dirty="0"/>
              <a:t>Смесь из железных и древесных опилок можно разделить, если высыпать её в сосуд с водой (1), взболтать и дать отстояться. Железные опилки опустятся на дно сосуда, а древесные будут плавать на поверхности воды (2), и их вместе с водой можно будет слить в другой сосуд (3)</a:t>
            </a:r>
          </a:p>
          <a:p>
            <a:r>
              <a:rPr lang="ru-RU" dirty="0"/>
              <a:t>ацетона и угольного порошка</a:t>
            </a:r>
          </a:p>
          <a:p>
            <a:r>
              <a:rPr lang="ru-RU" dirty="0"/>
              <a:t>воды и взболтанной в ней глины и водоросли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8749"/>
            <a:ext cx="7543800" cy="70230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Фильтрование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099" y="1417320"/>
            <a:ext cx="7543801" cy="4023360"/>
          </a:xfrm>
        </p:spPr>
        <p:txBody>
          <a:bodyPr>
            <a:normAutofit/>
          </a:bodyPr>
          <a:lstStyle/>
          <a:p>
            <a:r>
              <a:rPr lang="ru-RU" b="1" dirty="0"/>
              <a:t>Фильтрование</a:t>
            </a:r>
            <a:r>
              <a:rPr lang="ru-RU" dirty="0"/>
              <a:t> — это разделение жидкой неоднородной смеси на компоненты, путём пропускания смеси через пористую поверхность. В роли пористой поверхности может выступать бумажная воронка, марля, сложенная в несколько слоёв, или любой другой пористый материал, способный задержать один или несколько компонентов смеси.</a:t>
            </a:r>
          </a:p>
          <a:p>
            <a:r>
              <a:rPr lang="ru-RU" dirty="0"/>
              <a:t>Фильтрованием можно разделить неоднородную смесь, состоящую из растворимых и нерастворимых в воде веществ.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Desktop\get_file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2625675" cy="2964472"/>
          </a:xfrm>
          <a:prstGeom prst="rect">
            <a:avLst/>
          </a:prstGeom>
          <a:noFill/>
        </p:spPr>
      </p:pic>
      <p:pic>
        <p:nvPicPr>
          <p:cNvPr id="3075" name="Picture 3" descr="C:\Users\1\Desktop\ILU_FQ_LA_18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76672"/>
            <a:ext cx="4376142" cy="5911833"/>
          </a:xfrm>
          <a:prstGeom prst="rect">
            <a:avLst/>
          </a:prstGeom>
          <a:noFill/>
        </p:spPr>
      </p:pic>
      <p:pic>
        <p:nvPicPr>
          <p:cNvPr id="3076" name="Picture 4" descr="C:\Users\1\Desktop\get_file (3).png"/>
          <p:cNvPicPr>
            <a:picLocks noChangeAspect="1" noChangeArrowheads="1"/>
          </p:cNvPicPr>
          <p:nvPr/>
        </p:nvPicPr>
        <p:blipFill>
          <a:blip r:embed="rId4" cstate="print"/>
          <a:srcRect r="61163"/>
          <a:stretch>
            <a:fillRect/>
          </a:stretch>
        </p:blipFill>
        <p:spPr bwMode="auto">
          <a:xfrm>
            <a:off x="683568" y="3333493"/>
            <a:ext cx="2663651" cy="2805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ru-RU" dirty="0"/>
              <a:t>Примеры фильтрования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6552728"/>
          </a:xfrm>
        </p:spPr>
        <p:txBody>
          <a:bodyPr>
            <a:normAutofit/>
          </a:bodyPr>
          <a:lstStyle/>
          <a:p>
            <a:r>
              <a:rPr lang="ru-RU" dirty="0"/>
              <a:t>отделить воду </a:t>
            </a:r>
            <a:r>
              <a:rPr lang="ru-RU" b="1" dirty="0"/>
              <a:t>от нерастворимых солей </a:t>
            </a:r>
            <a:r>
              <a:rPr lang="ru-RU" dirty="0"/>
              <a:t>ее нужно фильтровать</a:t>
            </a:r>
          </a:p>
          <a:p>
            <a:r>
              <a:rPr lang="ru-RU" b="1" dirty="0"/>
              <a:t>Кусочки серы от этанола </a:t>
            </a:r>
            <a:r>
              <a:rPr lang="ru-RU" dirty="0"/>
              <a:t>отделаются фильтрованием</a:t>
            </a:r>
          </a:p>
          <a:p>
            <a:r>
              <a:rPr lang="ru-RU" b="1" dirty="0"/>
              <a:t>Сульфат бария </a:t>
            </a:r>
            <a:r>
              <a:rPr lang="ru-RU" dirty="0"/>
              <a:t>можно отделить от воды фильтрование</a:t>
            </a:r>
          </a:p>
          <a:p>
            <a:r>
              <a:rPr lang="ru-RU" dirty="0"/>
              <a:t>Фильтрование. Воздух спокойно проходит сквозь фильтр, в то время как распыленные в помещении мелкие капли водоэмульсионной краски остаются на нем и не проходят через него</a:t>
            </a:r>
          </a:p>
          <a:p>
            <a:r>
              <a:rPr lang="ru-RU" dirty="0"/>
              <a:t>Фильтрование. Раствор хлорида натрия </a:t>
            </a:r>
            <a:r>
              <a:rPr lang="ru-RU" b="1" dirty="0"/>
              <a:t>от осадка </a:t>
            </a:r>
            <a:r>
              <a:rPr lang="ru-RU" dirty="0" err="1"/>
              <a:t>гидроксида</a:t>
            </a:r>
            <a:r>
              <a:rPr lang="ru-RU" dirty="0"/>
              <a:t> железа можно отделить фильтрованием.</a:t>
            </a:r>
          </a:p>
          <a:p>
            <a:r>
              <a:rPr lang="ru-RU" dirty="0"/>
              <a:t>Раствор хлорида натрия </a:t>
            </a:r>
            <a:r>
              <a:rPr lang="ru-RU" b="1" dirty="0"/>
              <a:t>от осадка </a:t>
            </a:r>
            <a:r>
              <a:rPr lang="ru-RU" dirty="0"/>
              <a:t>сульфата бария можно отделить фильтрованием.</a:t>
            </a:r>
          </a:p>
          <a:p>
            <a:r>
              <a:rPr lang="ru-RU" dirty="0"/>
              <a:t> Фильтрование. Лекарственный травяной настой и смесь лечебных трав можно отделить фильтрованием.</a:t>
            </a:r>
          </a:p>
          <a:p>
            <a:r>
              <a:rPr lang="ru-RU" dirty="0"/>
              <a:t>Фильтрование. Творог можно отделить от сыворотки фильтрованием</a:t>
            </a:r>
          </a:p>
          <a:p>
            <a:r>
              <a:rPr lang="ru-RU" dirty="0"/>
              <a:t>Чтобы отделить воздух от распыленных мелких капель краски нужно воспользоваться фильтром,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511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Ретро</vt:lpstr>
      <vt:lpstr>Чистые вещества и смеси веществ.  Способы разделения смесей</vt:lpstr>
      <vt:lpstr>Презентация PowerPoint</vt:lpstr>
      <vt:lpstr>Примеры смесей</vt:lpstr>
      <vt:lpstr>Способы разделения смесей</vt:lpstr>
      <vt:lpstr>Отстаивание </vt:lpstr>
      <vt:lpstr>Примеры отстаивания</vt:lpstr>
      <vt:lpstr> Фильтрование</vt:lpstr>
      <vt:lpstr>Презентация PowerPoint</vt:lpstr>
      <vt:lpstr>Примеры фильтрования</vt:lpstr>
      <vt:lpstr>Презентация PowerPoint</vt:lpstr>
      <vt:lpstr>Действие магнитом</vt:lpstr>
      <vt:lpstr>Презентация PowerPoint</vt:lpstr>
      <vt:lpstr>Выпаривание. Кристаллизация </vt:lpstr>
      <vt:lpstr>Презентация PowerPoint</vt:lpstr>
      <vt:lpstr>Дистилляция (перегонка) </vt:lpstr>
      <vt:lpstr>Презентация PowerPoint</vt:lpstr>
      <vt:lpstr>Используемые 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Чистые вещества и смеси веществ.  Способы разделения смесей</dc:title>
  <dc:creator>1</dc:creator>
  <cp:lastModifiedBy>Ноутбук</cp:lastModifiedBy>
  <cp:revision>8</cp:revision>
  <dcterms:created xsi:type="dcterms:W3CDTF">2022-05-11T07:05:15Z</dcterms:created>
  <dcterms:modified xsi:type="dcterms:W3CDTF">2022-05-30T13:16:24Z</dcterms:modified>
</cp:coreProperties>
</file>