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5" r:id="rId15"/>
    <p:sldId id="265" r:id="rId16"/>
    <p:sldId id="274" r:id="rId17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Bryndan Writ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6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2.svg"/><Relationship Id="rId7" Type="http://schemas.openxmlformats.org/officeDocument/2006/relationships/image" Target="../media/image5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2.svg"/><Relationship Id="rId7" Type="http://schemas.openxmlformats.org/officeDocument/2006/relationships/image" Target="../media/image6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2.svg"/><Relationship Id="rId7" Type="http://schemas.openxmlformats.org/officeDocument/2006/relationships/image" Target="../media/image7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10" Type="http://schemas.openxmlformats.org/officeDocument/2006/relationships/image" Target="../media/image79.jp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8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6.svg"/><Relationship Id="rId5" Type="http://schemas.openxmlformats.org/officeDocument/2006/relationships/image" Target="../media/image81.svg"/><Relationship Id="rId10" Type="http://schemas.openxmlformats.org/officeDocument/2006/relationships/image" Target="../media/image25.png"/><Relationship Id="rId4" Type="http://schemas.openxmlformats.org/officeDocument/2006/relationships/image" Target="../media/image80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.svg"/><Relationship Id="rId5" Type="http://schemas.openxmlformats.org/officeDocument/2006/relationships/image" Target="../media/image24.sv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sv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4060" y="1941436"/>
            <a:ext cx="15120507" cy="73808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554675" y="7893550"/>
            <a:ext cx="3900415" cy="13048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57408" y="1580725"/>
            <a:ext cx="11890909" cy="6764839"/>
            <a:chOff x="-918226" y="-924923"/>
            <a:chExt cx="15854545" cy="9019784"/>
          </a:xfrm>
        </p:grpSpPr>
        <p:sp>
          <p:nvSpPr>
            <p:cNvPr id="5" name="TextBox 5"/>
            <p:cNvSpPr txBox="1"/>
            <p:nvPr/>
          </p:nvSpPr>
          <p:spPr>
            <a:xfrm>
              <a:off x="-918226" y="1313151"/>
              <a:ext cx="15854545" cy="38618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601"/>
                </a:lnSpc>
              </a:pPr>
              <a:endParaRPr lang="ru-RU" sz="5601" dirty="0">
                <a:solidFill>
                  <a:srgbClr val="FFA800"/>
                </a:solidFill>
                <a:latin typeface="Bryndan Write"/>
              </a:endParaRPr>
            </a:p>
            <a:p>
              <a:pPr algn="ctr">
                <a:lnSpc>
                  <a:spcPts val="5601"/>
                </a:lnSpc>
              </a:pPr>
              <a:r>
                <a:rPr lang="ru-RU" sz="7200" b="1" dirty="0">
                  <a:solidFill>
                    <a:srgbClr val="FFA800"/>
                  </a:solidFill>
                  <a:latin typeface="Bryndan Write"/>
                </a:rPr>
                <a:t>Дидактические игры и </a:t>
              </a:r>
            </a:p>
            <a:p>
              <a:pPr algn="ctr">
                <a:lnSpc>
                  <a:spcPts val="5601"/>
                </a:lnSpc>
              </a:pPr>
              <a:r>
                <a:rPr lang="ru-RU" sz="7200" b="1" dirty="0">
                  <a:solidFill>
                    <a:srgbClr val="FFA800"/>
                  </a:solidFill>
                  <a:latin typeface="Bryndan Write"/>
                </a:rPr>
                <a:t>пособия из фетра своими руками</a:t>
              </a:r>
              <a:endParaRPr lang="en-US" sz="7200" b="1" dirty="0">
                <a:solidFill>
                  <a:srgbClr val="FFA800"/>
                </a:solidFill>
                <a:latin typeface="Bryndan Writ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951" y="6362792"/>
              <a:ext cx="14146414" cy="1732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en-US" sz="3699" dirty="0" err="1">
                  <a:solidFill>
                    <a:srgbClr val="008037"/>
                  </a:solidFill>
                  <a:latin typeface="Bryndan Write" charset="0"/>
                </a:rPr>
                <a:t>Подготовила</a:t>
              </a:r>
              <a:r>
                <a:rPr lang="en-US" sz="3699" dirty="0">
                  <a:solidFill>
                    <a:srgbClr val="008037"/>
                  </a:solidFill>
                  <a:latin typeface="Bryndan Write" charset="0"/>
                </a:rPr>
                <a:t> </a:t>
              </a:r>
              <a:r>
                <a:rPr lang="en-US" sz="3699" dirty="0" err="1">
                  <a:solidFill>
                    <a:srgbClr val="008037"/>
                  </a:solidFill>
                  <a:latin typeface="Bryndan Write" charset="0"/>
                </a:rPr>
                <a:t>учитель-логопед</a:t>
              </a:r>
              <a:r>
                <a:rPr lang="en-US" sz="3699" dirty="0">
                  <a:solidFill>
                    <a:srgbClr val="008037"/>
                  </a:solidFill>
                  <a:latin typeface="Bryndan Write" charset="0"/>
                </a:rPr>
                <a:t> </a:t>
              </a:r>
            </a:p>
            <a:p>
              <a:pPr algn="ctr">
                <a:lnSpc>
                  <a:spcPts val="5179"/>
                </a:lnSpc>
              </a:pPr>
              <a:r>
                <a:rPr lang="en-US" sz="3699" dirty="0" err="1">
                  <a:solidFill>
                    <a:srgbClr val="008037"/>
                  </a:solidFill>
                  <a:latin typeface="Bryndan Write" charset="0"/>
                </a:rPr>
                <a:t>Яковлева</a:t>
              </a:r>
              <a:r>
                <a:rPr lang="en-US" sz="3699" dirty="0">
                  <a:solidFill>
                    <a:srgbClr val="008037"/>
                  </a:solidFill>
                  <a:latin typeface="Bryndan Write" charset="0"/>
                </a:rPr>
                <a:t> </a:t>
              </a:r>
              <a:r>
                <a:rPr lang="en-US" sz="3699" dirty="0" err="1">
                  <a:solidFill>
                    <a:srgbClr val="008037"/>
                  </a:solidFill>
                  <a:latin typeface="Bryndan Write" charset="0"/>
                </a:rPr>
                <a:t>Елена</a:t>
              </a:r>
              <a:r>
                <a:rPr lang="en-US" sz="3699" dirty="0">
                  <a:solidFill>
                    <a:srgbClr val="008037"/>
                  </a:solidFill>
                  <a:latin typeface="Bryndan Write" charset="0"/>
                </a:rPr>
                <a:t> </a:t>
              </a:r>
              <a:r>
                <a:rPr lang="en-US" sz="3699" dirty="0" err="1">
                  <a:solidFill>
                    <a:srgbClr val="008037"/>
                  </a:solidFill>
                  <a:latin typeface="Bryndan Write" charset="0"/>
                </a:rPr>
                <a:t>Андреевна</a:t>
              </a:r>
              <a:endParaRPr lang="en-US" sz="3699" dirty="0">
                <a:solidFill>
                  <a:srgbClr val="008037"/>
                </a:solidFill>
                <a:latin typeface="Bryndan Write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63446" y="-924923"/>
              <a:ext cx="14146414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endParaRPr lang="en-US" sz="4000" b="1" spc="50" dirty="0">
                <a:solidFill>
                  <a:srgbClr val="008037"/>
                </a:solidFill>
                <a:latin typeface="Bryndan Write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7570" y="5988439"/>
            <a:ext cx="3458507" cy="3269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73927" y="3592269"/>
            <a:ext cx="2812641" cy="270013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83747" y="253362"/>
            <a:ext cx="15067890" cy="156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5400" dirty="0">
                <a:solidFill>
                  <a:srgbClr val="CD4343"/>
                </a:solidFill>
                <a:latin typeface="Bryndan Write"/>
              </a:rPr>
              <a:t>МАДОУ «Шихазанский </a:t>
            </a:r>
            <a:r>
              <a:rPr lang="en-US" sz="5400" dirty="0" err="1">
                <a:solidFill>
                  <a:srgbClr val="CD4343"/>
                </a:solidFill>
                <a:latin typeface="Bryndan Write"/>
              </a:rPr>
              <a:t>детский</a:t>
            </a:r>
            <a:r>
              <a:rPr lang="en-US" sz="5400" dirty="0">
                <a:solidFill>
                  <a:srgbClr val="CD4343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CD4343"/>
                </a:solidFill>
                <a:latin typeface="Bryndan Write"/>
              </a:rPr>
              <a:t>сад</a:t>
            </a:r>
            <a:r>
              <a:rPr lang="en-US" sz="5400" dirty="0">
                <a:solidFill>
                  <a:srgbClr val="CD4343"/>
                </a:solidFill>
                <a:latin typeface="Bryndan Write"/>
              </a:rPr>
              <a:t> No1 «</a:t>
            </a:r>
            <a:r>
              <a:rPr lang="en-US" sz="5400" dirty="0" err="1">
                <a:solidFill>
                  <a:srgbClr val="CD4343"/>
                </a:solidFill>
                <a:latin typeface="Bryndan Write"/>
              </a:rPr>
              <a:t>Искорка</a:t>
            </a:r>
            <a:r>
              <a:rPr lang="en-US" sz="5400" dirty="0">
                <a:solidFill>
                  <a:srgbClr val="CD4343"/>
                </a:solidFill>
                <a:latin typeface="Bryndan Write"/>
              </a:rPr>
              <a:t>» Канашского </a:t>
            </a:r>
            <a:r>
              <a:rPr lang="ru-RU" sz="5400" dirty="0">
                <a:solidFill>
                  <a:srgbClr val="CD4343"/>
                </a:solidFill>
                <a:latin typeface="Bryndan Write"/>
              </a:rPr>
              <a:t>муниципального округа</a:t>
            </a:r>
            <a:r>
              <a:rPr lang="en-US" sz="5400" dirty="0">
                <a:solidFill>
                  <a:srgbClr val="CD4343"/>
                </a:solidFill>
                <a:latin typeface="Bryndan Write"/>
              </a:rPr>
              <a:t> </a:t>
            </a:r>
            <a:endParaRPr lang="ru-RU" sz="5400" dirty="0">
              <a:solidFill>
                <a:srgbClr val="CD4343"/>
              </a:solidFill>
              <a:latin typeface="Bryndan Write"/>
            </a:endParaRP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CD4343"/>
                </a:solidFill>
                <a:latin typeface="Bryndan Write"/>
              </a:rPr>
              <a:t>Чувашской</a:t>
            </a:r>
            <a:r>
              <a:rPr lang="en-US" sz="5400" dirty="0">
                <a:solidFill>
                  <a:srgbClr val="CD4343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CD4343"/>
                </a:solidFill>
                <a:latin typeface="Bryndan Write"/>
              </a:rPr>
              <a:t>Республики</a:t>
            </a:r>
            <a:endParaRPr lang="en-US" sz="5400" dirty="0">
              <a:solidFill>
                <a:srgbClr val="CD4343"/>
              </a:solidFill>
              <a:latin typeface="Bryndan Writ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5136" y="9143999"/>
            <a:ext cx="4642064" cy="622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4000" dirty="0">
                <a:solidFill>
                  <a:srgbClr val="CD4343"/>
                </a:solidFill>
                <a:latin typeface="Bryndan Write" charset="0"/>
              </a:rPr>
              <a:t>с. </a:t>
            </a:r>
            <a:r>
              <a:rPr lang="en-US" sz="4000" dirty="0" err="1">
                <a:solidFill>
                  <a:srgbClr val="CD4343"/>
                </a:solidFill>
                <a:latin typeface="Bryndan Write" charset="0"/>
              </a:rPr>
              <a:t>Шихазаны</a:t>
            </a:r>
            <a:r>
              <a:rPr lang="en-US" sz="4000" dirty="0">
                <a:solidFill>
                  <a:srgbClr val="CD4343"/>
                </a:solidFill>
                <a:latin typeface="Bryndan Write" charset="0"/>
              </a:rPr>
              <a:t> 202</a:t>
            </a:r>
            <a:r>
              <a:rPr lang="ru-RU" sz="4000" dirty="0">
                <a:solidFill>
                  <a:srgbClr val="CD4343"/>
                </a:solidFill>
                <a:latin typeface="Bryndan Write" charset="0"/>
              </a:rPr>
              <a:t>3 г.</a:t>
            </a:r>
            <a:endParaRPr lang="en-US" sz="4000" dirty="0">
              <a:solidFill>
                <a:srgbClr val="CD4343"/>
              </a:solidFill>
              <a:latin typeface="Bryndan Writ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854599"/>
            <a:ext cx="13394855" cy="74037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3929" y="-160379"/>
            <a:ext cx="14239255" cy="2391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ru-RU" sz="6000" dirty="0">
                <a:solidFill>
                  <a:srgbClr val="FFDE59"/>
                </a:solidFill>
                <a:latin typeface="Bryndan Write"/>
              </a:rPr>
              <a:t>Развитие лексико-грамматических категорий</a:t>
            </a:r>
            <a:endParaRPr lang="en-US" sz="6000" dirty="0">
              <a:solidFill>
                <a:srgbClr val="FFDE59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6679">
            <a:off x="74530" y="1426491"/>
            <a:ext cx="3674331" cy="10822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7494" y="7688246"/>
            <a:ext cx="2773012" cy="31708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82137"/>
            <a:ext cx="11578417" cy="636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Дидактическая игра 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«Вкусное варенье»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Цель: 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образование качественных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прилагательных,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согласование 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числительных </a:t>
            </a:r>
          </a:p>
          <a:p>
            <a:pPr algn="just">
              <a:lnSpc>
                <a:spcPts val="6154"/>
              </a:lnSpc>
              <a:spcBef>
                <a:spcPct val="0"/>
              </a:spcBef>
            </a:pPr>
            <a:r>
              <a:rPr lang="ru-RU" sz="5595" dirty="0">
                <a:solidFill>
                  <a:srgbClr val="008037"/>
                </a:solidFill>
                <a:latin typeface="Bryndan Write"/>
              </a:rPr>
              <a:t>с существительными.</a:t>
            </a:r>
            <a:endParaRPr lang="en-US" sz="5595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4DAEAC-A142-4A25-954E-C02306273C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9062" r="9167" b="13906"/>
          <a:stretch/>
        </p:blipFill>
        <p:spPr>
          <a:xfrm rot="16200000">
            <a:off x="10676050" y="2021470"/>
            <a:ext cx="5226854" cy="74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0" y="556147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5194" y="-12031"/>
            <a:ext cx="15342958" cy="112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ru-RU" sz="6000" dirty="0">
                <a:solidFill>
                  <a:srgbClr val="CD4343"/>
                </a:solidFill>
                <a:latin typeface="Bryndan Write"/>
              </a:rPr>
              <a:t>Формирование слоговой структуры слова</a:t>
            </a:r>
            <a:endParaRPr lang="en-US" sz="6000" dirty="0">
              <a:solidFill>
                <a:srgbClr val="CD434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615">
            <a:off x="-130247" y="8765855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95505" y="-341955"/>
            <a:ext cx="2674653" cy="25676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9016" y="2225712"/>
            <a:ext cx="15208203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8037"/>
                </a:solidFill>
                <a:latin typeface="Bryndan Write"/>
              </a:rPr>
              <a:t>  </a:t>
            </a:r>
            <a:r>
              <a:rPr lang="ru-RU" sz="4500" dirty="0">
                <a:solidFill>
                  <a:srgbClr val="008037"/>
                </a:solidFill>
                <a:latin typeface="Bryndan Write"/>
              </a:rPr>
              <a:t>Дидактическое пособие «Веселые вагончики»</a:t>
            </a:r>
          </a:p>
          <a:p>
            <a:pPr algn="just">
              <a:lnSpc>
                <a:spcPts val="4950"/>
              </a:lnSpc>
              <a:spcBef>
                <a:spcPct val="0"/>
              </a:spcBef>
            </a:pPr>
            <a:r>
              <a:rPr lang="ru-RU" sz="4500" dirty="0">
                <a:solidFill>
                  <a:srgbClr val="008037"/>
                </a:solidFill>
                <a:latin typeface="Bryndan Write"/>
              </a:rPr>
              <a:t>Цель: учить делить слова на слоги, подбирать схему слоговой структуры слова.</a:t>
            </a:r>
            <a:endParaRPr lang="en-US" sz="4500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2BAE6C-E7C2-4139-91EB-D4EEFF80F8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r="11667" b="3474"/>
          <a:stretch/>
        </p:blipFill>
        <p:spPr>
          <a:xfrm rot="16200000">
            <a:off x="9795159" y="1830827"/>
            <a:ext cx="5926894" cy="10582013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927668" y="-6825163"/>
            <a:ext cx="19872358" cy="10803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4658" y="1028700"/>
            <a:ext cx="2698191" cy="25510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12933" y="349532"/>
            <a:ext cx="14179975" cy="3230184"/>
            <a:chOff x="0" y="0"/>
            <a:chExt cx="18906634" cy="4306912"/>
          </a:xfrm>
        </p:grpSpPr>
        <p:sp>
          <p:nvSpPr>
            <p:cNvPr id="6" name="TextBox 6"/>
            <p:cNvSpPr txBox="1"/>
            <p:nvPr/>
          </p:nvSpPr>
          <p:spPr>
            <a:xfrm>
              <a:off x="0" y="3566079"/>
              <a:ext cx="1890663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8906634" cy="145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97"/>
                </a:lnSpc>
              </a:pPr>
              <a:r>
                <a:rPr lang="ru-RU" sz="7725" dirty="0">
                  <a:solidFill>
                    <a:srgbClr val="CD4343"/>
                  </a:solidFill>
                  <a:latin typeface="Bryndan Write"/>
                </a:rPr>
                <a:t>Обучение элементам грамоты</a:t>
              </a:r>
              <a:endParaRPr lang="en-US" sz="7725" dirty="0">
                <a:solidFill>
                  <a:srgbClr val="CD4343"/>
                </a:solidFill>
                <a:latin typeface="Bryndan Write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43000" y="3024091"/>
            <a:ext cx="17575805" cy="31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6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Дидактическое пособие-домик</a:t>
            </a:r>
          </a:p>
          <a:p>
            <a:pPr algn="just">
              <a:lnSpc>
                <a:spcPts val="786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 «Гласные звуки и буквы»</a:t>
            </a:r>
            <a:endParaRPr lang="en-US" sz="4797" dirty="0">
              <a:solidFill>
                <a:srgbClr val="008037"/>
              </a:solidFill>
              <a:latin typeface="Bryndan Write"/>
            </a:endParaRPr>
          </a:p>
          <a:p>
            <a:pPr algn="just">
              <a:lnSpc>
                <a:spcPts val="1021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Цель: закрепить понятия звук-буква.</a:t>
            </a:r>
            <a:endParaRPr lang="en-US" sz="4797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6B9DEF-9098-4AA7-AE38-AC8494799C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3993" r="3909" b="18149"/>
          <a:stretch/>
        </p:blipFill>
        <p:spPr>
          <a:xfrm>
            <a:off x="11926330" y="2388323"/>
            <a:ext cx="5181600" cy="69805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3255" y="3771900"/>
            <a:ext cx="7784725" cy="5838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09865" y="7016394"/>
            <a:ext cx="3014778" cy="28503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25878" y="137380"/>
            <a:ext cx="2883682" cy="1782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59F0F-6DE8-4EAA-9BCA-3A543F47B1E8}"/>
              </a:ext>
            </a:extLst>
          </p:cNvPr>
          <p:cNvSpPr txBox="1"/>
          <p:nvPr/>
        </p:nvSpPr>
        <p:spPr>
          <a:xfrm>
            <a:off x="1158820" y="3502285"/>
            <a:ext cx="592778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950"/>
              </a:lnSpc>
              <a:spcBef>
                <a:spcPct val="0"/>
              </a:spcBef>
            </a:pPr>
            <a:r>
              <a:rPr lang="ru-RU" sz="5400" dirty="0">
                <a:solidFill>
                  <a:srgbClr val="008037"/>
                </a:solidFill>
                <a:latin typeface="Bryndan Write"/>
              </a:rPr>
              <a:t>Дидактическое пособие «Пальчиковые дорожки»</a:t>
            </a:r>
          </a:p>
          <a:p>
            <a:pPr algn="just">
              <a:lnSpc>
                <a:spcPts val="4950"/>
              </a:lnSpc>
              <a:spcBef>
                <a:spcPct val="0"/>
              </a:spcBef>
            </a:pPr>
            <a:r>
              <a:rPr lang="ru-RU" sz="5400" dirty="0">
                <a:solidFill>
                  <a:srgbClr val="008037"/>
                </a:solidFill>
                <a:latin typeface="Bryndan Write"/>
              </a:rPr>
              <a:t>Цель: развивать мелкую, моторику, межполушарное взаимодействие.</a:t>
            </a:r>
            <a:endParaRPr lang="en-US" sz="5400" dirty="0">
              <a:solidFill>
                <a:srgbClr val="008037"/>
              </a:solidFill>
              <a:latin typeface="Bryndan Writ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3B659-9BB5-4095-9B4F-C051516B4F7E}"/>
              </a:ext>
            </a:extLst>
          </p:cNvPr>
          <p:cNvSpPr txBox="1"/>
          <p:nvPr/>
        </p:nvSpPr>
        <p:spPr>
          <a:xfrm>
            <a:off x="1371600" y="1372338"/>
            <a:ext cx="14478000" cy="121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900"/>
              </a:lnSpc>
            </a:pPr>
            <a:r>
              <a:rPr lang="ru-RU" sz="6000" dirty="0">
                <a:solidFill>
                  <a:srgbClr val="FF0000"/>
                </a:solidFill>
                <a:latin typeface="Bryndan Write"/>
              </a:rPr>
              <a:t>Развитие мелкой моторики</a:t>
            </a:r>
            <a:endParaRPr lang="en-US" sz="6000" dirty="0">
              <a:solidFill>
                <a:srgbClr val="FF0000"/>
              </a:solidFill>
              <a:latin typeface="Bryndan Writ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927668" y="-6825163"/>
            <a:ext cx="19872358" cy="10803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4658" y="1028700"/>
            <a:ext cx="2698191" cy="25510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12933" y="349532"/>
            <a:ext cx="14179975" cy="3230184"/>
            <a:chOff x="0" y="0"/>
            <a:chExt cx="18906634" cy="4306912"/>
          </a:xfrm>
        </p:grpSpPr>
        <p:sp>
          <p:nvSpPr>
            <p:cNvPr id="6" name="TextBox 6"/>
            <p:cNvSpPr txBox="1"/>
            <p:nvPr/>
          </p:nvSpPr>
          <p:spPr>
            <a:xfrm>
              <a:off x="0" y="3566079"/>
              <a:ext cx="1890663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8906634" cy="145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97"/>
                </a:lnSpc>
              </a:pPr>
              <a:r>
                <a:rPr lang="ru-RU" sz="7725" dirty="0">
                  <a:solidFill>
                    <a:srgbClr val="CD4343"/>
                  </a:solidFill>
                  <a:latin typeface="Bryndan Write"/>
                </a:rPr>
                <a:t>Развитие психических функций</a:t>
              </a:r>
              <a:endParaRPr lang="en-US" sz="7725" dirty="0">
                <a:solidFill>
                  <a:srgbClr val="CD4343"/>
                </a:solidFill>
                <a:latin typeface="Bryndan Write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43000" y="3024091"/>
            <a:ext cx="17575805" cy="575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6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Дидактическое пособие</a:t>
            </a:r>
          </a:p>
          <a:p>
            <a:pPr algn="just">
              <a:lnSpc>
                <a:spcPts val="786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 «</a:t>
            </a:r>
            <a:r>
              <a:rPr lang="ru-RU" sz="4797" dirty="0" err="1">
                <a:solidFill>
                  <a:srgbClr val="008037"/>
                </a:solidFill>
                <a:latin typeface="Bryndan Write"/>
              </a:rPr>
              <a:t>Нейродорожки</a:t>
            </a:r>
            <a:r>
              <a:rPr lang="ru-RU" sz="4797" dirty="0">
                <a:solidFill>
                  <a:srgbClr val="008037"/>
                </a:solidFill>
                <a:latin typeface="Bryndan Write"/>
              </a:rPr>
              <a:t>»</a:t>
            </a:r>
            <a:endParaRPr lang="en-US" sz="4797" dirty="0">
              <a:solidFill>
                <a:srgbClr val="008037"/>
              </a:solidFill>
              <a:latin typeface="Bryndan Write"/>
            </a:endParaRPr>
          </a:p>
          <a:p>
            <a:pPr algn="just">
              <a:lnSpc>
                <a:spcPts val="1021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Цель: развитие </a:t>
            </a:r>
          </a:p>
          <a:p>
            <a:pPr algn="just">
              <a:lnSpc>
                <a:spcPts val="10218"/>
              </a:lnSpc>
            </a:pPr>
            <a:r>
              <a:rPr lang="ru-RU" sz="4797" dirty="0">
                <a:solidFill>
                  <a:srgbClr val="008037"/>
                </a:solidFill>
                <a:latin typeface="Bryndan Write"/>
              </a:rPr>
              <a:t>межполушарных связей.</a:t>
            </a:r>
          </a:p>
          <a:p>
            <a:pPr algn="just">
              <a:lnSpc>
                <a:spcPts val="10218"/>
              </a:lnSpc>
            </a:pPr>
            <a:endParaRPr lang="en-US" sz="4797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8E2971-9082-4E85-97D0-E38C0FCF40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3081"/>
          <a:stretch/>
        </p:blipFill>
        <p:spPr>
          <a:xfrm rot="5400000">
            <a:off x="10437035" y="1371300"/>
            <a:ext cx="5758821" cy="8578822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828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107" y="692818"/>
            <a:ext cx="16452362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91514" y="409873"/>
            <a:ext cx="1385889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1"/>
              </a:lnSpc>
            </a:pPr>
            <a:r>
              <a:rPr lang="ru-RU" sz="10510" dirty="0">
                <a:solidFill>
                  <a:srgbClr val="CD4343"/>
                </a:solidFill>
                <a:latin typeface="Bryndan Write"/>
              </a:rPr>
              <a:t>Фотогалерея </a:t>
            </a:r>
            <a:endParaRPr lang="en-US" sz="10510" dirty="0">
              <a:solidFill>
                <a:srgbClr val="CD434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0892" y="186865"/>
            <a:ext cx="2035001" cy="2366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232" flipH="1">
            <a:off x="132216" y="350705"/>
            <a:ext cx="4636201" cy="16996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0D498A-FA31-4AC2-9BDD-D85C56B47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9" y="2553145"/>
            <a:ext cx="3825365" cy="5100487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75FF72-E3F8-4A6B-B698-A07347346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27" y="2730064"/>
            <a:ext cx="5687925" cy="4265944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AF8217-3AFC-41F0-8C32-10D52DF0C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45" y="2801127"/>
            <a:ext cx="5891524" cy="4418643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785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81972" y="4035725"/>
            <a:ext cx="9978172" cy="3506410"/>
            <a:chOff x="0" y="0"/>
            <a:chExt cx="13304230" cy="4675213"/>
          </a:xfrm>
        </p:grpSpPr>
        <p:sp>
          <p:nvSpPr>
            <p:cNvPr id="4" name="TextBox 4"/>
            <p:cNvSpPr txBox="1"/>
            <p:nvPr/>
          </p:nvSpPr>
          <p:spPr>
            <a:xfrm>
              <a:off x="0" y="3934379"/>
              <a:ext cx="1330423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304230" cy="352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CD4343"/>
                  </a:solidFill>
                  <a:latin typeface="Bryndan Write"/>
                </a:rPr>
                <a:t>СПАСИБО</a:t>
              </a:r>
            </a:p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CD4343"/>
                  </a:solidFill>
                  <a:latin typeface="Bryndan Write"/>
                </a:rPr>
                <a:t>ЗА ВНИМАНИЕ!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1745" y="2209597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9918" y="1028700"/>
            <a:ext cx="8659618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4116" y="6728591"/>
            <a:ext cx="3152117" cy="30260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26251" y="133350"/>
            <a:ext cx="13476036" cy="1209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CD4343"/>
                </a:solidFill>
                <a:latin typeface="Bryndan Write"/>
              </a:rPr>
              <a:t>Цель</a:t>
            </a:r>
            <a:r>
              <a:rPr lang="ru-RU" sz="7400" dirty="0">
                <a:solidFill>
                  <a:srgbClr val="CD4343"/>
                </a:solidFill>
                <a:latin typeface="Bryndan Write"/>
              </a:rPr>
              <a:t>:</a:t>
            </a:r>
            <a:endParaRPr lang="en-US" sz="7400" dirty="0">
              <a:solidFill>
                <a:srgbClr val="CD4343"/>
              </a:solidFill>
              <a:latin typeface="Bryndan Writ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5854" y="2578713"/>
            <a:ext cx="7587746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0"/>
              </a:lnSpc>
              <a:spcBef>
                <a:spcPct val="0"/>
              </a:spcBef>
            </a:pPr>
            <a:r>
              <a:rPr lang="ru-RU" sz="6082" dirty="0">
                <a:solidFill>
                  <a:srgbClr val="008037"/>
                </a:solidFill>
                <a:latin typeface="Bryndan Write"/>
              </a:rPr>
              <a:t>Всестороннее р</a:t>
            </a:r>
            <a:r>
              <a:rPr lang="en-US" sz="6082" dirty="0" err="1">
                <a:solidFill>
                  <a:srgbClr val="008037"/>
                </a:solidFill>
                <a:latin typeface="Bryndan Write"/>
              </a:rPr>
              <a:t>азвитие</a:t>
            </a:r>
            <a:r>
              <a:rPr lang="en-US" sz="6082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6082" dirty="0">
                <a:solidFill>
                  <a:srgbClr val="008037"/>
                </a:solidFill>
                <a:latin typeface="Bryndan Write"/>
              </a:rPr>
              <a:t>детей посредством дидактических игр и пособий из фетра</a:t>
            </a:r>
            <a:endParaRPr lang="en-US" sz="6082" dirty="0">
              <a:solidFill>
                <a:srgbClr val="008037"/>
              </a:solidFill>
              <a:latin typeface="Bryndan Wri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8350" y="2285655"/>
            <a:ext cx="16740950" cy="822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886" lvl="1" indent="-507443">
              <a:lnSpc>
                <a:spcPts val="6816"/>
              </a:lnSpc>
              <a:buFont typeface="Arial"/>
              <a:buChar char="•"/>
            </a:pP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Активизировать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речевую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деятельность в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игровых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ситуациях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.</a:t>
            </a:r>
          </a:p>
          <a:p>
            <a:pPr marL="1014886" lvl="1" indent="-507443">
              <a:lnSpc>
                <a:spcPts val="6816"/>
              </a:lnSpc>
              <a:buFont typeface="Arial"/>
              <a:buChar char="•"/>
            </a:pP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Развивать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у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детей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мелкую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моторику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рук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с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помощью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дидактическ</a:t>
            </a:r>
            <a:r>
              <a:rPr lang="ru-RU" sz="4700" dirty="0">
                <a:solidFill>
                  <a:srgbClr val="008037"/>
                </a:solidFill>
                <a:latin typeface="Bryndan Write"/>
              </a:rPr>
              <a:t>их  игр и пособий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4700" dirty="0">
                <a:solidFill>
                  <a:srgbClr val="008037"/>
                </a:solidFill>
                <a:latin typeface="Bryndan Write"/>
              </a:rPr>
              <a:t>из фетра.</a:t>
            </a:r>
          </a:p>
          <a:p>
            <a:pPr marL="1014886" lvl="1" indent="-507443">
              <a:lnSpc>
                <a:spcPts val="6816"/>
              </a:lnSpc>
              <a:buFont typeface="Arial"/>
              <a:buChar char="•"/>
            </a:pP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Активизировать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межполушарное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взаимодействие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с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помощью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дидактическо</a:t>
            </a:r>
            <a:r>
              <a:rPr lang="ru-RU" sz="4700" dirty="0">
                <a:solidFill>
                  <a:srgbClr val="008037"/>
                </a:solidFill>
                <a:latin typeface="Bryndan Write"/>
              </a:rPr>
              <a:t>го игр и пособий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4700" dirty="0">
                <a:solidFill>
                  <a:srgbClr val="008037"/>
                </a:solidFill>
                <a:latin typeface="Bryndan Write"/>
              </a:rPr>
              <a:t>из фетра.</a:t>
            </a:r>
            <a:endParaRPr lang="en-US" sz="4700" dirty="0">
              <a:solidFill>
                <a:srgbClr val="008037"/>
              </a:solidFill>
              <a:latin typeface="Bryndan Write"/>
            </a:endParaRPr>
          </a:p>
          <a:p>
            <a:pPr marL="1014886" lvl="1" indent="-507443">
              <a:lnSpc>
                <a:spcPts val="6816"/>
              </a:lnSpc>
              <a:buFont typeface="Arial"/>
              <a:buChar char="•"/>
            </a:pPr>
            <a:r>
              <a:rPr lang="en-US" sz="4700" dirty="0">
                <a:solidFill>
                  <a:srgbClr val="008037"/>
                </a:solidFill>
                <a:latin typeface="Bryndan Write"/>
              </a:rPr>
              <a:t> Воспитывать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двигательный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самоконтроль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.</a:t>
            </a:r>
          </a:p>
          <a:p>
            <a:pPr marL="1014886" lvl="1" indent="-507443">
              <a:lnSpc>
                <a:spcPts val="6816"/>
              </a:lnSpc>
              <a:buFont typeface="Arial"/>
              <a:buChar char="•"/>
            </a:pP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Формировать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положительную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коммуникативную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700" dirty="0" err="1">
                <a:solidFill>
                  <a:srgbClr val="008037"/>
                </a:solidFill>
                <a:latin typeface="Bryndan Write"/>
              </a:rPr>
              <a:t>мотивацию</a:t>
            </a:r>
            <a:r>
              <a:rPr lang="en-US" sz="4700" dirty="0">
                <a:solidFill>
                  <a:srgbClr val="008037"/>
                </a:solidFill>
                <a:latin typeface="Bryndan Write"/>
              </a:rPr>
              <a:t>.</a:t>
            </a:r>
          </a:p>
          <a:p>
            <a:pPr>
              <a:lnSpc>
                <a:spcPts val="5170"/>
              </a:lnSpc>
            </a:pPr>
            <a:endParaRPr lang="en-US" sz="4700" dirty="0">
              <a:solidFill>
                <a:srgbClr val="008037"/>
              </a:solidFill>
              <a:latin typeface="Bryndan Write"/>
            </a:endParaRPr>
          </a:p>
          <a:p>
            <a:pPr>
              <a:lnSpc>
                <a:spcPts val="4520"/>
              </a:lnSpc>
            </a:pPr>
            <a:endParaRPr lang="en-US" sz="4700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1689" y="-1015290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5000836" y="9193943"/>
            <a:ext cx="3406834" cy="10034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56781" y="453045"/>
            <a:ext cx="1244043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000" spc="-252" dirty="0" err="1">
                <a:solidFill>
                  <a:srgbClr val="CD4343"/>
                </a:solidFill>
                <a:latin typeface="Bryndan Write"/>
              </a:rPr>
              <a:t>Задачи</a:t>
            </a:r>
            <a:r>
              <a:rPr lang="ru-RU" sz="6000" spc="-252" dirty="0">
                <a:solidFill>
                  <a:srgbClr val="CD4343"/>
                </a:solidFill>
                <a:latin typeface="Bryndan Write"/>
              </a:rPr>
              <a:t>, решаемые при использовании </a:t>
            </a:r>
            <a:r>
              <a:rPr lang="en-US" sz="6000" spc="-252" dirty="0">
                <a:solidFill>
                  <a:srgbClr val="CD4343"/>
                </a:solidFill>
                <a:latin typeface="Bryndan Write"/>
              </a:rPr>
              <a:t> </a:t>
            </a:r>
            <a:r>
              <a:rPr lang="ru-RU" sz="6000" spc="-252" dirty="0">
                <a:solidFill>
                  <a:srgbClr val="CD4343"/>
                </a:solidFill>
                <a:latin typeface="Bryndan Write"/>
              </a:rPr>
              <a:t>дидактических игр  и пособий из фетра:</a:t>
            </a:r>
            <a:endParaRPr lang="en-US" sz="6000" spc="-33" dirty="0">
              <a:solidFill>
                <a:srgbClr val="CD4343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562" y="4520653"/>
            <a:ext cx="7737889" cy="42769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851" y="4520653"/>
            <a:ext cx="7737889" cy="4276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0741" y="3770753"/>
            <a:ext cx="2098516" cy="19840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602" y="4056129"/>
            <a:ext cx="2066720" cy="19840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6921241" y="4701228"/>
            <a:ext cx="2180683" cy="6938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615">
            <a:off x="15624076" y="4379416"/>
            <a:ext cx="2291841" cy="7667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014001" y="5591200"/>
            <a:ext cx="4344797" cy="28924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080543" y="6426228"/>
            <a:ext cx="3009495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06322" y="456150"/>
            <a:ext cx="1287535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dirty="0" err="1">
                <a:solidFill>
                  <a:srgbClr val="FFDE59"/>
                </a:solidFill>
                <a:latin typeface="Bryndan Write"/>
              </a:rPr>
              <a:t>Участники</a:t>
            </a:r>
            <a:endParaRPr lang="en-US" sz="9000" dirty="0">
              <a:solidFill>
                <a:srgbClr val="FFDE59"/>
              </a:solidFill>
              <a:latin typeface="Bryndan Writ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251279" y="4810559"/>
            <a:ext cx="12875356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8037"/>
                </a:solidFill>
                <a:latin typeface="Bryndan Write"/>
              </a:rPr>
              <a:t>Учитель-логопед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75276" y="4549228"/>
            <a:ext cx="6620029" cy="211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199">
                <a:solidFill>
                  <a:srgbClr val="008037"/>
                </a:solidFill>
                <a:latin typeface="Bryndan Write"/>
              </a:rPr>
              <a:t>Дети старшего дошкольного возраста с ТНР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448">
            <a:off x="6820196" y="-7679407"/>
            <a:ext cx="19606554" cy="106588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11981" y="13309"/>
            <a:ext cx="13664038" cy="87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8400" dirty="0" err="1">
                <a:solidFill>
                  <a:srgbClr val="CD4343"/>
                </a:solidFill>
                <a:latin typeface="Bryndan Write"/>
              </a:rPr>
              <a:t>Оригинальная</a:t>
            </a:r>
            <a:r>
              <a:rPr lang="en-US" sz="8400" dirty="0">
                <a:solidFill>
                  <a:srgbClr val="CD4343"/>
                </a:solidFill>
                <a:latin typeface="Bryndan Write"/>
              </a:rPr>
              <a:t> </a:t>
            </a:r>
            <a:r>
              <a:rPr lang="en-US" sz="8400" dirty="0" err="1">
                <a:solidFill>
                  <a:srgbClr val="CD4343"/>
                </a:solidFill>
                <a:latin typeface="Bryndan Write"/>
              </a:rPr>
              <a:t>идея</a:t>
            </a:r>
            <a:endParaRPr lang="en-US" sz="8400" dirty="0">
              <a:solidFill>
                <a:srgbClr val="CD434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4646">
            <a:off x="-2275535" y="-3378"/>
            <a:ext cx="5019330" cy="1624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34679">
            <a:off x="15284959" y="-60752"/>
            <a:ext cx="3170920" cy="1960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6739" y="7341773"/>
            <a:ext cx="4426832" cy="22697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1419" y="1144644"/>
            <a:ext cx="16565162" cy="428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62"/>
              </a:lnSpc>
            </a:pP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Дидактическ</a:t>
            </a:r>
            <a:r>
              <a:rPr lang="ru-RU" sz="3800" dirty="0" err="1">
                <a:solidFill>
                  <a:srgbClr val="008037"/>
                </a:solidFill>
                <a:latin typeface="Bryndan Write"/>
              </a:rPr>
              <a:t>ие</a:t>
            </a:r>
            <a:r>
              <a:rPr lang="ru-RU" sz="3800" dirty="0">
                <a:solidFill>
                  <a:srgbClr val="008037"/>
                </a:solidFill>
                <a:latin typeface="Bryndan Write"/>
              </a:rPr>
              <a:t> игры и пособия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изготовлен</a:t>
            </a:r>
            <a:r>
              <a:rPr lang="ru-RU" sz="3800" dirty="0">
                <a:solidFill>
                  <a:srgbClr val="008037"/>
                </a:solidFill>
                <a:latin typeface="Bryndan Write"/>
              </a:rPr>
              <a:t>ы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своими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руками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. Для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этого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понадобились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жесткий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фетр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разных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цветов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разноцветные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ленточки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тесьма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различные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мелкие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предметы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(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пуговицы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бусины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счетные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палочки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т.п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.),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ножницы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иголка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нитки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.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За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основу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идеи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легло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методическое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пособие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Тимофеевой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Е. Ю.,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Черновой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Е. И. "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Пальчиковые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шаги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. Упражнения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на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развитие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мелкой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3800" dirty="0" err="1">
                <a:solidFill>
                  <a:srgbClr val="008037"/>
                </a:solidFill>
                <a:latin typeface="Bryndan Write"/>
              </a:rPr>
              <a:t>моторики</a:t>
            </a:r>
            <a:r>
              <a:rPr lang="en-US" sz="3800" dirty="0">
                <a:solidFill>
                  <a:srgbClr val="008037"/>
                </a:solidFill>
                <a:latin typeface="Bryndan Write"/>
              </a:rPr>
              <a:t>".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74711B-72FF-4886-939C-F919372ACC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12" y="5354276"/>
            <a:ext cx="5143069" cy="3852822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B55897-2091-48D9-94FD-45118FFC65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71" y="5693162"/>
            <a:ext cx="6133549" cy="3831109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4037" y="1130720"/>
            <a:ext cx="14519927" cy="80255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7885" y="6524114"/>
            <a:ext cx="3290815" cy="3762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14698743" y="1190895"/>
            <a:ext cx="2763229" cy="17081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1028700" y="-209550"/>
            <a:ext cx="18288000" cy="122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CD4343"/>
                </a:solidFill>
                <a:latin typeface="Bryndan Write"/>
              </a:rPr>
              <a:t>Ценностно-смысловое</a:t>
            </a:r>
            <a:r>
              <a:rPr lang="en-US" sz="7500" dirty="0">
                <a:solidFill>
                  <a:srgbClr val="CD4343"/>
                </a:solidFill>
                <a:latin typeface="Bryndan Write"/>
              </a:rPr>
              <a:t> </a:t>
            </a:r>
            <a:r>
              <a:rPr lang="en-US" sz="7500" dirty="0" err="1">
                <a:solidFill>
                  <a:srgbClr val="CD4343"/>
                </a:solidFill>
                <a:latin typeface="Bryndan Write"/>
              </a:rPr>
              <a:t>наполнение</a:t>
            </a:r>
            <a:endParaRPr lang="en-US" sz="7500" dirty="0">
              <a:solidFill>
                <a:srgbClr val="CD4343"/>
              </a:solidFill>
              <a:latin typeface="Bryndan Writ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60534" y="2044984"/>
            <a:ext cx="13619823" cy="62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Дидактичес</a:t>
            </a:r>
            <a:r>
              <a:rPr lang="ru-RU" sz="4399" dirty="0">
                <a:solidFill>
                  <a:srgbClr val="008037"/>
                </a:solidFill>
                <a:latin typeface="Bryndan Write"/>
              </a:rPr>
              <a:t>кие игры и пособия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4399" dirty="0">
                <a:solidFill>
                  <a:srgbClr val="008037"/>
                </a:solidFill>
                <a:latin typeface="Bryndan Write"/>
              </a:rPr>
              <a:t>из фетра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—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это</a:t>
            </a:r>
            <a:r>
              <a:rPr lang="ru-RU" sz="4399" dirty="0">
                <a:solidFill>
                  <a:srgbClr val="008037"/>
                </a:solidFill>
                <a:latin typeface="Bryndan Write"/>
              </a:rPr>
              <a:t> пособия, помогающее выполнять 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упражнения,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направленные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на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развитие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координации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движений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кистей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пальцев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рук</a:t>
            </a:r>
            <a:r>
              <a:rPr lang="ru-RU" sz="4399" dirty="0">
                <a:solidFill>
                  <a:srgbClr val="008037"/>
                </a:solidFill>
                <a:latin typeface="Bryndan Write"/>
              </a:rPr>
              <a:t>, тактильные ощущения, мыслительные операции, которые благоприятно воздействуют на речевое развитие ребенка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.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Они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интересны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не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только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своим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содержанием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но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возможностью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экспериментировать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фантазировать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,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придумывать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новые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варианты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4399" dirty="0" err="1">
                <a:solidFill>
                  <a:srgbClr val="008037"/>
                </a:solidFill>
                <a:latin typeface="Bryndan Write"/>
              </a:rPr>
              <a:t>работы</a:t>
            </a:r>
            <a:r>
              <a:rPr lang="en-US" sz="4399" dirty="0">
                <a:solidFill>
                  <a:srgbClr val="008037"/>
                </a:solidFill>
                <a:latin typeface="Bryndan Write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4040" y="2129154"/>
            <a:ext cx="10907175" cy="60286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09" y="193388"/>
            <a:ext cx="15262712" cy="196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E32323"/>
                </a:solidFill>
                <a:latin typeface="Bryndan Write"/>
              </a:rPr>
              <a:t>Описание</a:t>
            </a:r>
            <a:r>
              <a:rPr lang="en-US" sz="6000" dirty="0">
                <a:solidFill>
                  <a:srgbClr val="E32323"/>
                </a:solidFill>
                <a:latin typeface="Bryndan Write"/>
              </a:rPr>
              <a:t> </a:t>
            </a:r>
            <a:r>
              <a:rPr lang="en-US" sz="6000" dirty="0" err="1">
                <a:solidFill>
                  <a:srgbClr val="E32323"/>
                </a:solidFill>
                <a:latin typeface="Bryndan Write"/>
              </a:rPr>
              <a:t>основных</a:t>
            </a:r>
            <a:r>
              <a:rPr lang="en-US" sz="6000" dirty="0">
                <a:solidFill>
                  <a:srgbClr val="E32323"/>
                </a:solidFill>
                <a:latin typeface="Bryndan Write"/>
              </a:rPr>
              <a:t> </a:t>
            </a:r>
            <a:r>
              <a:rPr lang="en-US" sz="6000" dirty="0" err="1">
                <a:solidFill>
                  <a:srgbClr val="E32323"/>
                </a:solidFill>
                <a:latin typeface="Bryndan Write"/>
              </a:rPr>
              <a:t>этапов</a:t>
            </a:r>
            <a:r>
              <a:rPr lang="en-US" sz="6000" dirty="0">
                <a:solidFill>
                  <a:srgbClr val="E32323"/>
                </a:solidFill>
                <a:latin typeface="Bryndan Write"/>
              </a:rPr>
              <a:t> </a:t>
            </a:r>
            <a:r>
              <a:rPr lang="ru-RU" sz="6000" dirty="0">
                <a:solidFill>
                  <a:srgbClr val="E32323"/>
                </a:solidFill>
                <a:latin typeface="Bryndan Write"/>
              </a:rPr>
              <a:t>работы с дидактическими играми и пособиями из фетра</a:t>
            </a:r>
            <a:endParaRPr lang="en-US" sz="6000" dirty="0">
              <a:solidFill>
                <a:srgbClr val="E3232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3222" y="0"/>
            <a:ext cx="3014778" cy="285033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821618" y="4276924"/>
            <a:ext cx="5657850" cy="5657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16680" r="-1668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94041" y="2850336"/>
            <a:ext cx="10907174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28"/>
              </a:lnSpc>
            </a:pPr>
            <a:r>
              <a:rPr lang="ru-RU" sz="5400" dirty="0">
                <a:solidFill>
                  <a:srgbClr val="008037"/>
                </a:solidFill>
                <a:latin typeface="Bryndan Write"/>
              </a:rPr>
              <a:t>   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Дидактическ</a:t>
            </a:r>
            <a:r>
              <a:rPr lang="ru-RU" sz="5400" dirty="0" err="1">
                <a:solidFill>
                  <a:srgbClr val="008037"/>
                </a:solidFill>
                <a:latin typeface="Bryndan Write"/>
              </a:rPr>
              <a:t>ие</a:t>
            </a:r>
            <a:r>
              <a:rPr lang="ru-RU" sz="5400" dirty="0">
                <a:solidFill>
                  <a:srgbClr val="008037"/>
                </a:solidFill>
                <a:latin typeface="Bryndan Write"/>
              </a:rPr>
              <a:t> игры и пособия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5400" dirty="0">
                <a:solidFill>
                  <a:srgbClr val="008037"/>
                </a:solidFill>
                <a:latin typeface="Bryndan Write"/>
              </a:rPr>
              <a:t>из фетра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мо</a:t>
            </a:r>
            <a:r>
              <a:rPr lang="ru-RU" sz="5400" dirty="0" err="1">
                <a:solidFill>
                  <a:srgbClr val="008037"/>
                </a:solidFill>
                <a:latin typeface="Bryndan Write"/>
              </a:rPr>
              <a:t>гу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т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быть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использован</a:t>
            </a:r>
            <a:r>
              <a:rPr lang="ru-RU" sz="5400" dirty="0">
                <a:solidFill>
                  <a:srgbClr val="008037"/>
                </a:solidFill>
                <a:latin typeface="Bryndan Write"/>
              </a:rPr>
              <a:t>ы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как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на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индивидуальных,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так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и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на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подгрупповых</a:t>
            </a:r>
            <a:r>
              <a:rPr lang="en-US" sz="5400" dirty="0">
                <a:solidFill>
                  <a:srgbClr val="008037"/>
                </a:solidFill>
                <a:latin typeface="Bryndan Write"/>
              </a:rPr>
              <a:t> </a:t>
            </a:r>
            <a:r>
              <a:rPr lang="ru-RU" sz="5400" dirty="0">
                <a:solidFill>
                  <a:srgbClr val="008037"/>
                </a:solidFill>
                <a:latin typeface="Bryndan Write"/>
              </a:rPr>
              <a:t>логопедических </a:t>
            </a:r>
            <a:r>
              <a:rPr lang="en-US" sz="5400" dirty="0" err="1">
                <a:solidFill>
                  <a:srgbClr val="008037"/>
                </a:solidFill>
                <a:latin typeface="Bryndan Write"/>
              </a:rPr>
              <a:t>занятиях</a:t>
            </a:r>
            <a:r>
              <a:rPr lang="ru-RU" sz="5400" dirty="0">
                <a:solidFill>
                  <a:srgbClr val="008037"/>
                </a:solidFill>
                <a:latin typeface="Bryndan Write"/>
              </a:rPr>
              <a:t> по разным направлениям коррекционно-развивающей работы. Ориентированы на дошкольников </a:t>
            </a:r>
          </a:p>
          <a:p>
            <a:pPr algn="just">
              <a:lnSpc>
                <a:spcPts val="5128"/>
              </a:lnSpc>
            </a:pPr>
            <a:r>
              <a:rPr lang="ru-RU" sz="5400" dirty="0">
                <a:solidFill>
                  <a:srgbClr val="008037"/>
                </a:solidFill>
                <a:latin typeface="Bryndan Write"/>
              </a:rPr>
              <a:t>5-7 лет с ТНР.</a:t>
            </a:r>
            <a:endParaRPr lang="en-US" sz="5400" dirty="0">
              <a:solidFill>
                <a:srgbClr val="008037"/>
              </a:solidFill>
              <a:latin typeface="Bryndan Writ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76600" y="409873"/>
            <a:ext cx="14401800" cy="1302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61"/>
              </a:lnSpc>
            </a:pPr>
            <a:r>
              <a:rPr lang="ru-RU" sz="6600" dirty="0">
                <a:solidFill>
                  <a:srgbClr val="CD4343"/>
                </a:solidFill>
                <a:latin typeface="Bryndan Write"/>
              </a:rPr>
              <a:t>Развитие фонематических процессов:</a:t>
            </a:r>
            <a:endParaRPr lang="en-US" sz="6600" dirty="0">
              <a:solidFill>
                <a:srgbClr val="CD434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9818" y="6120226"/>
            <a:ext cx="3942923" cy="3785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14871">
            <a:off x="-110147" y="341836"/>
            <a:ext cx="3695481" cy="11959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87693" y="1999614"/>
            <a:ext cx="5753043" cy="431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</a:pPr>
            <a:r>
              <a:rPr lang="ru-RU" sz="4099" dirty="0">
                <a:solidFill>
                  <a:srgbClr val="008037"/>
                </a:solidFill>
                <a:latin typeface="Bryndan Write"/>
              </a:rPr>
              <a:t>Дидактическое пособие </a:t>
            </a:r>
          </a:p>
          <a:p>
            <a:pPr algn="just">
              <a:lnSpc>
                <a:spcPts val="5739"/>
              </a:lnSpc>
            </a:pPr>
            <a:r>
              <a:rPr lang="ru-RU" sz="4099" dirty="0">
                <a:solidFill>
                  <a:srgbClr val="008037"/>
                </a:solidFill>
                <a:latin typeface="Bryndan Write"/>
              </a:rPr>
              <a:t>«Звуковые дорожки»</a:t>
            </a:r>
          </a:p>
          <a:p>
            <a:pPr algn="just">
              <a:lnSpc>
                <a:spcPts val="5739"/>
              </a:lnSpc>
            </a:pPr>
            <a:r>
              <a:rPr lang="ru-RU" sz="4099" dirty="0">
                <a:solidFill>
                  <a:srgbClr val="008037"/>
                </a:solidFill>
                <a:latin typeface="Bryndan Write"/>
              </a:rPr>
              <a:t>Цель: автоматизация изолированных звуков</a:t>
            </a:r>
          </a:p>
          <a:p>
            <a:pPr algn="just">
              <a:lnSpc>
                <a:spcPts val="5739"/>
              </a:lnSpc>
            </a:pPr>
            <a:endParaRPr lang="ru-RU" sz="4099" dirty="0">
              <a:solidFill>
                <a:srgbClr val="008037"/>
              </a:solidFill>
              <a:latin typeface="Bryndan Write"/>
            </a:endParaRPr>
          </a:p>
          <a:p>
            <a:pPr algn="just">
              <a:lnSpc>
                <a:spcPts val="5739"/>
              </a:lnSpc>
            </a:pPr>
            <a:endParaRPr lang="en-US" sz="4099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F57550-7027-4F64-ADCB-BD91995E1B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10956" b="4209"/>
          <a:stretch/>
        </p:blipFill>
        <p:spPr>
          <a:xfrm rot="16437745">
            <a:off x="6671248" y="3347796"/>
            <a:ext cx="8135018" cy="5203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1026" y="-12031"/>
            <a:ext cx="1396670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dirty="0">
                <a:solidFill>
                  <a:srgbClr val="CD4343"/>
                </a:solidFill>
                <a:latin typeface="Bryndan Write"/>
              </a:rPr>
              <a:t>Развитие фонетико-фонематической стороны речи</a:t>
            </a:r>
            <a:endParaRPr lang="en-US" sz="6000" dirty="0">
              <a:solidFill>
                <a:srgbClr val="CD4343"/>
              </a:solidFill>
              <a:latin typeface="Bryndan W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2848">
            <a:off x="-142224" y="8691186"/>
            <a:ext cx="3564719" cy="113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65364" y="-341460"/>
            <a:ext cx="3703136" cy="27403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1026" y="2334440"/>
            <a:ext cx="15475907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83"/>
              </a:lnSpc>
              <a:spcBef>
                <a:spcPct val="0"/>
              </a:spcBef>
            </a:pPr>
            <a:r>
              <a:rPr lang="en-US" sz="3621" dirty="0">
                <a:solidFill>
                  <a:srgbClr val="008037"/>
                </a:solidFill>
                <a:latin typeface="Bryndan Write"/>
              </a:rPr>
              <a:t>   </a:t>
            </a:r>
            <a:r>
              <a:rPr lang="ru-RU" sz="3621" dirty="0">
                <a:solidFill>
                  <a:srgbClr val="008037"/>
                </a:solidFill>
                <a:latin typeface="Bryndan Write"/>
              </a:rPr>
              <a:t>                                                  Дидактическое пособие             </a:t>
            </a:r>
          </a:p>
          <a:p>
            <a:pPr algn="just">
              <a:lnSpc>
                <a:spcPts val="3983"/>
              </a:lnSpc>
              <a:spcBef>
                <a:spcPct val="0"/>
              </a:spcBef>
            </a:pPr>
            <a:r>
              <a:rPr lang="ru-RU" sz="3621" dirty="0">
                <a:solidFill>
                  <a:srgbClr val="008037"/>
                </a:solidFill>
                <a:latin typeface="Bryndan Write"/>
              </a:rPr>
              <a:t>                                                    «разноцветные ладошки»</a:t>
            </a:r>
          </a:p>
          <a:p>
            <a:pPr algn="just">
              <a:lnSpc>
                <a:spcPts val="3983"/>
              </a:lnSpc>
              <a:spcBef>
                <a:spcPct val="0"/>
              </a:spcBef>
            </a:pPr>
            <a:endParaRPr lang="ru-RU" sz="3621" dirty="0">
              <a:solidFill>
                <a:srgbClr val="008037"/>
              </a:solidFill>
              <a:latin typeface="Bryndan Write"/>
            </a:endParaRPr>
          </a:p>
          <a:p>
            <a:pPr algn="just">
              <a:lnSpc>
                <a:spcPts val="3983"/>
              </a:lnSpc>
              <a:spcBef>
                <a:spcPct val="0"/>
              </a:spcBef>
            </a:pPr>
            <a:r>
              <a:rPr lang="ru-RU" sz="3621" dirty="0">
                <a:solidFill>
                  <a:srgbClr val="008037"/>
                </a:solidFill>
                <a:latin typeface="Bryndan Write"/>
              </a:rPr>
              <a:t>Дидактическая игра </a:t>
            </a:r>
          </a:p>
          <a:p>
            <a:pPr algn="just">
              <a:lnSpc>
                <a:spcPts val="3983"/>
              </a:lnSpc>
              <a:spcBef>
                <a:spcPct val="0"/>
              </a:spcBef>
            </a:pPr>
            <a:r>
              <a:rPr lang="ru-RU" sz="3621" dirty="0">
                <a:solidFill>
                  <a:srgbClr val="008037"/>
                </a:solidFill>
                <a:latin typeface="Bryndan Write"/>
              </a:rPr>
              <a:t>«Крестики-нолики»</a:t>
            </a:r>
          </a:p>
          <a:p>
            <a:pPr algn="just">
              <a:lnSpc>
                <a:spcPts val="3983"/>
              </a:lnSpc>
              <a:spcBef>
                <a:spcPct val="0"/>
              </a:spcBef>
            </a:pPr>
            <a:endParaRPr lang="ru-RU" sz="3621" dirty="0">
              <a:solidFill>
                <a:srgbClr val="008037"/>
              </a:solidFill>
              <a:latin typeface="Bryndan Write"/>
            </a:endParaRPr>
          </a:p>
          <a:p>
            <a:pPr algn="just">
              <a:lnSpc>
                <a:spcPts val="3983"/>
              </a:lnSpc>
              <a:spcBef>
                <a:spcPct val="0"/>
              </a:spcBef>
            </a:pPr>
            <a:endParaRPr lang="en-US" sz="3621" dirty="0">
              <a:solidFill>
                <a:srgbClr val="008037"/>
              </a:solidFill>
              <a:latin typeface="Bryndan Writ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1D7BA8-8BB4-4F2B-86C8-0336DB893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90" y="3569027"/>
            <a:ext cx="6148082" cy="4611062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C3E82-160A-4408-850D-8EB73E7AD5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0" y="5232881"/>
            <a:ext cx="5181600" cy="3886200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428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Arimo</vt:lpstr>
      <vt:lpstr>Bryndan Write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дорожки</dc:title>
  <cp:lastModifiedBy>Lena</cp:lastModifiedBy>
  <cp:revision>8</cp:revision>
  <dcterms:created xsi:type="dcterms:W3CDTF">2006-08-16T00:00:00Z</dcterms:created>
  <dcterms:modified xsi:type="dcterms:W3CDTF">2023-09-30T08:56:35Z</dcterms:modified>
  <dc:identifier>DAE7dGqI-NA</dc:identifier>
</cp:coreProperties>
</file>